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ADB"/>
    <a:srgbClr val="969696"/>
    <a:srgbClr val="FFD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>
        <p:scale>
          <a:sx n="112" d="100"/>
          <a:sy n="112" d="100"/>
        </p:scale>
        <p:origin x="-1182" y="9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48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35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15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64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2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41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4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1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07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45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B24A-2A0B-4F33-B2A9-5966B27D27F2}" type="datetimeFigureOut">
              <a:rPr lang="zh-TW" altLang="en-US" smtClean="0"/>
              <a:t>2022/6/22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377B-4A18-4221-906F-5A338AEDDD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2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" y="9683262"/>
            <a:ext cx="6858000" cy="222738"/>
          </a:xfrm>
          <a:prstGeom prst="rect">
            <a:avLst/>
          </a:prstGeom>
          <a:solidFill>
            <a:srgbClr val="D7D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613270" y="1700856"/>
            <a:ext cx="4244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面對全球化的浪潮，行政院推出的「</a:t>
            </a:r>
            <a:r>
              <a:rPr lang="en-US" altLang="zh-TW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2030</a:t>
            </a:r>
            <a:r>
              <a:rPr lang="zh-TW" altLang="en-US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雙語國家政策發展藍圖」，在各行各業中以「厚植國人英語力」與「提升國家競爭力」為重點，目標於</a:t>
            </a:r>
            <a:r>
              <a:rPr lang="en-US" altLang="zh-TW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2030</a:t>
            </a:r>
            <a:r>
              <a:rPr lang="zh-TW" altLang="en-US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年將臺灣打造成為雙語國家。</a:t>
            </a:r>
            <a:endParaRPr lang="zh-TW" altLang="en-US" sz="1200" dirty="0" smtClean="0">
              <a:solidFill>
                <a:srgbClr val="4D3F3B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該政策，教師首當其衝！您準備好了嗎？</a:t>
            </a:r>
            <a:endParaRPr lang="zh-TW" altLang="en-US" sz="1200" dirty="0" smtClean="0">
              <a:solidFill>
                <a:srgbClr val="4D3F3B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b="0" i="0" u="none" strike="noStrike" dirty="0" smtClean="0">
                <a:solidFill>
                  <a:srgbClr val="4D3F3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老師們，唯有持續提升您的英文程度才能在教學上更游刃有餘！</a:t>
            </a:r>
            <a:endParaRPr lang="zh-TW" altLang="en-US" sz="1200" dirty="0">
              <a:solidFill>
                <a:srgbClr val="4D3F3B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30600" y="3275372"/>
            <a:ext cx="40373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TW" altLang="en-US" sz="12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本課程敦聘本身即成長於中英雙語背景的資深英語教師</a:t>
            </a:r>
            <a:r>
              <a:rPr lang="en-US" altLang="zh-TW" sz="12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12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徐正和老師，老師把自身教導美國學校、台灣國中小、高中乃至大專院校及成人英語的經驗匯集在此課程</a:t>
            </a:r>
            <a:r>
              <a:rPr lang="zh-TW" altLang="en-US" sz="1200" kern="10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" kern="10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除探索雙</a:t>
            </a:r>
            <a:r>
              <a:rPr lang="zh-TW" altLang="en-US" sz="12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語教育之基礎理論架構，帶領學員情境分析，及瞭解教材教法等不同面向的實務課程。課堂中會讓學員以自身教學領域為基礎，製作相關雙語教材並進行教學觀摩。</a:t>
            </a:r>
            <a:endParaRPr lang="zh-TW" altLang="en-US" sz="1200" kern="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2202" y="5077469"/>
            <a:ext cx="2726095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台北市立大學英語教學系、通識中心、 教學發展中心教師 </a:t>
            </a:r>
            <a:endParaRPr lang="en-US" altLang="zh-TW" sz="3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銘傳大學應用英語系、英語教學中心教師 知名企業內訓英語講師 </a:t>
            </a:r>
            <a:r>
              <a:rPr lang="en-US" altLang="zh-TW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兆豐金控、台灣微軟、台北捷運局、 台灣大哥大</a:t>
            </a:r>
            <a:r>
              <a:rPr lang="en-US" altLang="zh-TW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...) </a:t>
            </a: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>
                <a:latin typeface="標楷體" panose="03000509000000000000" pitchFamily="65" charset="-120"/>
                <a:ea typeface="標楷體" panose="03000509000000000000" pitchFamily="65" charset="-120"/>
              </a:rPr>
              <a:t>菁英國際語言教育中心高階英語課程教師</a:t>
            </a: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北市興隆國小雙語教學培訓講師 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聯合晚報英文學習專欄作家 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格蘭英語文摘特約編輯 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文創產業專業策展人、雜誌主編 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各大會展、專業年會同步口譯</a:t>
            </a:r>
            <a:endParaRPr lang="zh-TW" altLang="en-US" sz="1200" spc="-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46430" y="5787268"/>
            <a:ext cx="3969178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雙語教學發展及相關理論 </a:t>
            </a:r>
            <a:endParaRPr lang="en-US" altLang="zh-TW" sz="1300" kern="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雙語教學中的語言使用 　　　　　 　 　</a:t>
            </a:r>
            <a:endParaRPr lang="en-US" altLang="zh-TW" sz="1300" kern="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授課及課室互動語言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跨語言溝通策略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1300" kern="2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雙語課程設計與評量</a:t>
            </a:r>
            <a:endParaRPr lang="en-US" altLang="zh-TW" sz="1300" kern="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zh-TW" altLang="en-US" sz="1300" kern="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雙語教學評量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雙語教學評估要點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en-US" altLang="zh-TW" sz="1300" kern="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分組跨領域共備教案設計與發表</a:t>
            </a:r>
            <a:endParaRPr lang="en-US" altLang="zh-TW" sz="1300" kern="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zh-TW" altLang="en-US" sz="1300" kern="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雙語教學實例分析與演練</a:t>
            </a: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en-US" altLang="zh-TW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1300" kern="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雙語教學問題與對策探討</a:t>
            </a:r>
            <a:endParaRPr lang="zh-TW" altLang="en-US" sz="1300" kern="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39606" y="4817678"/>
            <a:ext cx="3429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奠基雙語課程共備力，培養跨域共備社群智慧 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熟悉雙語教育相關教材開發運用知能與策略 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厚植現職教師雙語教學能力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14554" y="7727699"/>
            <a:ext cx="3596802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適合對象：因應雙語教育變革需要英語增能的各級學校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老師或有意從事英語教學之相關人士 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適合程度：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CEFR B1-B2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程度人士</a:t>
            </a:r>
            <a:endParaRPr lang="en-US" altLang="zh-TW" sz="1200" spc="-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招生人數：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15-30</a:t>
            </a: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1200" spc="-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14553" y="8921489"/>
            <a:ext cx="3662235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2022/7/18~2022/8/25 (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ts val="1300"/>
              </a:lnSpc>
            </a:pPr>
            <a:r>
              <a:rPr lang="zh-TW" altLang="en-US" sz="1200" spc="-1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每週一、四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10:00-12:00 (2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1200" spc="-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zh-TW" altLang="en-US" sz="1200" kern="11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方式：線上上課使用</a:t>
            </a:r>
            <a:r>
              <a:rPr lang="en-US" altLang="zh-TW" sz="1200" kern="1100" spc="-8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google meet</a:t>
            </a:r>
            <a:r>
              <a:rPr lang="zh-TW" altLang="en-US" sz="1200" kern="11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，學員需有鏡頭、麥克風 　　　</a:t>
            </a:r>
            <a:endParaRPr lang="en-US" altLang="zh-TW" sz="1200" kern="1100" spc="-12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zh-TW" altLang="en-US" sz="1200" kern="11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老師的自編教材、課堂講述、個人展演、小組討論</a:t>
            </a:r>
            <a:endParaRPr lang="zh-TW" altLang="en-US" sz="1200" kern="1100" spc="-12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1367" y="3783889"/>
            <a:ext cx="2622289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美國南加州成長、發音純正；</a:t>
            </a:r>
            <a:endParaRPr lang="en-US" altLang="zh-TW" sz="1200" kern="1000" spc="-12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全英語、雙語授課，教學經歷</a:t>
            </a:r>
            <a:r>
              <a:rPr lang="en-US" altLang="zh-TW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年。 </a:t>
            </a:r>
            <a:endParaRPr lang="en-US" altLang="zh-TW" sz="1200" kern="1000" spc="-12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國立交通大學 英語教學研究所 </a:t>
            </a:r>
            <a:endParaRPr lang="en-US" altLang="zh-TW" sz="1200" kern="1000" spc="-12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kern="1000" spc="-12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國立台灣師範大學 英語教學博士候選人</a:t>
            </a:r>
            <a:endParaRPr lang="zh-TW" altLang="en-US" sz="1200" kern="1000" spc="-12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1822" y="8001024"/>
            <a:ext cx="2972731" cy="1336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課程費用：</a:t>
            </a:r>
            <a:r>
              <a:rPr lang="en-US" altLang="zh-TW" sz="1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3,360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此為優惠價不再做折扣</a:t>
            </a:r>
            <a:r>
              <a:rPr lang="en-US" altLang="zh-TW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　　</a:t>
            </a:r>
            <a:endParaRPr lang="en-US" altLang="zh-TW" sz="1200" spc="-1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zh-TW" altLang="en-US" sz="1200" spc="-1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　*可核發教師研習時數</a:t>
            </a:r>
            <a:r>
              <a:rPr lang="en-US" altLang="zh-TW" sz="1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 </a:t>
            </a:r>
            <a:endParaRPr lang="en-US" altLang="zh-TW" sz="1200" spc="-1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聯絡電話：</a:t>
            </a:r>
            <a:r>
              <a:rPr lang="en-US" altLang="zh-TW" sz="1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02-2311-3040/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1523</a:t>
            </a: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陳小姐 </a:t>
            </a:r>
            <a:endParaRPr lang="en-US" altLang="zh-TW" sz="1200" spc="-1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網路報名：</a:t>
            </a:r>
            <a:endParaRPr lang="en-US" altLang="zh-TW" sz="1200" spc="-1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300"/>
              </a:lnSpc>
            </a:pPr>
            <a:r>
              <a:rPr lang="en-US" altLang="zh-TW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https://my.utaipei.edu.tw/ </a:t>
            </a:r>
            <a:r>
              <a:rPr lang="en-US" altLang="zh-TW" sz="1200" spc="-100" dirty="0" err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tpec_exeducation</a:t>
            </a:r>
            <a:r>
              <a:rPr lang="en-US" altLang="zh-TW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/index.html </a:t>
            </a:r>
          </a:p>
          <a:p>
            <a:pPr>
              <a:lnSpc>
                <a:spcPts val="1300"/>
              </a:lnSpc>
            </a:pPr>
            <a:r>
              <a:rPr lang="zh-TW" altLang="en-US" sz="1200" spc="-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（請先點選「加入學員」）</a:t>
            </a:r>
            <a:endParaRPr lang="zh-TW" altLang="en-US" sz="1200" spc="-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6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389</Words>
  <Application>Microsoft Office PowerPoint</Application>
  <PresentationFormat>A4 紙張 (210x297 公釐)</PresentationFormat>
  <Paragraphs>41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陳怡婷-iris13191319</cp:lastModifiedBy>
  <cp:revision>13</cp:revision>
  <dcterms:created xsi:type="dcterms:W3CDTF">2022-06-20T07:04:52Z</dcterms:created>
  <dcterms:modified xsi:type="dcterms:W3CDTF">2022-06-22T09:01:21Z</dcterms:modified>
</cp:coreProperties>
</file>