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920" r:id="rId1"/>
  </p:sldMasterIdLst>
  <p:notesMasterIdLst>
    <p:notesMasterId r:id="rId206"/>
  </p:notesMasterIdLst>
  <p:handoutMasterIdLst>
    <p:handoutMasterId r:id="rId207"/>
  </p:handoutMasterIdLst>
  <p:sldIdLst>
    <p:sldId id="541" r:id="rId2"/>
    <p:sldId id="800" r:id="rId3"/>
    <p:sldId id="885" r:id="rId4"/>
    <p:sldId id="310" r:id="rId5"/>
    <p:sldId id="428" r:id="rId6"/>
    <p:sldId id="400" r:id="rId7"/>
    <p:sldId id="549" r:id="rId8"/>
    <p:sldId id="908" r:id="rId9"/>
    <p:sldId id="719" r:id="rId10"/>
    <p:sldId id="888" r:id="rId11"/>
    <p:sldId id="722" r:id="rId12"/>
    <p:sldId id="871" r:id="rId13"/>
    <p:sldId id="891" r:id="rId14"/>
    <p:sldId id="578" r:id="rId15"/>
    <p:sldId id="293" r:id="rId16"/>
    <p:sldId id="429" r:id="rId17"/>
    <p:sldId id="430" r:id="rId18"/>
    <p:sldId id="907" r:id="rId19"/>
    <p:sldId id="307" r:id="rId20"/>
    <p:sldId id="909" r:id="rId21"/>
    <p:sldId id="542" r:id="rId22"/>
    <p:sldId id="858" r:id="rId23"/>
    <p:sldId id="433" r:id="rId24"/>
    <p:sldId id="364" r:id="rId25"/>
    <p:sldId id="365" r:id="rId26"/>
    <p:sldId id="302" r:id="rId27"/>
    <p:sldId id="546" r:id="rId28"/>
    <p:sldId id="547" r:id="rId29"/>
    <p:sldId id="544" r:id="rId30"/>
    <p:sldId id="412" r:id="rId31"/>
    <p:sldId id="411" r:id="rId32"/>
    <p:sldId id="545" r:id="rId33"/>
    <p:sldId id="413" r:id="rId34"/>
    <p:sldId id="414" r:id="rId35"/>
    <p:sldId id="431" r:id="rId36"/>
    <p:sldId id="432" r:id="rId37"/>
    <p:sldId id="801" r:id="rId38"/>
    <p:sldId id="524" r:id="rId39"/>
    <p:sldId id="543" r:id="rId40"/>
    <p:sldId id="525" r:id="rId41"/>
    <p:sldId id="559" r:id="rId42"/>
    <p:sldId id="526" r:id="rId43"/>
    <p:sldId id="529" r:id="rId44"/>
    <p:sldId id="527" r:id="rId45"/>
    <p:sldId id="550" r:id="rId46"/>
    <p:sldId id="560" r:id="rId47"/>
    <p:sldId id="530" r:id="rId48"/>
    <p:sldId id="565" r:id="rId49"/>
    <p:sldId id="562" r:id="rId50"/>
    <p:sldId id="577" r:id="rId51"/>
    <p:sldId id="563" r:id="rId52"/>
    <p:sldId id="566" r:id="rId53"/>
    <p:sldId id="533" r:id="rId54"/>
    <p:sldId id="534" r:id="rId55"/>
    <p:sldId id="535" r:id="rId56"/>
    <p:sldId id="536" r:id="rId57"/>
    <p:sldId id="537" r:id="rId58"/>
    <p:sldId id="881" r:id="rId59"/>
    <p:sldId id="882" r:id="rId60"/>
    <p:sldId id="573" r:id="rId61"/>
    <p:sldId id="574" r:id="rId62"/>
    <p:sldId id="642" r:id="rId63"/>
    <p:sldId id="575" r:id="rId64"/>
    <p:sldId id="576" r:id="rId65"/>
    <p:sldId id="440" r:id="rId66"/>
    <p:sldId id="441" r:id="rId67"/>
    <p:sldId id="442" r:id="rId68"/>
    <p:sldId id="443" r:id="rId69"/>
    <p:sldId id="447" r:id="rId70"/>
    <p:sldId id="645" r:id="rId71"/>
    <p:sldId id="557" r:id="rId72"/>
    <p:sldId id="649" r:id="rId73"/>
    <p:sldId id="910" r:id="rId74"/>
    <p:sldId id="450" r:id="rId75"/>
    <p:sldId id="451" r:id="rId76"/>
    <p:sldId id="580" r:id="rId77"/>
    <p:sldId id="558" r:id="rId78"/>
    <p:sldId id="452" r:id="rId79"/>
    <p:sldId id="647" r:id="rId80"/>
    <p:sldId id="648" r:id="rId81"/>
    <p:sldId id="883" r:id="rId82"/>
    <p:sldId id="870" r:id="rId83"/>
    <p:sldId id="650" r:id="rId84"/>
    <p:sldId id="651" r:id="rId85"/>
    <p:sldId id="652" r:id="rId86"/>
    <p:sldId id="653" r:id="rId87"/>
    <p:sldId id="873" r:id="rId88"/>
    <p:sldId id="460" r:id="rId89"/>
    <p:sldId id="880" r:id="rId90"/>
    <p:sldId id="869" r:id="rId91"/>
    <p:sldId id="906" r:id="rId92"/>
    <p:sldId id="654" r:id="rId93"/>
    <p:sldId id="655" r:id="rId94"/>
    <p:sldId id="904" r:id="rId95"/>
    <p:sldId id="658" r:id="rId96"/>
    <p:sldId id="657" r:id="rId97"/>
    <p:sldId id="911" r:id="rId98"/>
    <p:sldId id="659" r:id="rId99"/>
    <p:sldId id="859" r:id="rId100"/>
    <p:sldId id="860" r:id="rId101"/>
    <p:sldId id="861" r:id="rId102"/>
    <p:sldId id="862" r:id="rId103"/>
    <p:sldId id="866" r:id="rId104"/>
    <p:sldId id="867" r:id="rId105"/>
    <p:sldId id="905" r:id="rId106"/>
    <p:sldId id="567" r:id="rId107"/>
    <p:sldId id="786" r:id="rId108"/>
    <p:sldId id="874" r:id="rId109"/>
    <p:sldId id="875" r:id="rId110"/>
    <p:sldId id="876" r:id="rId111"/>
    <p:sldId id="912" r:id="rId112"/>
    <p:sldId id="807" r:id="rId113"/>
    <p:sldId id="803" r:id="rId114"/>
    <p:sldId id="806" r:id="rId115"/>
    <p:sldId id="808" r:id="rId116"/>
    <p:sldId id="675" r:id="rId117"/>
    <p:sldId id="809" r:id="rId118"/>
    <p:sldId id="812" r:id="rId119"/>
    <p:sldId id="713" r:id="rId120"/>
    <p:sldId id="804" r:id="rId121"/>
    <p:sldId id="715" r:id="rId122"/>
    <p:sldId id="736" r:id="rId123"/>
    <p:sldId id="737" r:id="rId124"/>
    <p:sldId id="738" r:id="rId125"/>
    <p:sldId id="739" r:id="rId126"/>
    <p:sldId id="740" r:id="rId127"/>
    <p:sldId id="741" r:id="rId128"/>
    <p:sldId id="742" r:id="rId129"/>
    <p:sldId id="743" r:id="rId130"/>
    <p:sldId id="744" r:id="rId131"/>
    <p:sldId id="745" r:id="rId132"/>
    <p:sldId id="746" r:id="rId133"/>
    <p:sldId id="811" r:id="rId134"/>
    <p:sldId id="805" r:id="rId135"/>
    <p:sldId id="748" r:id="rId136"/>
    <p:sldId id="810" r:id="rId137"/>
    <p:sldId id="752" r:id="rId138"/>
    <p:sldId id="753" r:id="rId139"/>
    <p:sldId id="754" r:id="rId140"/>
    <p:sldId id="756" r:id="rId141"/>
    <p:sldId id="757" r:id="rId142"/>
    <p:sldId id="758" r:id="rId143"/>
    <p:sldId id="759" r:id="rId144"/>
    <p:sldId id="760" r:id="rId145"/>
    <p:sldId id="761" r:id="rId146"/>
    <p:sldId id="762" r:id="rId147"/>
    <p:sldId id="763" r:id="rId148"/>
    <p:sldId id="764" r:id="rId149"/>
    <p:sldId id="765" r:id="rId150"/>
    <p:sldId id="766" r:id="rId151"/>
    <p:sldId id="767" r:id="rId152"/>
    <p:sldId id="813" r:id="rId153"/>
    <p:sldId id="770" r:id="rId154"/>
    <p:sldId id="771" r:id="rId155"/>
    <p:sldId id="814" r:id="rId156"/>
    <p:sldId id="816" r:id="rId157"/>
    <p:sldId id="817" r:id="rId158"/>
    <p:sldId id="818" r:id="rId159"/>
    <p:sldId id="819" r:id="rId160"/>
    <p:sldId id="820" r:id="rId161"/>
    <p:sldId id="915" r:id="rId162"/>
    <p:sldId id="590" r:id="rId163"/>
    <p:sldId id="879" r:id="rId164"/>
    <p:sldId id="591" r:id="rId165"/>
    <p:sldId id="592" r:id="rId166"/>
    <p:sldId id="918" r:id="rId167"/>
    <p:sldId id="919" r:id="rId168"/>
    <p:sldId id="679" r:id="rId169"/>
    <p:sldId id="896" r:id="rId170"/>
    <p:sldId id="898" r:id="rId171"/>
    <p:sldId id="920" r:id="rId172"/>
    <p:sldId id="921" r:id="rId173"/>
    <p:sldId id="901" r:id="rId174"/>
    <p:sldId id="593" r:id="rId175"/>
    <p:sldId id="594" r:id="rId176"/>
    <p:sldId id="595" r:id="rId177"/>
    <p:sldId id="676" r:id="rId178"/>
    <p:sldId id="892" r:id="rId179"/>
    <p:sldId id="893" r:id="rId180"/>
    <p:sldId id="894" r:id="rId181"/>
    <p:sldId id="677" r:id="rId182"/>
    <p:sldId id="694" r:id="rId183"/>
    <p:sldId id="917" r:id="rId184"/>
    <p:sldId id="618" r:id="rId185"/>
    <p:sldId id="772" r:id="rId186"/>
    <p:sldId id="773" r:id="rId187"/>
    <p:sldId id="774" r:id="rId188"/>
    <p:sldId id="775" r:id="rId189"/>
    <p:sldId id="916" r:id="rId190"/>
    <p:sldId id="355" r:id="rId191"/>
    <p:sldId id="356" r:id="rId192"/>
    <p:sldId id="324" r:id="rId193"/>
    <p:sldId id="325" r:id="rId194"/>
    <p:sldId id="326" r:id="rId195"/>
    <p:sldId id="349" r:id="rId196"/>
    <p:sldId id="914" r:id="rId197"/>
    <p:sldId id="569" r:id="rId198"/>
    <p:sldId id="570" r:id="rId199"/>
    <p:sldId id="399" r:id="rId200"/>
    <p:sldId id="572" r:id="rId201"/>
    <p:sldId id="571" r:id="rId202"/>
    <p:sldId id="328" r:id="rId203"/>
    <p:sldId id="401" r:id="rId204"/>
    <p:sldId id="402" r:id="rId205"/>
  </p:sldIdLst>
  <p:sldSz cx="9144000" cy="6858000" type="screen4x3"/>
  <p:notesSz cx="6807200"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30" userDrawn="1">
          <p15:clr>
            <a:srgbClr val="A4A3A4"/>
          </p15:clr>
        </p15:guide>
        <p15:guide id="2" pos="2048" userDrawn="1">
          <p15:clr>
            <a:srgbClr val="A4A3A4"/>
          </p15:clr>
        </p15:guide>
        <p15:guide id="3" orient="horz" pos="3037" userDrawn="1">
          <p15:clr>
            <a:srgbClr val="A4A3A4"/>
          </p15:clr>
        </p15:guide>
        <p15:guide id="4" pos="2053" userDrawn="1">
          <p15:clr>
            <a:srgbClr val="A4A3A4"/>
          </p15:clr>
        </p15:guide>
        <p15:guide id="5" orient="horz" pos="3124" userDrawn="1">
          <p15:clr>
            <a:srgbClr val="A4A3A4"/>
          </p15:clr>
        </p15:guide>
        <p15:guide id="6" orient="horz" pos="3131" userDrawn="1">
          <p15:clr>
            <a:srgbClr val="A4A3A4"/>
          </p15:clr>
        </p15:guide>
        <p15:guide id="7" pos="2140" userDrawn="1">
          <p15:clr>
            <a:srgbClr val="A4A3A4"/>
          </p15:clr>
        </p15:guide>
        <p15:guide id="8"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3"/>
    <a:srgbClr val="FFE6CD"/>
    <a:srgbClr val="FFCC99"/>
    <a:srgbClr val="990099"/>
    <a:srgbClr val="355641"/>
    <a:srgbClr val="FFE7FF"/>
    <a:srgbClr val="FFCC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6" autoAdjust="0"/>
    <p:restoredTop sz="90710" autoAdjust="0"/>
  </p:normalViewPr>
  <p:slideViewPr>
    <p:cSldViewPr>
      <p:cViewPr varScale="1">
        <p:scale>
          <a:sx n="104" d="100"/>
          <a:sy n="104" d="100"/>
        </p:scale>
        <p:origin x="2022" y="108"/>
      </p:cViewPr>
      <p:guideLst>
        <p:guide orient="horz" pos="2160"/>
        <p:guide pos="2880"/>
      </p:guideLst>
    </p:cSldViewPr>
  </p:slideViewPr>
  <p:outlineViewPr>
    <p:cViewPr>
      <p:scale>
        <a:sx n="33" d="100"/>
        <a:sy n="33" d="100"/>
      </p:scale>
      <p:origin x="0" y="-74112"/>
    </p:cViewPr>
  </p:outlineViewPr>
  <p:notesTextViewPr>
    <p:cViewPr>
      <p:scale>
        <a:sx n="1" d="1"/>
        <a:sy n="1" d="1"/>
      </p:scale>
      <p:origin x="0" y="0"/>
    </p:cViewPr>
  </p:notesTextViewPr>
  <p:sorterViewPr>
    <p:cViewPr>
      <p:scale>
        <a:sx n="160" d="100"/>
        <a:sy n="160" d="100"/>
      </p:scale>
      <p:origin x="0" y="-39774"/>
    </p:cViewPr>
  </p:sorterViewPr>
  <p:notesViewPr>
    <p:cSldViewPr>
      <p:cViewPr varScale="1">
        <p:scale>
          <a:sx n="80" d="100"/>
          <a:sy n="80" d="100"/>
        </p:scale>
        <p:origin x="-4050" y="-102"/>
      </p:cViewPr>
      <p:guideLst>
        <p:guide orient="horz" pos="3030"/>
        <p:guide pos="2048"/>
        <p:guide orient="horz" pos="3037"/>
        <p:guide pos="2053"/>
        <p:guide orient="horz" pos="3124"/>
        <p:guide orient="horz" pos="3131"/>
        <p:guide pos="2140"/>
        <p:guide pos="214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handoutMaster" Target="handoutMasters/handout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3200" b="0" dirty="0">
                <a:latin typeface="微軟正黑體" panose="020B0604030504040204" pitchFamily="34" charset="-120"/>
                <a:ea typeface="微軟正黑體" panose="020B0604030504040204" pitchFamily="34" charset="-120"/>
              </a:rPr>
              <a:t>1</a:t>
            </a:r>
            <a:r>
              <a:rPr lang="en-US" altLang="zh-TW" sz="3200" b="0" dirty="0">
                <a:latin typeface="微軟正黑體" panose="020B0604030504040204" pitchFamily="34" charset="-120"/>
                <a:ea typeface="微軟正黑體" panose="020B0604030504040204" pitchFamily="34" charset="-120"/>
              </a:rPr>
              <a:t>10</a:t>
            </a:r>
            <a:r>
              <a:rPr lang="zh-TW" sz="3200" b="0" dirty="0">
                <a:latin typeface="微軟正黑體" panose="020B0604030504040204" pitchFamily="34" charset="-120"/>
                <a:ea typeface="微軟正黑體" panose="020B0604030504040204" pitchFamily="34" charset="-120"/>
              </a:rPr>
              <a:t>年總積分</a:t>
            </a:r>
            <a:r>
              <a:rPr lang="en-US" sz="3200" b="0" dirty="0">
                <a:latin typeface="微軟正黑體" panose="020B0604030504040204" pitchFamily="34" charset="-120"/>
                <a:ea typeface="微軟正黑體" panose="020B0604030504040204" pitchFamily="34" charset="-120"/>
              </a:rPr>
              <a:t>108</a:t>
            </a:r>
            <a:r>
              <a:rPr lang="zh-TW" sz="3200" b="0" dirty="0">
                <a:latin typeface="微軟正黑體" panose="020B0604030504040204" pitchFamily="34" charset="-120"/>
                <a:ea typeface="微軟正黑體" panose="020B0604030504040204" pitchFamily="34" charset="-120"/>
              </a:rPr>
              <a:t>分</a:t>
            </a:r>
          </a:p>
        </c:rich>
      </c:tx>
      <c:layout/>
      <c:overlay val="0"/>
    </c:title>
    <c:autoTitleDeleted val="0"/>
    <c:plotArea>
      <c:layout/>
      <c:pieChart>
        <c:varyColors val="1"/>
        <c:ser>
          <c:idx val="0"/>
          <c:order val="0"/>
          <c:tx>
            <c:strRef>
              <c:f>工作表1!$B$1</c:f>
              <c:strCache>
                <c:ptCount val="1"/>
                <c:pt idx="0">
                  <c:v>銷售</c:v>
                </c:pt>
              </c:strCache>
            </c:strRef>
          </c:tx>
          <c:spPr>
            <a:ln>
              <a:solidFill>
                <a:schemeClr val="tx1"/>
              </a:solidFill>
            </a:ln>
          </c:spPr>
          <c:explosion val="2"/>
          <c:dLbls>
            <c:dLbl>
              <c:idx val="0"/>
              <c:layout>
                <c:manualLayout>
                  <c:x val="-0.20579782651335898"/>
                  <c:y val="0.12699521777845579"/>
                </c:manualLayout>
              </c:layout>
              <c:tx>
                <c:rich>
                  <a:bodyPr/>
                  <a:lstStyle/>
                  <a:p>
                    <a:r>
                      <a:rPr lang="zh-TW" altLang="en-US" sz="2400" b="0" dirty="0">
                        <a:solidFill>
                          <a:srgbClr val="FFF9F3"/>
                        </a:solidFill>
                        <a:latin typeface="微軟正黑體" panose="020B0604030504040204" pitchFamily="34" charset="-120"/>
                        <a:ea typeface="微軟正黑體" panose="020B0604030504040204" pitchFamily="34" charset="-120"/>
                      </a:rPr>
                      <a:t>志</a:t>
                    </a:r>
                    <a:r>
                      <a:rPr lang="zh-TW" altLang="en-US" sz="2400" dirty="0">
                        <a:solidFill>
                          <a:srgbClr val="FFF9F3"/>
                        </a:solidFill>
                        <a:latin typeface="微軟正黑體" panose="020B0604030504040204" pitchFamily="34" charset="-120"/>
                        <a:ea typeface="微軟正黑體" panose="020B0604030504040204" pitchFamily="34" charset="-120"/>
                      </a:rPr>
                      <a:t>願序</a:t>
                    </a:r>
                  </a:p>
                  <a:p>
                    <a:r>
                      <a:rPr lang="en-US" altLang="zh-TW" sz="2400" dirty="0">
                        <a:solidFill>
                          <a:srgbClr val="FFF9F3"/>
                        </a:solidFill>
                        <a:latin typeface="微軟正黑體" panose="020B0604030504040204" pitchFamily="34" charset="-120"/>
                        <a:ea typeface="微軟正黑體" panose="020B0604030504040204" pitchFamily="34" charset="-120"/>
                      </a:rPr>
                      <a:t>36</a:t>
                    </a:r>
                    <a:r>
                      <a:rPr lang="zh-TW" altLang="en-US" sz="2400" dirty="0">
                        <a:solidFill>
                          <a:srgbClr val="FFF9F3"/>
                        </a:solidFill>
                        <a:latin typeface="微軟正黑體" panose="020B0604030504040204" pitchFamily="34" charset="-120"/>
                        <a:ea typeface="微軟正黑體" panose="020B0604030504040204" pitchFamily="34" charset="-120"/>
                      </a:rPr>
                      <a:t>分</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666-4DC6-A844-23C6228FDC65}"/>
                </c:ext>
              </c:extLst>
            </c:dLbl>
            <c:dLbl>
              <c:idx val="1"/>
              <c:layout>
                <c:manualLayout>
                  <c:x val="1.6595522677107877E-3"/>
                  <c:y val="-5.5745671708118665E-2"/>
                </c:manualLayout>
              </c:layout>
              <c:tx>
                <c:rich>
                  <a:bodyPr/>
                  <a:lstStyle/>
                  <a:p>
                    <a:pPr>
                      <a:defRPr b="0">
                        <a:solidFill>
                          <a:schemeClr val="tx1"/>
                        </a:solidFill>
                        <a:latin typeface="文鼎粗圓" pitchFamily="49" charset="-120"/>
                        <a:ea typeface="文鼎粗圓" pitchFamily="49" charset="-120"/>
                      </a:defRPr>
                    </a:pPr>
                    <a:r>
                      <a:rPr lang="zh-TW" altLang="en-US" sz="1800" b="0" dirty="0">
                        <a:solidFill>
                          <a:srgbClr val="FFF9F3"/>
                        </a:solidFill>
                        <a:latin typeface="微軟正黑體" panose="020B0604030504040204" pitchFamily="34" charset="-120"/>
                        <a:ea typeface="微軟正黑體" panose="020B0604030504040204" pitchFamily="34" charset="-120"/>
                      </a:rPr>
                      <a:t>多</a:t>
                    </a:r>
                    <a:r>
                      <a:rPr lang="zh-TW" altLang="en-US" sz="1800" dirty="0">
                        <a:solidFill>
                          <a:srgbClr val="FFF9F3"/>
                        </a:solidFill>
                        <a:latin typeface="微軟正黑體" panose="020B0604030504040204" pitchFamily="34" charset="-120"/>
                        <a:ea typeface="微軟正黑體" panose="020B0604030504040204" pitchFamily="34" charset="-120"/>
                      </a:rPr>
                      <a:t>元學習</a:t>
                    </a:r>
                    <a:r>
                      <a:rPr lang="en-US" altLang="zh-TW" sz="1800" dirty="0">
                        <a:solidFill>
                          <a:srgbClr val="FFF9F3"/>
                        </a:solidFill>
                        <a:latin typeface="微軟正黑體" panose="020B0604030504040204" pitchFamily="34" charset="-120"/>
                        <a:ea typeface="微軟正黑體" panose="020B0604030504040204" pitchFamily="34" charset="-120"/>
                      </a:rPr>
                      <a:t>36</a:t>
                    </a:r>
                    <a:r>
                      <a:rPr lang="zh-TW" altLang="en-US" sz="1800" dirty="0">
                        <a:solidFill>
                          <a:srgbClr val="FFF9F3"/>
                        </a:solidFill>
                        <a:latin typeface="微軟正黑體" panose="020B0604030504040204" pitchFamily="34" charset="-120"/>
                        <a:ea typeface="微軟正黑體" panose="020B0604030504040204" pitchFamily="34" charset="-120"/>
                      </a:rPr>
                      <a:t>分</a:t>
                    </a:r>
                  </a:p>
                  <a:p>
                    <a:pPr>
                      <a:defRPr b="0">
                        <a:solidFill>
                          <a:schemeClr val="tx1"/>
                        </a:solidFill>
                        <a:latin typeface="文鼎粗圓" pitchFamily="49" charset="-120"/>
                        <a:ea typeface="文鼎粗圓" pitchFamily="49" charset="-120"/>
                      </a:defRPr>
                    </a:pPr>
                    <a:r>
                      <a:rPr lang="en-US" altLang="zh-TW" sz="1400" dirty="0">
                        <a:solidFill>
                          <a:srgbClr val="FFF9F3"/>
                        </a:solidFill>
                        <a:latin typeface="微軟正黑體" panose="020B0604030504040204" pitchFamily="34" charset="-120"/>
                        <a:ea typeface="微軟正黑體" panose="020B0604030504040204" pitchFamily="34" charset="-120"/>
                      </a:rPr>
                      <a:t>(</a:t>
                    </a:r>
                    <a:r>
                      <a:rPr lang="zh-TW" altLang="en-US" sz="1400" dirty="0">
                        <a:solidFill>
                          <a:srgbClr val="FFF9F3"/>
                        </a:solidFill>
                        <a:latin typeface="微軟正黑體" panose="020B0604030504040204" pitchFamily="34" charset="-120"/>
                        <a:ea typeface="微軟正黑體" panose="020B0604030504040204" pitchFamily="34" charset="-120"/>
                      </a:rPr>
                      <a:t>均衡學習</a:t>
                    </a:r>
                    <a:r>
                      <a:rPr lang="en-US" altLang="zh-TW" sz="1400" dirty="0">
                        <a:solidFill>
                          <a:srgbClr val="FFF9F3"/>
                        </a:solidFill>
                        <a:latin typeface="微軟正黑體" panose="020B0604030504040204" pitchFamily="34" charset="-120"/>
                        <a:ea typeface="微軟正黑體" panose="020B0604030504040204" pitchFamily="34" charset="-120"/>
                      </a:rPr>
                      <a:t>21</a:t>
                    </a:r>
                    <a:r>
                      <a:rPr lang="zh-TW" altLang="en-US" sz="1400" dirty="0">
                        <a:solidFill>
                          <a:srgbClr val="FFF9F3"/>
                        </a:solidFill>
                        <a:latin typeface="微軟正黑體" panose="020B0604030504040204" pitchFamily="34" charset="-120"/>
                        <a:ea typeface="微軟正黑體" panose="020B0604030504040204" pitchFamily="34" charset="-120"/>
                      </a:rPr>
                      <a:t>分、服務學習</a:t>
                    </a:r>
                    <a:r>
                      <a:rPr lang="en-US" altLang="zh-TW" sz="1400" dirty="0">
                        <a:solidFill>
                          <a:srgbClr val="FFF9F3"/>
                        </a:solidFill>
                        <a:latin typeface="微軟正黑體" panose="020B0604030504040204" pitchFamily="34" charset="-120"/>
                        <a:ea typeface="微軟正黑體" panose="020B0604030504040204" pitchFamily="34" charset="-120"/>
                      </a:rPr>
                      <a:t>15</a:t>
                    </a:r>
                    <a:r>
                      <a:rPr lang="zh-TW" altLang="en-US" sz="1400" dirty="0">
                        <a:solidFill>
                          <a:srgbClr val="FFF9F3"/>
                        </a:solidFill>
                        <a:latin typeface="微軟正黑體" panose="020B0604030504040204" pitchFamily="34" charset="-120"/>
                        <a:ea typeface="微軟正黑體" panose="020B0604030504040204" pitchFamily="34" charset="-120"/>
                      </a:rPr>
                      <a:t>分</a:t>
                    </a:r>
                    <a:r>
                      <a:rPr lang="en-US" altLang="zh-TW" sz="1400" dirty="0">
                        <a:solidFill>
                          <a:srgbClr val="FFF9F3"/>
                        </a:solidFill>
                        <a:latin typeface="微軟正黑體" panose="020B0604030504040204" pitchFamily="34" charset="-120"/>
                        <a:ea typeface="微軟正黑體" panose="020B0604030504040204" pitchFamily="34" charset="-120"/>
                      </a:rPr>
                      <a:t>)</a:t>
                    </a:r>
                  </a:p>
                </c:rich>
              </c:tx>
              <c:spPr/>
              <c:showLegendKey val="0"/>
              <c:showVal val="1"/>
              <c:showCatName val="0"/>
              <c:showSerName val="0"/>
              <c:showPercent val="0"/>
              <c:showBubbleSize val="0"/>
              <c:extLst>
                <c:ext xmlns:c15="http://schemas.microsoft.com/office/drawing/2012/chart" uri="{CE6537A1-D6FC-4f65-9D91-7224C49458BB}">
                  <c15:layout>
                    <c:manualLayout>
                      <c:w val="0.23146599240744553"/>
                      <c:h val="0.3629258855152081"/>
                    </c:manualLayout>
                  </c15:layout>
                </c:ext>
                <c:ext xmlns:c16="http://schemas.microsoft.com/office/drawing/2014/chart" uri="{C3380CC4-5D6E-409C-BE32-E72D297353CC}">
                  <c16:uniqueId val="{00000001-0666-4DC6-A844-23C6228FDC65}"/>
                </c:ext>
              </c:extLst>
            </c:dLbl>
            <c:dLbl>
              <c:idx val="2"/>
              <c:layout>
                <c:manualLayout>
                  <c:x val="0.17929666453969206"/>
                  <c:y val="0.1372187916102191"/>
                </c:manualLayout>
              </c:layout>
              <c:tx>
                <c:rich>
                  <a:bodyPr/>
                  <a:lstStyle/>
                  <a:p>
                    <a:r>
                      <a:rPr lang="zh-TW" altLang="en-US" sz="2400" b="0" dirty="0">
                        <a:solidFill>
                          <a:srgbClr val="FFF9F3"/>
                        </a:solidFill>
                        <a:latin typeface="微軟正黑體" panose="020B0604030504040204" pitchFamily="34" charset="-120"/>
                        <a:ea typeface="微軟正黑體" panose="020B0604030504040204" pitchFamily="34" charset="-120"/>
                      </a:rPr>
                      <a:t>會</a:t>
                    </a:r>
                    <a:r>
                      <a:rPr lang="zh-TW" altLang="en-US" sz="2400" dirty="0">
                        <a:solidFill>
                          <a:srgbClr val="FFF9F3"/>
                        </a:solidFill>
                        <a:latin typeface="微軟正黑體" panose="020B0604030504040204" pitchFamily="34" charset="-120"/>
                        <a:ea typeface="微軟正黑體" panose="020B0604030504040204" pitchFamily="34" charset="-120"/>
                      </a:rPr>
                      <a:t>考</a:t>
                    </a:r>
                  </a:p>
                  <a:p>
                    <a:r>
                      <a:rPr lang="en-US" altLang="zh-TW" sz="2400" dirty="0">
                        <a:solidFill>
                          <a:srgbClr val="FFF9F3"/>
                        </a:solidFill>
                        <a:latin typeface="微軟正黑體" panose="020B0604030504040204" pitchFamily="34" charset="-120"/>
                        <a:ea typeface="微軟正黑體" panose="020B0604030504040204" pitchFamily="34" charset="-120"/>
                      </a:rPr>
                      <a:t>36</a:t>
                    </a:r>
                    <a:r>
                      <a:rPr lang="zh-TW" altLang="en-US" sz="2400" dirty="0">
                        <a:solidFill>
                          <a:srgbClr val="FFF9F3"/>
                        </a:solidFill>
                        <a:latin typeface="微軟正黑體" panose="020B0604030504040204" pitchFamily="34" charset="-120"/>
                        <a:ea typeface="微軟正黑體" panose="020B0604030504040204" pitchFamily="34" charset="-120"/>
                      </a:rPr>
                      <a:t>分</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666-4DC6-A844-23C6228FDC65}"/>
                </c:ext>
              </c:extLst>
            </c:dLbl>
            <c:dLbl>
              <c:idx val="3"/>
              <c:delete val="1"/>
              <c:extLst>
                <c:ext xmlns:c15="http://schemas.microsoft.com/office/drawing/2012/chart" uri="{CE6537A1-D6FC-4f65-9D91-7224C49458BB}"/>
                <c:ext xmlns:c16="http://schemas.microsoft.com/office/drawing/2014/chart" uri="{C3380CC4-5D6E-409C-BE32-E72D297353CC}">
                  <c16:uniqueId val="{00000000-125E-4FE1-8B20-2C2B4E56A844}"/>
                </c:ext>
              </c:extLst>
            </c:dLbl>
            <c:spPr>
              <a:noFill/>
              <a:ln>
                <a:noFill/>
              </a:ln>
              <a:effectLst/>
            </c:spPr>
            <c:txPr>
              <a:bodyPr/>
              <a:lstStyle/>
              <a:p>
                <a:pPr>
                  <a:defRPr b="0">
                    <a:solidFill>
                      <a:schemeClr val="tx1"/>
                    </a:solidFill>
                    <a:latin typeface="文鼎粗圓" pitchFamily="49" charset="-120"/>
                    <a:ea typeface="文鼎粗圓" pitchFamily="49" charset="-120"/>
                  </a:defRPr>
                </a:pPr>
                <a:endParaRPr lang="zh-TW"/>
              </a:p>
            </c:txPr>
            <c:showLegendKey val="0"/>
            <c:showVal val="1"/>
            <c:showCatName val="0"/>
            <c:showSerName val="0"/>
            <c:showPercent val="0"/>
            <c:showBubbleSize val="0"/>
            <c:showLeaderLines val="1"/>
            <c:extLst>
              <c:ext xmlns:c15="http://schemas.microsoft.com/office/drawing/2012/chart" uri="{CE6537A1-D6FC-4f65-9D91-7224C49458BB}"/>
            </c:extLst>
          </c:dLbls>
          <c:cat>
            <c:strRef>
              <c:f>工作表1!$A$2:$A$5</c:f>
              <c:strCache>
                <c:ptCount val="3"/>
                <c:pt idx="0">
                  <c:v>第一季</c:v>
                </c:pt>
                <c:pt idx="1">
                  <c:v>第二季</c:v>
                </c:pt>
                <c:pt idx="2">
                  <c:v>第三季</c:v>
                </c:pt>
              </c:strCache>
            </c:strRef>
          </c:cat>
          <c:val>
            <c:numRef>
              <c:f>工作表1!$B$2:$B$5</c:f>
              <c:numCache>
                <c:formatCode>0%</c:formatCode>
                <c:ptCount val="4"/>
                <c:pt idx="0">
                  <c:v>0.30000000000000032</c:v>
                </c:pt>
                <c:pt idx="1">
                  <c:v>0.30000000000000032</c:v>
                </c:pt>
                <c:pt idx="2">
                  <c:v>0.30000000000000032</c:v>
                </c:pt>
              </c:numCache>
            </c:numRef>
          </c:val>
          <c:extLst>
            <c:ext xmlns:c16="http://schemas.microsoft.com/office/drawing/2014/chart" uri="{C3380CC4-5D6E-409C-BE32-E72D297353CC}">
              <c16:uniqueId val="{00000003-0666-4DC6-A844-23C6228FDC65}"/>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b="1"/>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latin typeface="標楷體" panose="03000509000000000000" pitchFamily="65" charset="-120"/>
                <a:ea typeface="標楷體" panose="03000509000000000000" pitchFamily="65" charset="-120"/>
              </a:defRPr>
            </a:pPr>
            <a:r>
              <a:rPr lang="zh-TW" altLang="en-US" sz="3200" b="1" dirty="0">
                <a:latin typeface="微軟正黑體" panose="020B0604030504040204" pitchFamily="34" charset="-120"/>
                <a:ea typeface="微軟正黑體" panose="020B0604030504040204" pitchFamily="34" charset="-120"/>
              </a:rPr>
              <a:t>超額比序採計項目</a:t>
            </a:r>
          </a:p>
        </c:rich>
      </c:tx>
      <c:layout>
        <c:manualLayout>
          <c:xMode val="edge"/>
          <c:yMode val="edge"/>
          <c:x val="0.35808041058781631"/>
          <c:y val="0"/>
        </c:manualLayout>
      </c:layout>
      <c:overlay val="0"/>
    </c:title>
    <c:autoTitleDeleted val="0"/>
    <c:plotArea>
      <c:layout>
        <c:manualLayout>
          <c:layoutTarget val="inner"/>
          <c:xMode val="edge"/>
          <c:yMode val="edge"/>
          <c:x val="0.34687955232388595"/>
          <c:y val="0.15499037433340795"/>
          <c:w val="0.42162267536213677"/>
          <c:h val="0.70490041037107276"/>
        </c:manualLayout>
      </c:layout>
      <c:pieChart>
        <c:varyColors val="1"/>
        <c:ser>
          <c:idx val="0"/>
          <c:order val="0"/>
          <c:tx>
            <c:strRef>
              <c:f>工作表1!$B$1</c:f>
              <c:strCache>
                <c:ptCount val="1"/>
                <c:pt idx="0">
                  <c:v>銷售</c:v>
                </c:pt>
              </c:strCache>
            </c:strRef>
          </c:tx>
          <c:spPr>
            <a:ln>
              <a:solidFill>
                <a:schemeClr val="tx1"/>
              </a:solidFill>
            </a:ln>
          </c:spPr>
          <c:explosion val="2"/>
          <c:dLbls>
            <c:dLbl>
              <c:idx val="0"/>
              <c:layout>
                <c:manualLayout>
                  <c:x val="-0.14233893534155603"/>
                  <c:y val="0.14702598148816798"/>
                </c:manualLayout>
              </c:layout>
              <c:tx>
                <c:rich>
                  <a:bodyPr/>
                  <a:lstStyle/>
                  <a:p>
                    <a:pPr>
                      <a:defRPr sz="2000" b="0">
                        <a:solidFill>
                          <a:srgbClr val="FFFF00"/>
                        </a:solidFill>
                        <a:latin typeface="微軟正黑體" panose="020B0604030504040204" pitchFamily="34" charset="-120"/>
                        <a:ea typeface="微軟正黑體" panose="020B0604030504040204" pitchFamily="34" charset="-120"/>
                      </a:defRPr>
                    </a:pPr>
                    <a:r>
                      <a:rPr lang="zh-TW" altLang="en-US" sz="2000" b="0" dirty="0">
                        <a:solidFill>
                          <a:srgbClr val="FFF9F3"/>
                        </a:solidFill>
                        <a:latin typeface="微軟正黑體" panose="020B0604030504040204" pitchFamily="34" charset="-120"/>
                        <a:ea typeface="微軟正黑體" panose="020B0604030504040204" pitchFamily="34" charset="-120"/>
                      </a:rPr>
                      <a:t>志願序</a:t>
                    </a:r>
                  </a:p>
                  <a:p>
                    <a:pPr>
                      <a:defRPr sz="2000" b="0">
                        <a:solidFill>
                          <a:srgbClr val="FFFF00"/>
                        </a:solidFill>
                        <a:latin typeface="微軟正黑體" panose="020B0604030504040204" pitchFamily="34" charset="-120"/>
                        <a:ea typeface="微軟正黑體" panose="020B0604030504040204" pitchFamily="34" charset="-120"/>
                      </a:defRPr>
                    </a:pPr>
                    <a:r>
                      <a:rPr lang="en-US" altLang="zh-TW" sz="2000" b="0" dirty="0">
                        <a:solidFill>
                          <a:srgbClr val="FFF9F3"/>
                        </a:solidFill>
                        <a:latin typeface="微軟正黑體" panose="020B0604030504040204" pitchFamily="34" charset="-120"/>
                        <a:ea typeface="微軟正黑體" panose="020B0604030504040204" pitchFamily="34" charset="-120"/>
                      </a:rPr>
                      <a:t>36</a:t>
                    </a:r>
                    <a:r>
                      <a:rPr lang="zh-TW" altLang="en-US" sz="2000" b="0" dirty="0">
                        <a:solidFill>
                          <a:srgbClr val="FFF9F3"/>
                        </a:solidFill>
                        <a:latin typeface="微軟正黑體" panose="020B0604030504040204" pitchFamily="34" charset="-120"/>
                        <a:ea typeface="微軟正黑體" panose="020B0604030504040204" pitchFamily="34" charset="-120"/>
                      </a:rPr>
                      <a:t>分</a:t>
                    </a:r>
                  </a:p>
                </c:rich>
              </c:tx>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EF8-4431-8159-17BA03FCF9AD}"/>
                </c:ext>
              </c:extLst>
            </c:dLbl>
            <c:dLbl>
              <c:idx val="1"/>
              <c:layout>
                <c:manualLayout>
                  <c:x val="1.5490750248933927E-2"/>
                  <c:y val="-0.17342126916453726"/>
                </c:manualLayout>
              </c:layout>
              <c:tx>
                <c:rich>
                  <a:bodyPr/>
                  <a:lstStyle/>
                  <a:p>
                    <a:pPr>
                      <a:defRPr b="1">
                        <a:solidFill>
                          <a:srgbClr val="FFF9F3"/>
                        </a:solidFill>
                        <a:latin typeface="微軟正黑體" panose="020B0604030504040204" pitchFamily="34" charset="-120"/>
                        <a:ea typeface="微軟正黑體" panose="020B0604030504040204" pitchFamily="34" charset="-120"/>
                      </a:defRPr>
                    </a:pPr>
                    <a:r>
                      <a:rPr lang="zh-TW" altLang="en-US" b="0" dirty="0">
                        <a:solidFill>
                          <a:srgbClr val="FFF9F3"/>
                        </a:solidFill>
                        <a:latin typeface="微軟正黑體" panose="020B0604030504040204" pitchFamily="34" charset="-120"/>
                        <a:ea typeface="微軟正黑體" panose="020B0604030504040204" pitchFamily="34" charset="-120"/>
                      </a:rPr>
                      <a:t>多元學習</a:t>
                    </a:r>
                    <a:r>
                      <a:rPr lang="en-US" altLang="zh-TW" b="0" dirty="0">
                        <a:solidFill>
                          <a:srgbClr val="FFF9F3"/>
                        </a:solidFill>
                        <a:latin typeface="微軟正黑體" panose="020B0604030504040204" pitchFamily="34" charset="-120"/>
                        <a:ea typeface="微軟正黑體" panose="020B0604030504040204" pitchFamily="34" charset="-120"/>
                      </a:rPr>
                      <a:t>36</a:t>
                    </a:r>
                    <a:r>
                      <a:rPr lang="zh-TW" altLang="en-US" b="0" dirty="0">
                        <a:solidFill>
                          <a:srgbClr val="FFF9F3"/>
                        </a:solidFill>
                        <a:latin typeface="微軟正黑體" panose="020B0604030504040204" pitchFamily="34" charset="-120"/>
                        <a:ea typeface="微軟正黑體" panose="020B0604030504040204" pitchFamily="34" charset="-120"/>
                      </a:rPr>
                      <a:t>分</a:t>
                    </a:r>
                  </a:p>
                  <a:p>
                    <a:pPr>
                      <a:defRPr b="1">
                        <a:solidFill>
                          <a:srgbClr val="FFF9F3"/>
                        </a:solidFill>
                        <a:latin typeface="微軟正黑體" panose="020B0604030504040204" pitchFamily="34" charset="-120"/>
                        <a:ea typeface="微軟正黑體" panose="020B0604030504040204" pitchFamily="34" charset="-120"/>
                      </a:defRPr>
                    </a:pPr>
                    <a:r>
                      <a:rPr lang="en-US" altLang="zh-TW" sz="1400" b="0" dirty="0">
                        <a:solidFill>
                          <a:srgbClr val="FFF9F3"/>
                        </a:solidFill>
                        <a:latin typeface="微軟正黑體" panose="020B0604030504040204" pitchFamily="34" charset="-120"/>
                        <a:ea typeface="微軟正黑體" panose="020B0604030504040204" pitchFamily="34" charset="-120"/>
                      </a:rPr>
                      <a:t>(</a:t>
                    </a:r>
                    <a:r>
                      <a:rPr lang="zh-TW" altLang="en-US" sz="1400" b="0" dirty="0">
                        <a:solidFill>
                          <a:srgbClr val="FFF9F3"/>
                        </a:solidFill>
                        <a:latin typeface="微軟正黑體" panose="020B0604030504040204" pitchFamily="34" charset="-120"/>
                        <a:ea typeface="微軟正黑體" panose="020B0604030504040204" pitchFamily="34" charset="-120"/>
                      </a:rPr>
                      <a:t>均衡學習</a:t>
                    </a:r>
                    <a:r>
                      <a:rPr lang="en-US" altLang="zh-TW" sz="1400" b="0" dirty="0">
                        <a:solidFill>
                          <a:srgbClr val="FFF9F3"/>
                        </a:solidFill>
                        <a:latin typeface="微軟正黑體" panose="020B0604030504040204" pitchFamily="34" charset="-120"/>
                        <a:ea typeface="微軟正黑體" panose="020B0604030504040204" pitchFamily="34" charset="-120"/>
                      </a:rPr>
                      <a:t>21</a:t>
                    </a:r>
                    <a:r>
                      <a:rPr lang="zh-TW" altLang="en-US" sz="1400" b="0" dirty="0">
                        <a:solidFill>
                          <a:srgbClr val="FFF9F3"/>
                        </a:solidFill>
                        <a:latin typeface="微軟正黑體" panose="020B0604030504040204" pitchFamily="34" charset="-120"/>
                        <a:ea typeface="微軟正黑體" panose="020B0604030504040204" pitchFamily="34" charset="-120"/>
                      </a:rPr>
                      <a:t>分、服務學習</a:t>
                    </a:r>
                    <a:r>
                      <a:rPr lang="en-US" altLang="zh-TW" sz="1400" b="0" dirty="0">
                        <a:solidFill>
                          <a:srgbClr val="FFF9F3"/>
                        </a:solidFill>
                        <a:latin typeface="微軟正黑體" panose="020B0604030504040204" pitchFamily="34" charset="-120"/>
                        <a:ea typeface="微軟正黑體" panose="020B0604030504040204" pitchFamily="34" charset="-120"/>
                      </a:rPr>
                      <a:t>15</a:t>
                    </a:r>
                    <a:r>
                      <a:rPr lang="zh-TW" altLang="en-US" sz="1400" b="0" dirty="0">
                        <a:solidFill>
                          <a:srgbClr val="FFF9F3"/>
                        </a:solidFill>
                        <a:latin typeface="微軟正黑體" panose="020B0604030504040204" pitchFamily="34" charset="-120"/>
                        <a:ea typeface="微軟正黑體" panose="020B0604030504040204" pitchFamily="34" charset="-120"/>
                      </a:rPr>
                      <a:t>分</a:t>
                    </a:r>
                    <a:r>
                      <a:rPr lang="en-US" altLang="zh-TW" sz="1400" b="0" dirty="0">
                        <a:solidFill>
                          <a:srgbClr val="FFF9F3"/>
                        </a:solidFill>
                        <a:latin typeface="微軟正黑體" panose="020B0604030504040204" pitchFamily="34" charset="-120"/>
                        <a:ea typeface="微軟正黑體" panose="020B0604030504040204" pitchFamily="34" charset="-120"/>
                      </a:rPr>
                      <a:t>)</a:t>
                    </a:r>
                  </a:p>
                </c:rich>
              </c:tx>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EF8-4431-8159-17BA03FCF9AD}"/>
                </c:ext>
              </c:extLst>
            </c:dLbl>
            <c:dLbl>
              <c:idx val="2"/>
              <c:layout>
                <c:manualLayout>
                  <c:x val="0.15278157047970786"/>
                  <c:y val="0.13845271532329742"/>
                </c:manualLayout>
              </c:layout>
              <c:tx>
                <c:rich>
                  <a:bodyPr/>
                  <a:lstStyle/>
                  <a:p>
                    <a:pPr>
                      <a:defRPr b="0">
                        <a:solidFill>
                          <a:srgbClr val="FFFF00"/>
                        </a:solidFill>
                        <a:latin typeface="微軟正黑體" panose="020B0604030504040204" pitchFamily="34" charset="-120"/>
                        <a:ea typeface="微軟正黑體" panose="020B0604030504040204" pitchFamily="34" charset="-120"/>
                      </a:defRPr>
                    </a:pPr>
                    <a:r>
                      <a:rPr lang="zh-TW" altLang="en-US" sz="2000" b="0" dirty="0">
                        <a:solidFill>
                          <a:srgbClr val="FFF9F3"/>
                        </a:solidFill>
                        <a:latin typeface="微軟正黑體" panose="020B0604030504040204" pitchFamily="34" charset="-120"/>
                        <a:ea typeface="微軟正黑體" panose="020B0604030504040204" pitchFamily="34" charset="-120"/>
                      </a:rPr>
                      <a:t>會考</a:t>
                    </a:r>
                  </a:p>
                  <a:p>
                    <a:pPr>
                      <a:defRPr b="0">
                        <a:solidFill>
                          <a:srgbClr val="FFFF00"/>
                        </a:solidFill>
                        <a:latin typeface="微軟正黑體" panose="020B0604030504040204" pitchFamily="34" charset="-120"/>
                        <a:ea typeface="微軟正黑體" panose="020B0604030504040204" pitchFamily="34" charset="-120"/>
                      </a:defRPr>
                    </a:pPr>
                    <a:r>
                      <a:rPr lang="en-US" altLang="zh-TW" sz="2000" b="0" dirty="0">
                        <a:solidFill>
                          <a:srgbClr val="FFF9F3"/>
                        </a:solidFill>
                        <a:latin typeface="微軟正黑體" panose="020B0604030504040204" pitchFamily="34" charset="-120"/>
                        <a:ea typeface="微軟正黑體" panose="020B0604030504040204" pitchFamily="34" charset="-120"/>
                      </a:rPr>
                      <a:t>36</a:t>
                    </a:r>
                    <a:r>
                      <a:rPr lang="zh-TW" altLang="en-US" sz="2000" b="0" dirty="0">
                        <a:solidFill>
                          <a:srgbClr val="FFF9F3"/>
                        </a:solidFill>
                        <a:latin typeface="微軟正黑體" panose="020B0604030504040204" pitchFamily="34" charset="-120"/>
                        <a:ea typeface="微軟正黑體" panose="020B0604030504040204" pitchFamily="34" charset="-120"/>
                      </a:rPr>
                      <a:t>分</a:t>
                    </a:r>
                  </a:p>
                </c:rich>
              </c:tx>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EF8-4431-8159-17BA03FCF9AD}"/>
                </c:ext>
              </c:extLst>
            </c:dLbl>
            <c:dLbl>
              <c:idx val="3"/>
              <c:delete val="1"/>
              <c:extLst>
                <c:ext xmlns:c15="http://schemas.microsoft.com/office/drawing/2012/chart" uri="{CE6537A1-D6FC-4f65-9D91-7224C49458BB}"/>
                <c:ext xmlns:c16="http://schemas.microsoft.com/office/drawing/2014/chart" uri="{C3380CC4-5D6E-409C-BE32-E72D297353CC}">
                  <c16:uniqueId val="{00000000-7134-48DD-A53E-5CDF700F91D8}"/>
                </c:ext>
              </c:extLst>
            </c:dLbl>
            <c:spPr>
              <a:noFill/>
              <a:ln>
                <a:noFill/>
              </a:ln>
              <a:effectLst/>
            </c:spPr>
            <c:txPr>
              <a:bodyPr/>
              <a:lstStyle/>
              <a:p>
                <a:pPr>
                  <a:defRPr>
                    <a:latin typeface="微軟正黑體" panose="020B0604030504040204" pitchFamily="34" charset="-120"/>
                    <a:ea typeface="微軟正黑體" panose="020B0604030504040204" pitchFamily="34" charset="-120"/>
                  </a:defRPr>
                </a:pPr>
                <a:endParaRPr lang="zh-TW"/>
              </a:p>
            </c:txPr>
            <c:showLegendKey val="0"/>
            <c:showVal val="1"/>
            <c:showCatName val="0"/>
            <c:showSerName val="0"/>
            <c:showPercent val="0"/>
            <c:showBubbleSize val="0"/>
            <c:showLeaderLines val="1"/>
            <c:extLst>
              <c:ext xmlns:c15="http://schemas.microsoft.com/office/drawing/2012/chart" uri="{CE6537A1-D6FC-4f65-9D91-7224C49458BB}"/>
            </c:extLst>
          </c:dLbls>
          <c:cat>
            <c:strRef>
              <c:f>工作表1!$A$2:$A$5</c:f>
              <c:strCache>
                <c:ptCount val="3"/>
                <c:pt idx="0">
                  <c:v>第一季</c:v>
                </c:pt>
                <c:pt idx="1">
                  <c:v>第二季</c:v>
                </c:pt>
                <c:pt idx="2">
                  <c:v>第三季</c:v>
                </c:pt>
              </c:strCache>
            </c:strRef>
          </c:cat>
          <c:val>
            <c:numRef>
              <c:f>工作表1!$B$2:$B$5</c:f>
              <c:numCache>
                <c:formatCode>0%</c:formatCode>
                <c:ptCount val="4"/>
                <c:pt idx="0">
                  <c:v>0.30000000000000032</c:v>
                </c:pt>
                <c:pt idx="1">
                  <c:v>0.30000000000000032</c:v>
                </c:pt>
                <c:pt idx="2">
                  <c:v>0.30000000000000032</c:v>
                </c:pt>
              </c:numCache>
            </c:numRef>
          </c:val>
          <c:extLst>
            <c:ext xmlns:c16="http://schemas.microsoft.com/office/drawing/2014/chart" uri="{C3380CC4-5D6E-409C-BE32-E72D297353CC}">
              <c16:uniqueId val="{00000003-7EF8-4431-8159-17BA03FCF9AD}"/>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zh-TW"/>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4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6D6CE-02A3-47EE-A048-A4F1250B70FA}"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zh-TW" altLang="en-US"/>
        </a:p>
      </dgm:t>
    </dgm:pt>
    <dgm:pt modelId="{92DD3863-F51B-42D8-B1E0-9E978B862262}">
      <dgm:prSet phldrT="[文字]" custT="1"/>
      <dgm:spPr/>
      <dgm:t>
        <a:bodyPr/>
        <a:lstStyle/>
        <a:p>
          <a:r>
            <a:rPr kumimoji="0" lang="zh-TW" altLang="en-US" sz="2400" b="0" i="0" u="none" strike="noStrike" cap="none" normalizeH="0" baseline="0" dirty="0">
              <a:ln/>
              <a:effectLst/>
              <a:latin typeface="微軟正黑體" panose="020B0604030504040204" pitchFamily="34" charset="-120"/>
              <a:ea typeface="微軟正黑體" panose="020B0604030504040204" pitchFamily="34" charset="-120"/>
            </a:rPr>
            <a:t>難易適中</a:t>
          </a:r>
          <a:endParaRPr kumimoji="0" lang="en-US" altLang="zh-TW" sz="2400" b="0" i="0" u="none" strike="noStrike" cap="none" normalizeH="0" baseline="0" dirty="0">
            <a:ln/>
            <a:effectLst/>
            <a:latin typeface="微軟正黑體" panose="020B0604030504040204" pitchFamily="34" charset="-120"/>
            <a:ea typeface="微軟正黑體" panose="020B0604030504040204" pitchFamily="34" charset="-120"/>
          </a:endParaRPr>
        </a:p>
        <a:p>
          <a:r>
            <a:rPr kumimoji="0" lang="zh-TW" altLang="en-US" sz="2400" b="0" i="0" u="none" strike="noStrike" cap="none" normalizeH="0" baseline="0" dirty="0">
              <a:ln/>
              <a:effectLst/>
              <a:latin typeface="微軟正黑體" panose="020B0604030504040204" pitchFamily="34" charset="-120"/>
              <a:ea typeface="微軟正黑體" panose="020B0604030504040204" pitchFamily="34" charset="-120"/>
            </a:rPr>
            <a:t>每科平均通過率 </a:t>
          </a:r>
          <a:r>
            <a:rPr kumimoji="0" lang="en-US" altLang="zh-TW" sz="2400" b="0" i="0" u="none" strike="noStrike" cap="none" normalizeH="0" baseline="0" dirty="0">
              <a:ln/>
              <a:effectLst/>
              <a:latin typeface="微軟正黑體" panose="020B0604030504040204" pitchFamily="34" charset="-120"/>
              <a:ea typeface="微軟正黑體" panose="020B0604030504040204" pitchFamily="34" charset="-120"/>
            </a:rPr>
            <a:t>50%~55%</a:t>
          </a:r>
          <a:endParaRPr lang="zh-TW" altLang="en-US" sz="2400" dirty="0">
            <a:latin typeface="微軟正黑體" panose="020B0604030504040204" pitchFamily="34" charset="-120"/>
            <a:ea typeface="微軟正黑體" panose="020B0604030504040204" pitchFamily="34" charset="-120"/>
          </a:endParaRPr>
        </a:p>
      </dgm:t>
    </dgm:pt>
    <dgm:pt modelId="{65E7BCDC-2ED9-4A07-ADA9-F99F7536281D}" type="parTrans" cxnId="{A00A9F9F-ECE3-4165-9679-9E906AADED9D}">
      <dgm:prSet/>
      <dgm:spPr/>
      <dgm:t>
        <a:bodyPr/>
        <a:lstStyle/>
        <a:p>
          <a:endParaRPr lang="zh-TW" altLang="en-US"/>
        </a:p>
      </dgm:t>
    </dgm:pt>
    <dgm:pt modelId="{628F734A-812F-441F-98A8-5E8E1F43C3A4}" type="sibTrans" cxnId="{A00A9F9F-ECE3-4165-9679-9E906AADED9D}">
      <dgm:prSet/>
      <dgm:spPr/>
      <dgm:t>
        <a:bodyPr/>
        <a:lstStyle/>
        <a:p>
          <a:endParaRPr lang="zh-TW" altLang="en-US"/>
        </a:p>
      </dgm:t>
    </dgm:pt>
    <dgm:pt modelId="{99AEE8ED-F1C1-410F-B400-5DA846EF6FF2}">
      <dgm:prSet phldrT="[文字]"/>
      <dgm:spPr/>
      <dgm:t>
        <a:bodyPr/>
        <a:lstStyle/>
        <a:p>
          <a:r>
            <a:rPr lang="zh-TW" altLang="en-US" dirty="0">
              <a:latin typeface="微軟正黑體" panose="020B0604030504040204" pitchFamily="34" charset="-120"/>
              <a:ea typeface="微軟正黑體" panose="020B0604030504040204" pitchFamily="34" charset="-120"/>
            </a:rPr>
            <a:t>國文、數學、英語、社會、自然</a:t>
          </a:r>
        </a:p>
      </dgm:t>
    </dgm:pt>
    <dgm:pt modelId="{A1BACE61-313A-4524-9097-F60D0C3DFB5A}" type="parTrans" cxnId="{07CB2CE0-7586-4E59-8EA1-A0DF9FC291EE}">
      <dgm:prSet/>
      <dgm:spPr/>
      <dgm:t>
        <a:bodyPr/>
        <a:lstStyle/>
        <a:p>
          <a:endParaRPr lang="zh-TW" altLang="en-US"/>
        </a:p>
      </dgm:t>
    </dgm:pt>
    <dgm:pt modelId="{5C97AAB5-EF8B-4B36-BDF1-1FC1D585536A}" type="sibTrans" cxnId="{07CB2CE0-7586-4E59-8EA1-A0DF9FC291EE}">
      <dgm:prSet/>
      <dgm:spPr/>
      <dgm:t>
        <a:bodyPr/>
        <a:lstStyle/>
        <a:p>
          <a:endParaRPr lang="zh-TW" altLang="en-US"/>
        </a:p>
      </dgm:t>
    </dgm:pt>
    <dgm:pt modelId="{29622E1E-61EF-44CD-94FB-97BE9BB02FA8}">
      <dgm:prSet phldrT="[文字]"/>
      <dgm:spPr>
        <a:solidFill>
          <a:schemeClr val="accent3"/>
        </a:solidFill>
      </dgm:spPr>
      <dgm:t>
        <a:bodyPr/>
        <a:lstStyle/>
        <a:p>
          <a:r>
            <a:rPr lang="en-US" altLang="zh-TW" dirty="0">
              <a:latin typeface="微軟正黑體" panose="020B0604030504040204" pitchFamily="34" charset="-120"/>
              <a:ea typeface="微軟正黑體" panose="020B0604030504040204" pitchFamily="34" charset="-120"/>
            </a:rPr>
            <a:t>A</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精熟</a:t>
          </a:r>
        </a:p>
      </dgm:t>
    </dgm:pt>
    <dgm:pt modelId="{2EF2197C-C090-46F5-884A-866530673D22}" type="parTrans" cxnId="{CA1499BC-10EF-48EE-A6F7-6AC1CE0A7B71}">
      <dgm:prSet/>
      <dgm:spPr/>
      <dgm:t>
        <a:bodyPr/>
        <a:lstStyle/>
        <a:p>
          <a:endParaRPr lang="zh-TW" altLang="en-US"/>
        </a:p>
      </dgm:t>
    </dgm:pt>
    <dgm:pt modelId="{39EB5301-FDAE-4088-8CD5-F575212FA4A6}" type="sibTrans" cxnId="{CA1499BC-10EF-48EE-A6F7-6AC1CE0A7B71}">
      <dgm:prSet/>
      <dgm:spPr/>
      <dgm:t>
        <a:bodyPr/>
        <a:lstStyle/>
        <a:p>
          <a:endParaRPr lang="zh-TW" altLang="en-US"/>
        </a:p>
      </dgm:t>
    </dgm:pt>
    <dgm:pt modelId="{BBF06845-DE8C-4E95-A9A8-5B8F820F13BC}">
      <dgm:prSet phldrT="[文字]"/>
      <dgm:spPr>
        <a:solidFill>
          <a:schemeClr val="accent4"/>
        </a:solidFill>
      </dgm:spPr>
      <dgm:t>
        <a:bodyPr/>
        <a:lstStyle/>
        <a:p>
          <a:r>
            <a:rPr lang="zh-TW" altLang="en-US" dirty="0">
              <a:latin typeface="微軟正黑體" panose="020B0604030504040204" pitchFamily="34" charset="-120"/>
              <a:ea typeface="微軟正黑體" panose="020B0604030504040204" pitchFamily="34" charset="-120"/>
            </a:rPr>
            <a:t>寫作</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測驗</a:t>
          </a:r>
        </a:p>
      </dgm:t>
    </dgm:pt>
    <dgm:pt modelId="{C7755204-8625-402F-B9A1-4CB9826C7EE7}" type="parTrans" cxnId="{B96F6B9E-05BE-415E-8C4F-676A9FEB77F8}">
      <dgm:prSet/>
      <dgm:spPr/>
      <dgm:t>
        <a:bodyPr/>
        <a:lstStyle/>
        <a:p>
          <a:endParaRPr lang="zh-TW" altLang="en-US"/>
        </a:p>
      </dgm:t>
    </dgm:pt>
    <dgm:pt modelId="{FAE7927F-15E5-40F1-9AF8-410DA5652FD2}" type="sibTrans" cxnId="{B96F6B9E-05BE-415E-8C4F-676A9FEB77F8}">
      <dgm:prSet/>
      <dgm:spPr/>
      <dgm:t>
        <a:bodyPr/>
        <a:lstStyle/>
        <a:p>
          <a:endParaRPr lang="zh-TW" altLang="en-US"/>
        </a:p>
      </dgm:t>
    </dgm:pt>
    <dgm:pt modelId="{DB78C4A0-794E-4EAB-BD9F-58F6668F308F}">
      <dgm:prSet phldrT="[文字]"/>
      <dgm:spPr>
        <a:solidFill>
          <a:schemeClr val="accent6"/>
        </a:solidFill>
      </dgm:spPr>
      <dgm:t>
        <a:bodyPr/>
        <a:lstStyle/>
        <a:p>
          <a:r>
            <a:rPr lang="zh-TW" altLang="en-US" dirty="0">
              <a:latin typeface="微軟正黑體" panose="020B0604030504040204" pitchFamily="34" charset="-120"/>
              <a:ea typeface="微軟正黑體" panose="020B0604030504040204" pitchFamily="34" charset="-120"/>
            </a:rPr>
            <a:t>基礎</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含以上</a:t>
          </a:r>
          <a:r>
            <a:rPr lang="en-US" altLang="zh-TW" dirty="0">
              <a:latin typeface="微軟正黑體" panose="020B0604030504040204" pitchFamily="34" charset="-120"/>
              <a:ea typeface="微軟正黑體" panose="020B0604030504040204" pitchFamily="34" charset="-120"/>
            </a:rPr>
            <a:t>)/</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待加強</a:t>
          </a:r>
        </a:p>
      </dgm:t>
    </dgm:pt>
    <dgm:pt modelId="{FE0DA293-798C-4253-A543-1FF855E9C238}" type="parTrans" cxnId="{6362643A-BBE4-4858-84BD-019AAD82A92F}">
      <dgm:prSet/>
      <dgm:spPr/>
      <dgm:t>
        <a:bodyPr/>
        <a:lstStyle/>
        <a:p>
          <a:endParaRPr lang="zh-TW" altLang="en-US"/>
        </a:p>
      </dgm:t>
    </dgm:pt>
    <dgm:pt modelId="{9B811AAD-0486-4AA0-AAC4-4D4903A87526}" type="sibTrans" cxnId="{6362643A-BBE4-4858-84BD-019AAD82A92F}">
      <dgm:prSet/>
      <dgm:spPr/>
      <dgm:t>
        <a:bodyPr/>
        <a:lstStyle/>
        <a:p>
          <a:endParaRPr lang="zh-TW" altLang="en-US"/>
        </a:p>
      </dgm:t>
    </dgm:pt>
    <dgm:pt modelId="{684C5039-AB3D-453D-9EFE-C82A3D49B846}">
      <dgm:prSet phldrT="[文字]" custT="1"/>
      <dgm:spPr>
        <a:solidFill>
          <a:schemeClr val="accent6"/>
        </a:solidFill>
      </dgm:spPr>
      <dgm:t>
        <a:bodyPr/>
        <a:lstStyle/>
        <a:p>
          <a:r>
            <a:rPr lang="zh-TW" altLang="en-US" sz="2800" dirty="0">
              <a:latin typeface="微軟正黑體" panose="020B0604030504040204" pitchFamily="34" charset="-120"/>
              <a:ea typeface="微軟正黑體" panose="020B0604030504040204" pitchFamily="34" charset="-120"/>
            </a:rPr>
            <a:t>英語聽力</a:t>
          </a:r>
        </a:p>
      </dgm:t>
    </dgm:pt>
    <dgm:pt modelId="{A9AE54EA-7A33-460E-9147-C4A4498188FC}" type="parTrans" cxnId="{1E097230-332E-43D6-BB34-8CC87FFC6240}">
      <dgm:prSet/>
      <dgm:spPr/>
      <dgm:t>
        <a:bodyPr/>
        <a:lstStyle/>
        <a:p>
          <a:endParaRPr lang="zh-TW" altLang="en-US"/>
        </a:p>
      </dgm:t>
    </dgm:pt>
    <dgm:pt modelId="{511A6511-586F-4952-B583-8C7A50FFF03E}" type="sibTrans" cxnId="{1E097230-332E-43D6-BB34-8CC87FFC6240}">
      <dgm:prSet/>
      <dgm:spPr/>
      <dgm:t>
        <a:bodyPr/>
        <a:lstStyle/>
        <a:p>
          <a:endParaRPr lang="zh-TW" altLang="en-US"/>
        </a:p>
      </dgm:t>
    </dgm:pt>
    <dgm:pt modelId="{5CA7B223-D9D2-4B5A-89FC-41FB114A7F3D}">
      <dgm:prSet phldrT="[文字]"/>
      <dgm:spPr>
        <a:solidFill>
          <a:schemeClr val="accent4"/>
        </a:solidFill>
      </dgm:spPr>
      <dgm:t>
        <a:bodyPr/>
        <a:lstStyle/>
        <a:p>
          <a:r>
            <a:rPr lang="en-US" altLang="zh-TW" dirty="0">
              <a:latin typeface="微軟正黑體" panose="020B0604030504040204" pitchFamily="34" charset="-120"/>
              <a:ea typeface="微軟正黑體" panose="020B0604030504040204" pitchFamily="34" charset="-120"/>
            </a:rPr>
            <a:t>1-6</a:t>
          </a:r>
          <a:r>
            <a:rPr lang="zh-TW" altLang="en-US" dirty="0">
              <a:latin typeface="微軟正黑體" panose="020B0604030504040204" pitchFamily="34" charset="-120"/>
              <a:ea typeface="微軟正黑體" panose="020B0604030504040204" pitchFamily="34" charset="-120"/>
            </a:rPr>
            <a:t>級分</a:t>
          </a:r>
        </a:p>
      </dgm:t>
    </dgm:pt>
    <dgm:pt modelId="{E27DAAFC-9CA7-4CAE-82C4-8B580031CAB6}" type="parTrans" cxnId="{E05C1028-B186-4E16-8FB5-E912018C93DA}">
      <dgm:prSet/>
      <dgm:spPr/>
      <dgm:t>
        <a:bodyPr/>
        <a:lstStyle/>
        <a:p>
          <a:endParaRPr lang="zh-TW" altLang="en-US"/>
        </a:p>
      </dgm:t>
    </dgm:pt>
    <dgm:pt modelId="{7CBEA9C7-2644-4AAB-AB5D-EB88ED41DE38}" type="sibTrans" cxnId="{E05C1028-B186-4E16-8FB5-E912018C93DA}">
      <dgm:prSet/>
      <dgm:spPr/>
      <dgm:t>
        <a:bodyPr/>
        <a:lstStyle/>
        <a:p>
          <a:endParaRPr lang="zh-TW" altLang="en-US"/>
        </a:p>
      </dgm:t>
    </dgm:pt>
    <dgm:pt modelId="{CFC6DAB6-39B4-44A5-9E0B-9300C3A79549}">
      <dgm:prSet phldrT="[文字]"/>
      <dgm:spPr>
        <a:solidFill>
          <a:schemeClr val="accent3"/>
        </a:solidFill>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B</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dirty="0">
              <a:ln/>
              <a:effectLst/>
              <a:latin typeface="微軟正黑體" panose="020B0604030504040204" pitchFamily="34" charset="-120"/>
              <a:ea typeface="微軟正黑體" panose="020B0604030504040204" pitchFamily="34" charset="-120"/>
            </a:rPr>
            <a:t>基礎 </a:t>
          </a:r>
          <a:endParaRPr lang="zh-TW" altLang="en-US" dirty="0">
            <a:latin typeface="微軟正黑體" panose="020B0604030504040204" pitchFamily="34" charset="-120"/>
            <a:ea typeface="微軟正黑體" panose="020B0604030504040204" pitchFamily="34" charset="-120"/>
          </a:endParaRPr>
        </a:p>
      </dgm:t>
    </dgm:pt>
    <dgm:pt modelId="{3D87EED7-A494-446A-8FCA-1482454FEED5}" type="parTrans" cxnId="{0D85CEC2-07DF-4094-82E0-60D564B8C7BA}">
      <dgm:prSet/>
      <dgm:spPr/>
      <dgm:t>
        <a:bodyPr/>
        <a:lstStyle/>
        <a:p>
          <a:endParaRPr lang="zh-TW" altLang="en-US"/>
        </a:p>
      </dgm:t>
    </dgm:pt>
    <dgm:pt modelId="{EABEF76F-94BF-4D0D-AF60-FC054C556137}" type="sibTrans" cxnId="{0D85CEC2-07DF-4094-82E0-60D564B8C7BA}">
      <dgm:prSet/>
      <dgm:spPr/>
      <dgm:t>
        <a:bodyPr/>
        <a:lstStyle/>
        <a:p>
          <a:endParaRPr lang="zh-TW" altLang="en-US"/>
        </a:p>
      </dgm:t>
    </dgm:pt>
    <dgm:pt modelId="{E2B27670-2214-4D6C-965D-29505CEE4367}">
      <dgm:prSet phldrT="[文字]"/>
      <dgm:spPr>
        <a:solidFill>
          <a:schemeClr val="accent3"/>
        </a:solidFill>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C</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a:ln/>
              <a:effectLst/>
              <a:latin typeface="微軟正黑體" panose="020B0604030504040204" pitchFamily="34" charset="-120"/>
              <a:ea typeface="微軟正黑體" panose="020B0604030504040204" pitchFamily="34" charset="-120"/>
            </a:rPr>
            <a:t>待加強</a:t>
          </a:r>
          <a:endParaRPr lang="zh-TW" altLang="en-US" dirty="0">
            <a:latin typeface="微軟正黑體" panose="020B0604030504040204" pitchFamily="34" charset="-120"/>
            <a:ea typeface="微軟正黑體" panose="020B0604030504040204" pitchFamily="34" charset="-120"/>
          </a:endParaRPr>
        </a:p>
      </dgm:t>
    </dgm:pt>
    <dgm:pt modelId="{0DFCF2C1-D6E8-4AD2-8D0C-666AA555C2EB}" type="parTrans" cxnId="{CA7285D0-7CE0-4B6F-8AFF-B632D5BD7292}">
      <dgm:prSet/>
      <dgm:spPr/>
      <dgm:t>
        <a:bodyPr/>
        <a:lstStyle/>
        <a:p>
          <a:endParaRPr lang="zh-TW" altLang="en-US"/>
        </a:p>
      </dgm:t>
    </dgm:pt>
    <dgm:pt modelId="{43E14C34-4DE4-4ACF-BA27-E06768D99548}" type="sibTrans" cxnId="{CA7285D0-7CE0-4B6F-8AFF-B632D5BD7292}">
      <dgm:prSet/>
      <dgm:spPr/>
      <dgm:t>
        <a:bodyPr/>
        <a:lstStyle/>
        <a:p>
          <a:endParaRPr lang="zh-TW" altLang="en-US"/>
        </a:p>
      </dgm:t>
    </dgm:pt>
    <dgm:pt modelId="{76DB18F4-2CE5-4E16-9081-DDB60CE6D729}" type="pres">
      <dgm:prSet presAssocID="{21F6D6CE-02A3-47EE-A048-A4F1250B70FA}" presName="Name0" presStyleCnt="0">
        <dgm:presLayoutVars>
          <dgm:chPref val="1"/>
          <dgm:dir/>
          <dgm:animOne val="branch"/>
          <dgm:animLvl val="lvl"/>
          <dgm:resizeHandles/>
        </dgm:presLayoutVars>
      </dgm:prSet>
      <dgm:spPr/>
      <dgm:t>
        <a:bodyPr/>
        <a:lstStyle/>
        <a:p>
          <a:endParaRPr lang="zh-TW" altLang="en-US"/>
        </a:p>
      </dgm:t>
    </dgm:pt>
    <dgm:pt modelId="{8F703EA7-3422-4B8A-A909-23C95C6FF82A}" type="pres">
      <dgm:prSet presAssocID="{92DD3863-F51B-42D8-B1E0-9E978B862262}" presName="vertOne" presStyleCnt="0"/>
      <dgm:spPr/>
    </dgm:pt>
    <dgm:pt modelId="{802879A8-89F0-46AB-8814-DF3D989AC499}" type="pres">
      <dgm:prSet presAssocID="{92DD3863-F51B-42D8-B1E0-9E978B862262}" presName="txOne" presStyleLbl="node0" presStyleIdx="0" presStyleCnt="1" custScaleX="97679" custScaleY="95772" custLinFactY="9145" custLinFactNeighborX="-1996" custLinFactNeighborY="100000">
        <dgm:presLayoutVars>
          <dgm:chPref val="3"/>
        </dgm:presLayoutVars>
      </dgm:prSet>
      <dgm:spPr/>
      <dgm:t>
        <a:bodyPr/>
        <a:lstStyle/>
        <a:p>
          <a:endParaRPr lang="zh-TW" altLang="en-US"/>
        </a:p>
      </dgm:t>
    </dgm:pt>
    <dgm:pt modelId="{E7ABE37E-6EF5-4284-82C9-BB5C6F59403D}" type="pres">
      <dgm:prSet presAssocID="{92DD3863-F51B-42D8-B1E0-9E978B862262}" presName="parTransOne" presStyleCnt="0"/>
      <dgm:spPr/>
    </dgm:pt>
    <dgm:pt modelId="{E509A1A4-C1BA-4B24-85A3-E012B9761436}" type="pres">
      <dgm:prSet presAssocID="{92DD3863-F51B-42D8-B1E0-9E978B862262}" presName="horzOne" presStyleCnt="0"/>
      <dgm:spPr/>
    </dgm:pt>
    <dgm:pt modelId="{9FB9D88F-28FF-48A4-A572-04235DBFDD67}" type="pres">
      <dgm:prSet presAssocID="{99AEE8ED-F1C1-410F-B400-5DA846EF6FF2}" presName="vertTwo" presStyleCnt="0"/>
      <dgm:spPr/>
    </dgm:pt>
    <dgm:pt modelId="{0BC25A63-4B3C-4CE7-8314-5203F453B26C}" type="pres">
      <dgm:prSet presAssocID="{99AEE8ED-F1C1-410F-B400-5DA846EF6FF2}" presName="txTwo" presStyleLbl="node2" presStyleIdx="0" presStyleCnt="3" custScaleX="99134" custLinFactY="5711" custLinFactNeighborX="-2025" custLinFactNeighborY="100000">
        <dgm:presLayoutVars>
          <dgm:chPref val="3"/>
        </dgm:presLayoutVars>
      </dgm:prSet>
      <dgm:spPr/>
      <dgm:t>
        <a:bodyPr/>
        <a:lstStyle/>
        <a:p>
          <a:endParaRPr lang="zh-TW" altLang="en-US"/>
        </a:p>
      </dgm:t>
    </dgm:pt>
    <dgm:pt modelId="{0520055F-0BBE-4599-8D64-42D358D1CC15}" type="pres">
      <dgm:prSet presAssocID="{99AEE8ED-F1C1-410F-B400-5DA846EF6FF2}" presName="parTransTwo" presStyleCnt="0"/>
      <dgm:spPr/>
    </dgm:pt>
    <dgm:pt modelId="{15607E51-29C2-4214-A539-FC4AFC2F8623}" type="pres">
      <dgm:prSet presAssocID="{99AEE8ED-F1C1-410F-B400-5DA846EF6FF2}" presName="horzTwo" presStyleCnt="0"/>
      <dgm:spPr/>
    </dgm:pt>
    <dgm:pt modelId="{9D0AFFF9-BD66-4CBA-9E7A-219E8475BF8B}" type="pres">
      <dgm:prSet presAssocID="{29622E1E-61EF-44CD-94FB-97BE9BB02FA8}" presName="vertThree" presStyleCnt="0"/>
      <dgm:spPr/>
    </dgm:pt>
    <dgm:pt modelId="{50EFD8C2-7F24-4C01-8CA1-FB8B4FA2721B}" type="pres">
      <dgm:prSet presAssocID="{29622E1E-61EF-44CD-94FB-97BE9BB02FA8}" presName="txThree" presStyleLbl="node3" presStyleIdx="0" presStyleCnt="5" custLinFactNeighborX="-6933" custLinFactNeighborY="13882">
        <dgm:presLayoutVars>
          <dgm:chPref val="3"/>
        </dgm:presLayoutVars>
      </dgm:prSet>
      <dgm:spPr/>
      <dgm:t>
        <a:bodyPr/>
        <a:lstStyle/>
        <a:p>
          <a:endParaRPr lang="zh-TW" altLang="en-US"/>
        </a:p>
      </dgm:t>
    </dgm:pt>
    <dgm:pt modelId="{B39CF471-C85C-4A3E-BFDD-07D3DE86C9B5}" type="pres">
      <dgm:prSet presAssocID="{29622E1E-61EF-44CD-94FB-97BE9BB02FA8}" presName="horzThree" presStyleCnt="0"/>
      <dgm:spPr/>
    </dgm:pt>
    <dgm:pt modelId="{92519610-290E-4347-82C1-7A60C0D67EA6}" type="pres">
      <dgm:prSet presAssocID="{39EB5301-FDAE-4088-8CD5-F575212FA4A6}" presName="sibSpaceThree" presStyleCnt="0"/>
      <dgm:spPr/>
    </dgm:pt>
    <dgm:pt modelId="{172B780E-CB36-49FC-B58F-273F64174E07}" type="pres">
      <dgm:prSet presAssocID="{CFC6DAB6-39B4-44A5-9E0B-9300C3A79549}" presName="vertThree" presStyleCnt="0"/>
      <dgm:spPr/>
    </dgm:pt>
    <dgm:pt modelId="{E64A6A70-A102-4592-9EC2-10F7F7D3975E}" type="pres">
      <dgm:prSet presAssocID="{CFC6DAB6-39B4-44A5-9E0B-9300C3A79549}" presName="txThree" presStyleLbl="node3" presStyleIdx="1" presStyleCnt="5" custLinFactNeighborX="-14213" custLinFactNeighborY="251">
        <dgm:presLayoutVars>
          <dgm:chPref val="3"/>
        </dgm:presLayoutVars>
      </dgm:prSet>
      <dgm:spPr/>
      <dgm:t>
        <a:bodyPr/>
        <a:lstStyle/>
        <a:p>
          <a:endParaRPr lang="zh-TW" altLang="en-US"/>
        </a:p>
      </dgm:t>
    </dgm:pt>
    <dgm:pt modelId="{AB957F5A-8B26-451A-AAEF-D4247A505A96}" type="pres">
      <dgm:prSet presAssocID="{CFC6DAB6-39B4-44A5-9E0B-9300C3A79549}" presName="horzThree" presStyleCnt="0"/>
      <dgm:spPr/>
    </dgm:pt>
    <dgm:pt modelId="{1082FCEC-63A7-4415-B992-3DE07581B37C}" type="pres">
      <dgm:prSet presAssocID="{EABEF76F-94BF-4D0D-AF60-FC054C556137}" presName="sibSpaceThree" presStyleCnt="0"/>
      <dgm:spPr/>
    </dgm:pt>
    <dgm:pt modelId="{C6523CA3-7ADA-490B-A7D5-59CE7317266F}" type="pres">
      <dgm:prSet presAssocID="{E2B27670-2214-4D6C-965D-29505CEE4367}" presName="vertThree" presStyleCnt="0"/>
      <dgm:spPr/>
    </dgm:pt>
    <dgm:pt modelId="{D95CF39E-9D26-4C3D-BD2B-192F07DA3764}" type="pres">
      <dgm:prSet presAssocID="{E2B27670-2214-4D6C-965D-29505CEE4367}" presName="txThree" presStyleLbl="node3" presStyleIdx="2" presStyleCnt="5" custLinFactNeighborX="-18256" custLinFactNeighborY="251">
        <dgm:presLayoutVars>
          <dgm:chPref val="3"/>
        </dgm:presLayoutVars>
      </dgm:prSet>
      <dgm:spPr/>
      <dgm:t>
        <a:bodyPr/>
        <a:lstStyle/>
        <a:p>
          <a:endParaRPr lang="zh-TW" altLang="en-US"/>
        </a:p>
      </dgm:t>
    </dgm:pt>
    <dgm:pt modelId="{0982C05F-CA1E-4170-8007-56B03FAE869A}" type="pres">
      <dgm:prSet presAssocID="{E2B27670-2214-4D6C-965D-29505CEE4367}" presName="horzThree" presStyleCnt="0"/>
      <dgm:spPr/>
    </dgm:pt>
    <dgm:pt modelId="{DADD586E-4987-4CE5-8395-FD50572DF181}" type="pres">
      <dgm:prSet presAssocID="{5C97AAB5-EF8B-4B36-BDF1-1FC1D585536A}" presName="sibSpaceTwo" presStyleCnt="0"/>
      <dgm:spPr/>
    </dgm:pt>
    <dgm:pt modelId="{F7ABBC99-343B-41EE-BA2E-64C394E8B2E6}" type="pres">
      <dgm:prSet presAssocID="{BBF06845-DE8C-4E95-A9A8-5B8F820F13BC}" presName="vertTwo" presStyleCnt="0"/>
      <dgm:spPr/>
    </dgm:pt>
    <dgm:pt modelId="{28F003FD-135A-41C3-B5F4-91B9FFE3F575}" type="pres">
      <dgm:prSet presAssocID="{BBF06845-DE8C-4E95-A9A8-5B8F820F13BC}" presName="txTwo" presStyleLbl="node2" presStyleIdx="1" presStyleCnt="3" custLinFactY="5871" custLinFactNeighborX="-21151" custLinFactNeighborY="100000">
        <dgm:presLayoutVars>
          <dgm:chPref val="3"/>
        </dgm:presLayoutVars>
      </dgm:prSet>
      <dgm:spPr/>
      <dgm:t>
        <a:bodyPr/>
        <a:lstStyle/>
        <a:p>
          <a:endParaRPr lang="zh-TW" altLang="en-US"/>
        </a:p>
      </dgm:t>
    </dgm:pt>
    <dgm:pt modelId="{130428AD-31D2-4A7C-8361-6F1BBB779941}" type="pres">
      <dgm:prSet presAssocID="{BBF06845-DE8C-4E95-A9A8-5B8F820F13BC}" presName="parTransTwo" presStyleCnt="0"/>
      <dgm:spPr/>
    </dgm:pt>
    <dgm:pt modelId="{8069EBA7-3121-4F94-A512-C201B0CB8D98}" type="pres">
      <dgm:prSet presAssocID="{BBF06845-DE8C-4E95-A9A8-5B8F820F13BC}" presName="horzTwo" presStyleCnt="0"/>
      <dgm:spPr/>
    </dgm:pt>
    <dgm:pt modelId="{B9B11A5C-1D72-43D8-9DD5-E50303735828}" type="pres">
      <dgm:prSet presAssocID="{5CA7B223-D9D2-4B5A-89FC-41FB114A7F3D}" presName="vertThree" presStyleCnt="0"/>
      <dgm:spPr/>
    </dgm:pt>
    <dgm:pt modelId="{7E188A53-206B-4322-895F-788FDF988A60}" type="pres">
      <dgm:prSet presAssocID="{5CA7B223-D9D2-4B5A-89FC-41FB114A7F3D}" presName="txThree" presStyleLbl="node3" presStyleIdx="3" presStyleCnt="5" custLinFactNeighborX="-21151" custLinFactNeighborY="13882">
        <dgm:presLayoutVars>
          <dgm:chPref val="3"/>
        </dgm:presLayoutVars>
      </dgm:prSet>
      <dgm:spPr/>
      <dgm:t>
        <a:bodyPr/>
        <a:lstStyle/>
        <a:p>
          <a:endParaRPr lang="zh-TW" altLang="en-US"/>
        </a:p>
      </dgm:t>
    </dgm:pt>
    <dgm:pt modelId="{F77AA9F3-38F8-4046-A0F9-0971DC5A7467}" type="pres">
      <dgm:prSet presAssocID="{5CA7B223-D9D2-4B5A-89FC-41FB114A7F3D}" presName="horzThree" presStyleCnt="0"/>
      <dgm:spPr/>
    </dgm:pt>
    <dgm:pt modelId="{AAB14D1B-AC67-4A85-9DCA-CB0ACDB8EDD6}" type="pres">
      <dgm:prSet presAssocID="{FAE7927F-15E5-40F1-9AF8-410DA5652FD2}" presName="sibSpaceTwo" presStyleCnt="0"/>
      <dgm:spPr/>
    </dgm:pt>
    <dgm:pt modelId="{F4D4F7CB-AB4D-4615-AF88-D380EC6B0332}" type="pres">
      <dgm:prSet presAssocID="{684C5039-AB3D-453D-9EFE-C82A3D49B846}" presName="vertTwo" presStyleCnt="0"/>
      <dgm:spPr/>
    </dgm:pt>
    <dgm:pt modelId="{9E54933C-F873-47A5-BA11-8B496C34F470}" type="pres">
      <dgm:prSet presAssocID="{684C5039-AB3D-453D-9EFE-C82A3D49B846}" presName="txTwo" presStyleLbl="node2" presStyleIdx="2" presStyleCnt="3">
        <dgm:presLayoutVars>
          <dgm:chPref val="3"/>
        </dgm:presLayoutVars>
      </dgm:prSet>
      <dgm:spPr/>
      <dgm:t>
        <a:bodyPr/>
        <a:lstStyle/>
        <a:p>
          <a:endParaRPr lang="zh-TW" altLang="en-US"/>
        </a:p>
      </dgm:t>
    </dgm:pt>
    <dgm:pt modelId="{257F014C-8AD4-4FDF-A1C4-87AD140EA960}" type="pres">
      <dgm:prSet presAssocID="{684C5039-AB3D-453D-9EFE-C82A3D49B846}" presName="parTransTwo" presStyleCnt="0"/>
      <dgm:spPr/>
    </dgm:pt>
    <dgm:pt modelId="{90892D18-FCF5-4089-BD7B-5C442BA21CFE}" type="pres">
      <dgm:prSet presAssocID="{684C5039-AB3D-453D-9EFE-C82A3D49B846}" presName="horzTwo" presStyleCnt="0"/>
      <dgm:spPr/>
    </dgm:pt>
    <dgm:pt modelId="{4D5345D7-6CAA-41A9-A704-00523422D2C8}" type="pres">
      <dgm:prSet presAssocID="{DB78C4A0-794E-4EAB-BD9F-58F6668F308F}" presName="vertThree" presStyleCnt="0"/>
      <dgm:spPr/>
    </dgm:pt>
    <dgm:pt modelId="{B8640255-276C-41BA-8282-6D931FC6596B}" type="pres">
      <dgm:prSet presAssocID="{DB78C4A0-794E-4EAB-BD9F-58F6668F308F}" presName="txThree" presStyleLbl="node3" presStyleIdx="4" presStyleCnt="5">
        <dgm:presLayoutVars>
          <dgm:chPref val="3"/>
        </dgm:presLayoutVars>
      </dgm:prSet>
      <dgm:spPr/>
      <dgm:t>
        <a:bodyPr/>
        <a:lstStyle/>
        <a:p>
          <a:endParaRPr lang="zh-TW" altLang="en-US"/>
        </a:p>
      </dgm:t>
    </dgm:pt>
    <dgm:pt modelId="{FC9FD660-E7A1-4E83-B6D8-9EEF9505E74C}" type="pres">
      <dgm:prSet presAssocID="{DB78C4A0-794E-4EAB-BD9F-58F6668F308F}" presName="horzThree" presStyleCnt="0"/>
      <dgm:spPr/>
    </dgm:pt>
  </dgm:ptLst>
  <dgm:cxnLst>
    <dgm:cxn modelId="{07CB2CE0-7586-4E59-8EA1-A0DF9FC291EE}" srcId="{92DD3863-F51B-42D8-B1E0-9E978B862262}" destId="{99AEE8ED-F1C1-410F-B400-5DA846EF6FF2}" srcOrd="0" destOrd="0" parTransId="{A1BACE61-313A-4524-9097-F60D0C3DFB5A}" sibTransId="{5C97AAB5-EF8B-4B36-BDF1-1FC1D585536A}"/>
    <dgm:cxn modelId="{E05C1028-B186-4E16-8FB5-E912018C93DA}" srcId="{BBF06845-DE8C-4E95-A9A8-5B8F820F13BC}" destId="{5CA7B223-D9D2-4B5A-89FC-41FB114A7F3D}" srcOrd="0" destOrd="0" parTransId="{E27DAAFC-9CA7-4CAE-82C4-8B580031CAB6}" sibTransId="{7CBEA9C7-2644-4AAB-AB5D-EB88ED41DE38}"/>
    <dgm:cxn modelId="{CE29A5E4-DC40-4B54-A0B0-8538358BB56D}" type="presOf" srcId="{29622E1E-61EF-44CD-94FB-97BE9BB02FA8}" destId="{50EFD8C2-7F24-4C01-8CA1-FB8B4FA2721B}" srcOrd="0" destOrd="0" presId="urn:microsoft.com/office/officeart/2005/8/layout/hierarchy4"/>
    <dgm:cxn modelId="{CA1499BC-10EF-48EE-A6F7-6AC1CE0A7B71}" srcId="{99AEE8ED-F1C1-410F-B400-5DA846EF6FF2}" destId="{29622E1E-61EF-44CD-94FB-97BE9BB02FA8}" srcOrd="0" destOrd="0" parTransId="{2EF2197C-C090-46F5-884A-866530673D22}" sibTransId="{39EB5301-FDAE-4088-8CD5-F575212FA4A6}"/>
    <dgm:cxn modelId="{605998D2-C559-474C-AD60-888133CBB7AA}" type="presOf" srcId="{21F6D6CE-02A3-47EE-A048-A4F1250B70FA}" destId="{76DB18F4-2CE5-4E16-9081-DDB60CE6D729}" srcOrd="0" destOrd="0" presId="urn:microsoft.com/office/officeart/2005/8/layout/hierarchy4"/>
    <dgm:cxn modelId="{AD82962A-6364-4471-A79A-03E8A6099A88}" type="presOf" srcId="{99AEE8ED-F1C1-410F-B400-5DA846EF6FF2}" destId="{0BC25A63-4B3C-4CE7-8314-5203F453B26C}" srcOrd="0" destOrd="0" presId="urn:microsoft.com/office/officeart/2005/8/layout/hierarchy4"/>
    <dgm:cxn modelId="{CA7285D0-7CE0-4B6F-8AFF-B632D5BD7292}" srcId="{99AEE8ED-F1C1-410F-B400-5DA846EF6FF2}" destId="{E2B27670-2214-4D6C-965D-29505CEE4367}" srcOrd="2" destOrd="0" parTransId="{0DFCF2C1-D6E8-4AD2-8D0C-666AA555C2EB}" sibTransId="{43E14C34-4DE4-4ACF-BA27-E06768D99548}"/>
    <dgm:cxn modelId="{6362643A-BBE4-4858-84BD-019AAD82A92F}" srcId="{684C5039-AB3D-453D-9EFE-C82A3D49B846}" destId="{DB78C4A0-794E-4EAB-BD9F-58F6668F308F}" srcOrd="0" destOrd="0" parTransId="{FE0DA293-798C-4253-A543-1FF855E9C238}" sibTransId="{9B811AAD-0486-4AA0-AAC4-4D4903A87526}"/>
    <dgm:cxn modelId="{F6FB5872-441B-4B78-8BCE-7DF30B95B814}" type="presOf" srcId="{DB78C4A0-794E-4EAB-BD9F-58F6668F308F}" destId="{B8640255-276C-41BA-8282-6D931FC6596B}" srcOrd="0" destOrd="0" presId="urn:microsoft.com/office/officeart/2005/8/layout/hierarchy4"/>
    <dgm:cxn modelId="{506CCC49-E287-4E95-A2E1-FEBF5B43C314}" type="presOf" srcId="{5CA7B223-D9D2-4B5A-89FC-41FB114A7F3D}" destId="{7E188A53-206B-4322-895F-788FDF988A60}" srcOrd="0" destOrd="0" presId="urn:microsoft.com/office/officeart/2005/8/layout/hierarchy4"/>
    <dgm:cxn modelId="{1E097230-332E-43D6-BB34-8CC87FFC6240}" srcId="{92DD3863-F51B-42D8-B1E0-9E978B862262}" destId="{684C5039-AB3D-453D-9EFE-C82A3D49B846}" srcOrd="2" destOrd="0" parTransId="{A9AE54EA-7A33-460E-9147-C4A4498188FC}" sibTransId="{511A6511-586F-4952-B583-8C7A50FFF03E}"/>
    <dgm:cxn modelId="{CBE02396-1B27-4AFC-9232-900068F3CDDB}" type="presOf" srcId="{684C5039-AB3D-453D-9EFE-C82A3D49B846}" destId="{9E54933C-F873-47A5-BA11-8B496C34F470}" srcOrd="0" destOrd="0" presId="urn:microsoft.com/office/officeart/2005/8/layout/hierarchy4"/>
    <dgm:cxn modelId="{E15DCB8A-B10F-485F-9540-15FBBFFBDC2C}" type="presOf" srcId="{E2B27670-2214-4D6C-965D-29505CEE4367}" destId="{D95CF39E-9D26-4C3D-BD2B-192F07DA3764}" srcOrd="0" destOrd="0" presId="urn:microsoft.com/office/officeart/2005/8/layout/hierarchy4"/>
    <dgm:cxn modelId="{A00A9F9F-ECE3-4165-9679-9E906AADED9D}" srcId="{21F6D6CE-02A3-47EE-A048-A4F1250B70FA}" destId="{92DD3863-F51B-42D8-B1E0-9E978B862262}" srcOrd="0" destOrd="0" parTransId="{65E7BCDC-2ED9-4A07-ADA9-F99F7536281D}" sibTransId="{628F734A-812F-441F-98A8-5E8E1F43C3A4}"/>
    <dgm:cxn modelId="{AA1CAA78-07C4-4156-B09A-FEC30BDD3F15}" type="presOf" srcId="{BBF06845-DE8C-4E95-A9A8-5B8F820F13BC}" destId="{28F003FD-135A-41C3-B5F4-91B9FFE3F575}" srcOrd="0" destOrd="0" presId="urn:microsoft.com/office/officeart/2005/8/layout/hierarchy4"/>
    <dgm:cxn modelId="{0D85CEC2-07DF-4094-82E0-60D564B8C7BA}" srcId="{99AEE8ED-F1C1-410F-B400-5DA846EF6FF2}" destId="{CFC6DAB6-39B4-44A5-9E0B-9300C3A79549}" srcOrd="1" destOrd="0" parTransId="{3D87EED7-A494-446A-8FCA-1482454FEED5}" sibTransId="{EABEF76F-94BF-4D0D-AF60-FC054C556137}"/>
    <dgm:cxn modelId="{B96F6B9E-05BE-415E-8C4F-676A9FEB77F8}" srcId="{92DD3863-F51B-42D8-B1E0-9E978B862262}" destId="{BBF06845-DE8C-4E95-A9A8-5B8F820F13BC}" srcOrd="1" destOrd="0" parTransId="{C7755204-8625-402F-B9A1-4CB9826C7EE7}" sibTransId="{FAE7927F-15E5-40F1-9AF8-410DA5652FD2}"/>
    <dgm:cxn modelId="{5CD8516E-ABC8-4798-A289-789C27F2143B}" type="presOf" srcId="{92DD3863-F51B-42D8-B1E0-9E978B862262}" destId="{802879A8-89F0-46AB-8814-DF3D989AC499}" srcOrd="0" destOrd="0" presId="urn:microsoft.com/office/officeart/2005/8/layout/hierarchy4"/>
    <dgm:cxn modelId="{ED05D54D-65DB-41B3-9BF2-5701C8719C05}" type="presOf" srcId="{CFC6DAB6-39B4-44A5-9E0B-9300C3A79549}" destId="{E64A6A70-A102-4592-9EC2-10F7F7D3975E}" srcOrd="0" destOrd="0" presId="urn:microsoft.com/office/officeart/2005/8/layout/hierarchy4"/>
    <dgm:cxn modelId="{E2C953F3-D165-43DF-8EDE-9DF91A25E8F0}" type="presParOf" srcId="{76DB18F4-2CE5-4E16-9081-DDB60CE6D729}" destId="{8F703EA7-3422-4B8A-A909-23C95C6FF82A}" srcOrd="0" destOrd="0" presId="urn:microsoft.com/office/officeart/2005/8/layout/hierarchy4"/>
    <dgm:cxn modelId="{F92BFF27-A4D7-40E9-920E-79CA2EAB47D3}" type="presParOf" srcId="{8F703EA7-3422-4B8A-A909-23C95C6FF82A}" destId="{802879A8-89F0-46AB-8814-DF3D989AC499}" srcOrd="0" destOrd="0" presId="urn:microsoft.com/office/officeart/2005/8/layout/hierarchy4"/>
    <dgm:cxn modelId="{EE7D356C-BE85-46B4-A5FF-E0AFD4C100B5}" type="presParOf" srcId="{8F703EA7-3422-4B8A-A909-23C95C6FF82A}" destId="{E7ABE37E-6EF5-4284-82C9-BB5C6F59403D}" srcOrd="1" destOrd="0" presId="urn:microsoft.com/office/officeart/2005/8/layout/hierarchy4"/>
    <dgm:cxn modelId="{A277CEE1-5E48-4AE6-B644-A8032D20109E}" type="presParOf" srcId="{8F703EA7-3422-4B8A-A909-23C95C6FF82A}" destId="{E509A1A4-C1BA-4B24-85A3-E012B9761436}" srcOrd="2" destOrd="0" presId="urn:microsoft.com/office/officeart/2005/8/layout/hierarchy4"/>
    <dgm:cxn modelId="{5EE0E83A-3652-446A-8AF1-7999CA5FC893}" type="presParOf" srcId="{E509A1A4-C1BA-4B24-85A3-E012B9761436}" destId="{9FB9D88F-28FF-48A4-A572-04235DBFDD67}" srcOrd="0" destOrd="0" presId="urn:microsoft.com/office/officeart/2005/8/layout/hierarchy4"/>
    <dgm:cxn modelId="{3521F2C2-E122-416A-A6BF-EAF6EBC4FC62}" type="presParOf" srcId="{9FB9D88F-28FF-48A4-A572-04235DBFDD67}" destId="{0BC25A63-4B3C-4CE7-8314-5203F453B26C}" srcOrd="0" destOrd="0" presId="urn:microsoft.com/office/officeart/2005/8/layout/hierarchy4"/>
    <dgm:cxn modelId="{06DC0F3A-B2FB-4256-AE82-85DD31724407}" type="presParOf" srcId="{9FB9D88F-28FF-48A4-A572-04235DBFDD67}" destId="{0520055F-0BBE-4599-8D64-42D358D1CC15}" srcOrd="1" destOrd="0" presId="urn:microsoft.com/office/officeart/2005/8/layout/hierarchy4"/>
    <dgm:cxn modelId="{ADD8161C-EA23-47C6-8042-989867FF55E6}" type="presParOf" srcId="{9FB9D88F-28FF-48A4-A572-04235DBFDD67}" destId="{15607E51-29C2-4214-A539-FC4AFC2F8623}" srcOrd="2" destOrd="0" presId="urn:microsoft.com/office/officeart/2005/8/layout/hierarchy4"/>
    <dgm:cxn modelId="{18F043E6-DA2E-4CD4-A5A9-E7A94FB1E051}" type="presParOf" srcId="{15607E51-29C2-4214-A539-FC4AFC2F8623}" destId="{9D0AFFF9-BD66-4CBA-9E7A-219E8475BF8B}" srcOrd="0" destOrd="0" presId="urn:microsoft.com/office/officeart/2005/8/layout/hierarchy4"/>
    <dgm:cxn modelId="{99B8FBD2-A3F9-4711-81C4-1FFAB2034F74}" type="presParOf" srcId="{9D0AFFF9-BD66-4CBA-9E7A-219E8475BF8B}" destId="{50EFD8C2-7F24-4C01-8CA1-FB8B4FA2721B}" srcOrd="0" destOrd="0" presId="urn:microsoft.com/office/officeart/2005/8/layout/hierarchy4"/>
    <dgm:cxn modelId="{42EAB1C6-F9D9-45CF-BC90-D2BD57F64B82}" type="presParOf" srcId="{9D0AFFF9-BD66-4CBA-9E7A-219E8475BF8B}" destId="{B39CF471-C85C-4A3E-BFDD-07D3DE86C9B5}" srcOrd="1" destOrd="0" presId="urn:microsoft.com/office/officeart/2005/8/layout/hierarchy4"/>
    <dgm:cxn modelId="{0C0EEB5D-C46D-45E4-981F-517B6A6A0DBC}" type="presParOf" srcId="{15607E51-29C2-4214-A539-FC4AFC2F8623}" destId="{92519610-290E-4347-82C1-7A60C0D67EA6}" srcOrd="1" destOrd="0" presId="urn:microsoft.com/office/officeart/2005/8/layout/hierarchy4"/>
    <dgm:cxn modelId="{A1471E91-DE97-44D2-A4F9-B3CBEC74C543}" type="presParOf" srcId="{15607E51-29C2-4214-A539-FC4AFC2F8623}" destId="{172B780E-CB36-49FC-B58F-273F64174E07}" srcOrd="2" destOrd="0" presId="urn:microsoft.com/office/officeart/2005/8/layout/hierarchy4"/>
    <dgm:cxn modelId="{1DF4A0DC-D981-4B79-B44B-99A5D9D08761}" type="presParOf" srcId="{172B780E-CB36-49FC-B58F-273F64174E07}" destId="{E64A6A70-A102-4592-9EC2-10F7F7D3975E}" srcOrd="0" destOrd="0" presId="urn:microsoft.com/office/officeart/2005/8/layout/hierarchy4"/>
    <dgm:cxn modelId="{884246DE-FB7D-4500-8257-9488DB56F3F7}" type="presParOf" srcId="{172B780E-CB36-49FC-B58F-273F64174E07}" destId="{AB957F5A-8B26-451A-AAEF-D4247A505A96}" srcOrd="1" destOrd="0" presId="urn:microsoft.com/office/officeart/2005/8/layout/hierarchy4"/>
    <dgm:cxn modelId="{55BA291B-F3BE-42F8-9997-EB087290232F}" type="presParOf" srcId="{15607E51-29C2-4214-A539-FC4AFC2F8623}" destId="{1082FCEC-63A7-4415-B992-3DE07581B37C}" srcOrd="3" destOrd="0" presId="urn:microsoft.com/office/officeart/2005/8/layout/hierarchy4"/>
    <dgm:cxn modelId="{262E6E54-68C4-4F95-BBA0-D872892985D6}" type="presParOf" srcId="{15607E51-29C2-4214-A539-FC4AFC2F8623}" destId="{C6523CA3-7ADA-490B-A7D5-59CE7317266F}" srcOrd="4" destOrd="0" presId="urn:microsoft.com/office/officeart/2005/8/layout/hierarchy4"/>
    <dgm:cxn modelId="{DB66D9CF-E44A-4040-8EF4-C17C909A011D}" type="presParOf" srcId="{C6523CA3-7ADA-490B-A7D5-59CE7317266F}" destId="{D95CF39E-9D26-4C3D-BD2B-192F07DA3764}" srcOrd="0" destOrd="0" presId="urn:microsoft.com/office/officeart/2005/8/layout/hierarchy4"/>
    <dgm:cxn modelId="{1CD35A7B-2822-40FF-897F-FCEAC96E5FB2}" type="presParOf" srcId="{C6523CA3-7ADA-490B-A7D5-59CE7317266F}" destId="{0982C05F-CA1E-4170-8007-56B03FAE869A}" srcOrd="1" destOrd="0" presId="urn:microsoft.com/office/officeart/2005/8/layout/hierarchy4"/>
    <dgm:cxn modelId="{0F19D5D3-4FD9-44AE-ADF9-8BDD7F269B03}" type="presParOf" srcId="{E509A1A4-C1BA-4B24-85A3-E012B9761436}" destId="{DADD586E-4987-4CE5-8395-FD50572DF181}" srcOrd="1" destOrd="0" presId="urn:microsoft.com/office/officeart/2005/8/layout/hierarchy4"/>
    <dgm:cxn modelId="{342F59D9-4420-4A4A-8D13-BE9DAB5BC31D}" type="presParOf" srcId="{E509A1A4-C1BA-4B24-85A3-E012B9761436}" destId="{F7ABBC99-343B-41EE-BA2E-64C394E8B2E6}" srcOrd="2" destOrd="0" presId="urn:microsoft.com/office/officeart/2005/8/layout/hierarchy4"/>
    <dgm:cxn modelId="{28619C01-0239-4DEE-94FA-70ED92F8836F}" type="presParOf" srcId="{F7ABBC99-343B-41EE-BA2E-64C394E8B2E6}" destId="{28F003FD-135A-41C3-B5F4-91B9FFE3F575}" srcOrd="0" destOrd="0" presId="urn:microsoft.com/office/officeart/2005/8/layout/hierarchy4"/>
    <dgm:cxn modelId="{56F8995F-0FDA-473A-AD21-B9F443D35F0B}" type="presParOf" srcId="{F7ABBC99-343B-41EE-BA2E-64C394E8B2E6}" destId="{130428AD-31D2-4A7C-8361-6F1BBB779941}" srcOrd="1" destOrd="0" presId="urn:microsoft.com/office/officeart/2005/8/layout/hierarchy4"/>
    <dgm:cxn modelId="{98ECD8BA-056D-40C1-BC47-740DF4893243}" type="presParOf" srcId="{F7ABBC99-343B-41EE-BA2E-64C394E8B2E6}" destId="{8069EBA7-3121-4F94-A512-C201B0CB8D98}" srcOrd="2" destOrd="0" presId="urn:microsoft.com/office/officeart/2005/8/layout/hierarchy4"/>
    <dgm:cxn modelId="{F3E8B05E-CE32-4C74-B55D-B02E80480B88}" type="presParOf" srcId="{8069EBA7-3121-4F94-A512-C201B0CB8D98}" destId="{B9B11A5C-1D72-43D8-9DD5-E50303735828}" srcOrd="0" destOrd="0" presId="urn:microsoft.com/office/officeart/2005/8/layout/hierarchy4"/>
    <dgm:cxn modelId="{AE72CD2A-954B-4AFE-B6EA-D10B14A06D36}" type="presParOf" srcId="{B9B11A5C-1D72-43D8-9DD5-E50303735828}" destId="{7E188A53-206B-4322-895F-788FDF988A60}" srcOrd="0" destOrd="0" presId="urn:microsoft.com/office/officeart/2005/8/layout/hierarchy4"/>
    <dgm:cxn modelId="{536E0AB9-0B7B-450A-905A-B260C4CC1FCD}" type="presParOf" srcId="{B9B11A5C-1D72-43D8-9DD5-E50303735828}" destId="{F77AA9F3-38F8-4046-A0F9-0971DC5A7467}" srcOrd="1" destOrd="0" presId="urn:microsoft.com/office/officeart/2005/8/layout/hierarchy4"/>
    <dgm:cxn modelId="{530032CE-71AC-43AB-BB79-70D5FD15FF06}" type="presParOf" srcId="{E509A1A4-C1BA-4B24-85A3-E012B9761436}" destId="{AAB14D1B-AC67-4A85-9DCA-CB0ACDB8EDD6}" srcOrd="3" destOrd="0" presId="urn:microsoft.com/office/officeart/2005/8/layout/hierarchy4"/>
    <dgm:cxn modelId="{35F13300-06A0-4FB8-A71C-7CA57C167336}" type="presParOf" srcId="{E509A1A4-C1BA-4B24-85A3-E012B9761436}" destId="{F4D4F7CB-AB4D-4615-AF88-D380EC6B0332}" srcOrd="4" destOrd="0" presId="urn:microsoft.com/office/officeart/2005/8/layout/hierarchy4"/>
    <dgm:cxn modelId="{BF7D333D-39C4-475A-9BF1-CBE444DA9220}" type="presParOf" srcId="{F4D4F7CB-AB4D-4615-AF88-D380EC6B0332}" destId="{9E54933C-F873-47A5-BA11-8B496C34F470}" srcOrd="0" destOrd="0" presId="urn:microsoft.com/office/officeart/2005/8/layout/hierarchy4"/>
    <dgm:cxn modelId="{0EC20C14-7093-4A42-8372-8AA20B0DCF54}" type="presParOf" srcId="{F4D4F7CB-AB4D-4615-AF88-D380EC6B0332}" destId="{257F014C-8AD4-4FDF-A1C4-87AD140EA960}" srcOrd="1" destOrd="0" presId="urn:microsoft.com/office/officeart/2005/8/layout/hierarchy4"/>
    <dgm:cxn modelId="{4FCF10CF-F762-4346-B92A-DDFBA5090C66}" type="presParOf" srcId="{F4D4F7CB-AB4D-4615-AF88-D380EC6B0332}" destId="{90892D18-FCF5-4089-BD7B-5C442BA21CFE}" srcOrd="2" destOrd="0" presId="urn:microsoft.com/office/officeart/2005/8/layout/hierarchy4"/>
    <dgm:cxn modelId="{20C806E1-C01F-4052-9E11-E3F495CC9EAD}" type="presParOf" srcId="{90892D18-FCF5-4089-BD7B-5C442BA21CFE}" destId="{4D5345D7-6CAA-41A9-A704-00523422D2C8}" srcOrd="0" destOrd="0" presId="urn:microsoft.com/office/officeart/2005/8/layout/hierarchy4"/>
    <dgm:cxn modelId="{05AE1888-4C3D-49FB-82A4-E6EE59ED1772}" type="presParOf" srcId="{4D5345D7-6CAA-41A9-A704-00523422D2C8}" destId="{B8640255-276C-41BA-8282-6D931FC6596B}" srcOrd="0" destOrd="0" presId="urn:microsoft.com/office/officeart/2005/8/layout/hierarchy4"/>
    <dgm:cxn modelId="{8F8BBB67-215B-4BF7-AA57-4FD1321B72FA}" type="presParOf" srcId="{4D5345D7-6CAA-41A9-A704-00523422D2C8}" destId="{FC9FD660-E7A1-4E83-B6D8-9EEF9505E74C}"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75870-9BD6-4129-BE28-85D8077553B0}" type="doc">
      <dgm:prSet loTypeId="urn:microsoft.com/office/officeart/2005/8/layout/process5" loCatId="process" qsTypeId="urn:microsoft.com/office/officeart/2005/8/quickstyle/simple1" qsCatId="simple" csTypeId="urn:microsoft.com/office/officeart/2005/8/colors/colorful3" csCatId="colorful" phldr="1"/>
      <dgm:spPr/>
      <dgm:t>
        <a:bodyPr/>
        <a:lstStyle/>
        <a:p>
          <a:endParaRPr lang="zh-TW" altLang="en-US"/>
        </a:p>
      </dgm:t>
    </dgm:pt>
    <dgm:pt modelId="{57351C18-EBB1-43B3-8F39-EEECDCF93A97}">
      <dgm:prSet phldrT="[文字]"/>
      <dgm:spPr/>
      <dgm:t>
        <a:bodyPr/>
        <a:lstStyle/>
        <a:p>
          <a:r>
            <a:rPr kumimoji="0" lang="zh-TW" altLang="en-US" b="0" dirty="0">
              <a:latin typeface="微軟正黑體" panose="020B0604030504040204" pitchFamily="34" charset="-120"/>
              <a:ea typeface="微軟正黑體" panose="020B0604030504040204" pitchFamily="34" charset="-120"/>
            </a:rPr>
            <a:t>比序開始</a:t>
          </a:r>
          <a:endParaRPr lang="zh-TW" altLang="en-US" b="0" dirty="0">
            <a:latin typeface="微軟正黑體" panose="020B0604030504040204" pitchFamily="34" charset="-120"/>
            <a:ea typeface="微軟正黑體" panose="020B0604030504040204" pitchFamily="34" charset="-120"/>
          </a:endParaRPr>
        </a:p>
      </dgm:t>
    </dgm:pt>
    <dgm:pt modelId="{0C555175-AC5C-4098-A932-0D67C2AD5B69}" type="parTrans" cxnId="{FE3D9269-95A1-4293-94F7-5D11888FA8EB}">
      <dgm:prSet/>
      <dgm:spPr/>
      <dgm:t>
        <a:bodyPr/>
        <a:lstStyle/>
        <a:p>
          <a:endParaRPr lang="zh-TW" altLang="en-US"/>
        </a:p>
      </dgm:t>
    </dgm:pt>
    <dgm:pt modelId="{9764D4BE-4A89-428A-82F7-3A97DE0C8782}" type="sibTrans" cxnId="{FE3D9269-95A1-4293-94F7-5D11888FA8EB}">
      <dgm:prSet/>
      <dgm:spPr/>
      <dgm:t>
        <a:bodyPr/>
        <a:lstStyle/>
        <a:p>
          <a:endParaRPr lang="zh-TW" altLang="en-US"/>
        </a:p>
      </dgm:t>
    </dgm:pt>
    <dgm:pt modelId="{C966C785-C4E0-4760-92AC-0AADE1E281A7}">
      <dgm:prSet phldrT="[文字]"/>
      <dgm:spPr/>
      <dgm:t>
        <a:bodyPr/>
        <a:lstStyle/>
        <a:p>
          <a:r>
            <a:rPr kumimoji="0" lang="zh-TW" altLang="en-US" b="0" dirty="0">
              <a:latin typeface="微軟正黑體" panose="020B0604030504040204" pitchFamily="34" charset="-120"/>
              <a:ea typeface="微軟正黑體" panose="020B0604030504040204" pitchFamily="34" charset="-120"/>
            </a:rPr>
            <a:t>總積分</a:t>
          </a:r>
          <a:r>
            <a:rPr kumimoji="0" lang="en-US" altLang="zh-TW" b="0" dirty="0">
              <a:latin typeface="微軟正黑體" panose="020B0604030504040204" pitchFamily="34" charset="-120"/>
              <a:ea typeface="微軟正黑體" panose="020B0604030504040204" pitchFamily="34" charset="-120"/>
            </a:rPr>
            <a:t>(108)</a:t>
          </a:r>
          <a:endParaRPr lang="zh-TW" altLang="en-US" b="0" dirty="0">
            <a:latin typeface="微軟正黑體" panose="020B0604030504040204" pitchFamily="34" charset="-120"/>
            <a:ea typeface="微軟正黑體" panose="020B0604030504040204" pitchFamily="34" charset="-120"/>
          </a:endParaRPr>
        </a:p>
      </dgm:t>
    </dgm:pt>
    <dgm:pt modelId="{270B05AE-6149-4A7B-BFC9-2171D200B180}" type="parTrans" cxnId="{3D1CDEF0-4595-45E5-B859-03E320F573A9}">
      <dgm:prSet/>
      <dgm:spPr/>
      <dgm:t>
        <a:bodyPr/>
        <a:lstStyle/>
        <a:p>
          <a:endParaRPr lang="zh-TW" altLang="en-US"/>
        </a:p>
      </dgm:t>
    </dgm:pt>
    <dgm:pt modelId="{9D6649B5-CDD5-4FC4-8478-D3A287976E99}" type="sibTrans" cxnId="{3D1CDEF0-4595-45E5-B859-03E320F573A9}">
      <dgm:prSet/>
      <dgm:spPr/>
      <dgm:t>
        <a:bodyPr/>
        <a:lstStyle/>
        <a:p>
          <a:endParaRPr lang="zh-TW" altLang="en-US"/>
        </a:p>
      </dgm:t>
    </dgm:pt>
    <dgm:pt modelId="{7876BA96-D0A3-47C0-9B75-BD2125B30456}">
      <dgm:prSet phldrT="[文字]" custT="1"/>
      <dgm:spPr/>
      <dgm:t>
        <a:bodyPr/>
        <a:lstStyle/>
        <a:p>
          <a:r>
            <a:rPr lang="zh-TW" altLang="en-US" sz="2400" b="0" dirty="0">
              <a:latin typeface="微軟正黑體" panose="020B0604030504040204" pitchFamily="34" charset="-120"/>
              <a:ea typeface="微軟正黑體" panose="020B0604030504040204" pitchFamily="34" charset="-120"/>
            </a:rPr>
            <a:t>多元學習表現</a:t>
          </a:r>
          <a:endParaRPr lang="en-US" altLang="zh-TW" sz="2400" b="0" dirty="0">
            <a:latin typeface="微軟正黑體" panose="020B0604030504040204" pitchFamily="34" charset="-120"/>
            <a:ea typeface="微軟正黑體" panose="020B0604030504040204" pitchFamily="34" charset="-120"/>
          </a:endParaRPr>
        </a:p>
        <a:p>
          <a:r>
            <a:rPr lang="zh-TW" altLang="en-US" sz="2400" b="0" dirty="0">
              <a:latin typeface="微軟正黑體" panose="020B0604030504040204" pitchFamily="34" charset="-120"/>
              <a:ea typeface="微軟正黑體" panose="020B0604030504040204" pitchFamily="34" charset="-120"/>
            </a:rPr>
            <a:t>積分</a:t>
          </a:r>
          <a:r>
            <a:rPr kumimoji="0" lang="en-US" altLang="zh-TW" sz="2400" b="0" dirty="0">
              <a:latin typeface="微軟正黑體" panose="020B0604030504040204" pitchFamily="34" charset="-120"/>
              <a:ea typeface="微軟正黑體" panose="020B0604030504040204" pitchFamily="34" charset="-120"/>
            </a:rPr>
            <a:t>( 36 )</a:t>
          </a:r>
          <a:endParaRPr lang="zh-TW" altLang="en-US" sz="2400" b="0" dirty="0">
            <a:latin typeface="微軟正黑體" panose="020B0604030504040204" pitchFamily="34" charset="-120"/>
            <a:ea typeface="微軟正黑體" panose="020B0604030504040204" pitchFamily="34" charset="-120"/>
          </a:endParaRPr>
        </a:p>
      </dgm:t>
    </dgm:pt>
    <dgm:pt modelId="{2DFA737C-E49E-4A05-B60A-87819F84E473}" type="parTrans" cxnId="{69D8AED6-BE13-4DF7-BC45-CE5FE68E6916}">
      <dgm:prSet/>
      <dgm:spPr/>
      <dgm:t>
        <a:bodyPr/>
        <a:lstStyle/>
        <a:p>
          <a:endParaRPr lang="zh-TW" altLang="en-US"/>
        </a:p>
      </dgm:t>
    </dgm:pt>
    <dgm:pt modelId="{774AF582-C6BB-4A4C-A5B3-47D9FA225934}" type="sibTrans" cxnId="{69D8AED6-BE13-4DF7-BC45-CE5FE68E6916}">
      <dgm:prSet/>
      <dgm:spPr/>
      <dgm:t>
        <a:bodyPr/>
        <a:lstStyle/>
        <a:p>
          <a:endParaRPr lang="zh-TW" altLang="en-US"/>
        </a:p>
      </dgm:t>
    </dgm:pt>
    <dgm:pt modelId="{03CE6B28-76FF-43B0-81C6-9A833CD8EC7A}">
      <dgm:prSet phldrT="[文字]"/>
      <dgm:spPr/>
      <dgm:t>
        <a:bodyPr/>
        <a:lstStyle/>
        <a:p>
          <a:r>
            <a:rPr kumimoji="0" lang="zh-TW" altLang="en-US" b="0" dirty="0">
              <a:latin typeface="微軟正黑體" panose="020B0604030504040204" pitchFamily="34" charset="-120"/>
              <a:ea typeface="微軟正黑體" panose="020B0604030504040204" pitchFamily="34" charset="-120"/>
            </a:rPr>
            <a:t>會考總積分</a:t>
          </a:r>
          <a:r>
            <a:rPr kumimoji="0" lang="en-US" altLang="zh-TW" b="0" dirty="0">
              <a:latin typeface="微軟正黑體" panose="020B0604030504040204" pitchFamily="34" charset="-120"/>
              <a:ea typeface="微軟正黑體" panose="020B0604030504040204" pitchFamily="34" charset="-120"/>
            </a:rPr>
            <a:t>( 36 )</a:t>
          </a:r>
          <a:endParaRPr lang="zh-TW" altLang="en-US" b="0" dirty="0">
            <a:latin typeface="微軟正黑體" panose="020B0604030504040204" pitchFamily="34" charset="-120"/>
            <a:ea typeface="微軟正黑體" panose="020B0604030504040204" pitchFamily="34" charset="-120"/>
          </a:endParaRPr>
        </a:p>
      </dgm:t>
    </dgm:pt>
    <dgm:pt modelId="{5F4EAFA9-055B-4946-BC41-D4CDAA390678}" type="parTrans" cxnId="{B230F3F8-A172-4ED5-991A-1AAA68CF8CE3}">
      <dgm:prSet/>
      <dgm:spPr/>
      <dgm:t>
        <a:bodyPr/>
        <a:lstStyle/>
        <a:p>
          <a:endParaRPr lang="zh-TW" altLang="en-US"/>
        </a:p>
      </dgm:t>
    </dgm:pt>
    <dgm:pt modelId="{FBED4742-E8CB-4633-B1B6-9F69896F3E5B}" type="sibTrans" cxnId="{B230F3F8-A172-4ED5-991A-1AAA68CF8CE3}">
      <dgm:prSet/>
      <dgm:spPr/>
      <dgm:t>
        <a:bodyPr/>
        <a:lstStyle/>
        <a:p>
          <a:endParaRPr lang="zh-TW" altLang="en-US"/>
        </a:p>
      </dgm:t>
    </dgm:pt>
    <dgm:pt modelId="{B45534D0-8ADD-475E-BEEC-3EA55348BE6C}">
      <dgm:prSet phldrT="[文字]"/>
      <dgm:spPr/>
      <dgm:t>
        <a:bodyPr/>
        <a:lstStyle/>
        <a:p>
          <a:r>
            <a:rPr kumimoji="0" lang="zh-TW" altLang="en-US" b="0" dirty="0">
              <a:latin typeface="微軟正黑體" panose="020B0604030504040204" pitchFamily="34" charset="-120"/>
              <a:ea typeface="微軟正黑體" panose="020B0604030504040204" pitchFamily="34" charset="-120"/>
            </a:rPr>
            <a:t>志願序積分 </a:t>
          </a:r>
          <a:r>
            <a:rPr kumimoji="0" lang="en-US" altLang="zh-TW" b="0" dirty="0">
              <a:latin typeface="微軟正黑體" panose="020B0604030504040204" pitchFamily="34" charset="-120"/>
              <a:ea typeface="微軟正黑體" panose="020B0604030504040204" pitchFamily="34" charset="-120"/>
            </a:rPr>
            <a:t>( 36 )</a:t>
          </a:r>
          <a:endParaRPr lang="zh-TW" altLang="en-US" b="0" dirty="0">
            <a:latin typeface="微軟正黑體" panose="020B0604030504040204" pitchFamily="34" charset="-120"/>
            <a:ea typeface="微軟正黑體" panose="020B0604030504040204" pitchFamily="34" charset="-120"/>
          </a:endParaRPr>
        </a:p>
      </dgm:t>
    </dgm:pt>
    <dgm:pt modelId="{5220CCB8-08D0-4D48-BB35-ADEA3B72C368}" type="parTrans" cxnId="{BE020624-A74C-456F-94FC-498F428CFD13}">
      <dgm:prSet/>
      <dgm:spPr/>
      <dgm:t>
        <a:bodyPr/>
        <a:lstStyle/>
        <a:p>
          <a:endParaRPr lang="zh-TW" altLang="en-US"/>
        </a:p>
      </dgm:t>
    </dgm:pt>
    <dgm:pt modelId="{0C7E76EC-E8F2-4842-849C-80E4BECF366D}" type="sibTrans" cxnId="{BE020624-A74C-456F-94FC-498F428CFD13}">
      <dgm:prSet/>
      <dgm:spPr/>
      <dgm:t>
        <a:bodyPr/>
        <a:lstStyle/>
        <a:p>
          <a:endParaRPr lang="zh-TW" altLang="en-US"/>
        </a:p>
      </dgm:t>
    </dgm:pt>
    <dgm:pt modelId="{27BFFA28-AEE1-4231-A331-02FD600E8DFA}">
      <dgm:prSet phldrT="[文字]"/>
      <dgm:spPr/>
      <dgm:t>
        <a:bodyPr/>
        <a:lstStyle/>
        <a:p>
          <a:r>
            <a:rPr kumimoji="0" lang="zh-TW" altLang="en-US" b="0" dirty="0">
              <a:latin typeface="微軟正黑體" panose="020B0604030504040204" pitchFamily="34" charset="-120"/>
              <a:ea typeface="微軟正黑體" panose="020B0604030504040204" pitchFamily="34" charset="-120"/>
            </a:rPr>
            <a:t>增額人數</a:t>
          </a:r>
          <a:r>
            <a:rPr kumimoji="0" lang="en-US" altLang="zh-TW" b="0" dirty="0">
              <a:latin typeface="微軟正黑體" panose="020B0604030504040204" pitchFamily="34" charset="-120"/>
              <a:ea typeface="微軟正黑體" panose="020B0604030504040204" pitchFamily="34" charset="-120"/>
            </a:rPr>
            <a:t>5%</a:t>
          </a:r>
          <a:r>
            <a:rPr kumimoji="0" lang="zh-TW" altLang="en-US" b="0" dirty="0">
              <a:latin typeface="微軟正黑體" panose="020B0604030504040204" pitchFamily="34" charset="-120"/>
              <a:ea typeface="微軟正黑體" panose="020B0604030504040204" pitchFamily="34" charset="-120"/>
            </a:rPr>
            <a:t>內直接增額錄取</a:t>
          </a:r>
          <a:endParaRPr lang="zh-TW" altLang="en-US" b="0" dirty="0">
            <a:latin typeface="微軟正黑體" panose="020B0604030504040204" pitchFamily="34" charset="-120"/>
            <a:ea typeface="微軟正黑體" panose="020B0604030504040204" pitchFamily="34" charset="-120"/>
          </a:endParaRPr>
        </a:p>
      </dgm:t>
    </dgm:pt>
    <dgm:pt modelId="{C510590A-DCF8-4E3A-BA0A-7DC0BB4ED919}" type="parTrans" cxnId="{D498F365-96CF-45C7-86D6-0DF8C412D927}">
      <dgm:prSet/>
      <dgm:spPr/>
      <dgm:t>
        <a:bodyPr/>
        <a:lstStyle/>
        <a:p>
          <a:endParaRPr lang="zh-TW" altLang="en-US"/>
        </a:p>
      </dgm:t>
    </dgm:pt>
    <dgm:pt modelId="{4D63EC19-D8A7-425B-B3EC-3B0EB47D825D}" type="sibTrans" cxnId="{D498F365-96CF-45C7-86D6-0DF8C412D927}">
      <dgm:prSet/>
      <dgm:spPr/>
      <dgm:t>
        <a:bodyPr/>
        <a:lstStyle/>
        <a:p>
          <a:endParaRPr lang="zh-TW" altLang="en-US"/>
        </a:p>
      </dgm:t>
    </dgm:pt>
    <dgm:pt modelId="{85ABEB69-F671-4DB1-858B-FACCD285D542}">
      <dgm:prSet phldrT="[文字]"/>
      <dgm:spPr/>
      <dgm:t>
        <a:bodyPr/>
        <a:lstStyle/>
        <a:p>
          <a:r>
            <a:rPr kumimoji="0" lang="zh-TW" altLang="en-US" b="0" dirty="0">
              <a:latin typeface="微軟正黑體" panose="020B0604030504040204" pitchFamily="34" charset="-120"/>
              <a:ea typeface="微軟正黑體" panose="020B0604030504040204" pitchFamily="34" charset="-120"/>
            </a:rPr>
            <a:t>各科會考標示</a:t>
          </a:r>
          <a:endParaRPr lang="zh-TW" altLang="en-US" b="0" dirty="0">
            <a:latin typeface="微軟正黑體" panose="020B0604030504040204" pitchFamily="34" charset="-120"/>
            <a:ea typeface="微軟正黑體" panose="020B0604030504040204" pitchFamily="34" charset="-120"/>
          </a:endParaRPr>
        </a:p>
      </dgm:t>
    </dgm:pt>
    <dgm:pt modelId="{2922F0BA-7277-45E5-89B1-183BC0099773}" type="parTrans" cxnId="{0DEF275F-CC77-43F0-841B-D5B48D64F321}">
      <dgm:prSet/>
      <dgm:spPr/>
      <dgm:t>
        <a:bodyPr/>
        <a:lstStyle/>
        <a:p>
          <a:endParaRPr lang="zh-TW" altLang="en-US"/>
        </a:p>
      </dgm:t>
    </dgm:pt>
    <dgm:pt modelId="{86A2A4B7-CFB1-4E1F-B189-34F0391E36BF}" type="sibTrans" cxnId="{0DEF275F-CC77-43F0-841B-D5B48D64F321}">
      <dgm:prSet/>
      <dgm:spPr/>
      <dgm:t>
        <a:bodyPr/>
        <a:lstStyle/>
        <a:p>
          <a:endParaRPr lang="zh-TW" altLang="en-US"/>
        </a:p>
      </dgm:t>
    </dgm:pt>
    <dgm:pt modelId="{C45EBC97-A563-48D2-9A94-1F884DF6B604}" type="pres">
      <dgm:prSet presAssocID="{99F75870-9BD6-4129-BE28-85D8077553B0}" presName="diagram" presStyleCnt="0">
        <dgm:presLayoutVars>
          <dgm:dir/>
          <dgm:resizeHandles val="exact"/>
        </dgm:presLayoutVars>
      </dgm:prSet>
      <dgm:spPr/>
      <dgm:t>
        <a:bodyPr/>
        <a:lstStyle/>
        <a:p>
          <a:endParaRPr lang="zh-TW" altLang="en-US"/>
        </a:p>
      </dgm:t>
    </dgm:pt>
    <dgm:pt modelId="{E685EEB7-E388-4E57-A751-93DE9098F612}" type="pres">
      <dgm:prSet presAssocID="{57351C18-EBB1-43B3-8F39-EEECDCF93A97}" presName="node" presStyleLbl="node1" presStyleIdx="0" presStyleCnt="7" custScaleX="174277" custScaleY="135741">
        <dgm:presLayoutVars>
          <dgm:bulletEnabled val="1"/>
        </dgm:presLayoutVars>
      </dgm:prSet>
      <dgm:spPr/>
      <dgm:t>
        <a:bodyPr/>
        <a:lstStyle/>
        <a:p>
          <a:endParaRPr lang="zh-TW" altLang="en-US"/>
        </a:p>
      </dgm:t>
    </dgm:pt>
    <dgm:pt modelId="{47DB1D89-A6EE-4266-97B4-53E5FF052C21}" type="pres">
      <dgm:prSet presAssocID="{9764D4BE-4A89-428A-82F7-3A97DE0C8782}" presName="sibTrans" presStyleLbl="sibTrans2D1" presStyleIdx="0" presStyleCnt="6"/>
      <dgm:spPr/>
      <dgm:t>
        <a:bodyPr/>
        <a:lstStyle/>
        <a:p>
          <a:endParaRPr lang="zh-TW" altLang="en-US"/>
        </a:p>
      </dgm:t>
    </dgm:pt>
    <dgm:pt modelId="{A7840278-0DF3-46FF-9122-CD7B082E6002}" type="pres">
      <dgm:prSet presAssocID="{9764D4BE-4A89-428A-82F7-3A97DE0C8782}" presName="connectorText" presStyleLbl="sibTrans2D1" presStyleIdx="0" presStyleCnt="6"/>
      <dgm:spPr/>
      <dgm:t>
        <a:bodyPr/>
        <a:lstStyle/>
        <a:p>
          <a:endParaRPr lang="zh-TW" altLang="en-US"/>
        </a:p>
      </dgm:t>
    </dgm:pt>
    <dgm:pt modelId="{725127C5-0547-4195-AC86-6B19B134F452}" type="pres">
      <dgm:prSet presAssocID="{C966C785-C4E0-4760-92AC-0AADE1E281A7}" presName="node" presStyleLbl="node1" presStyleIdx="1" presStyleCnt="7" custScaleX="174277" custScaleY="135741">
        <dgm:presLayoutVars>
          <dgm:bulletEnabled val="1"/>
        </dgm:presLayoutVars>
      </dgm:prSet>
      <dgm:spPr/>
      <dgm:t>
        <a:bodyPr/>
        <a:lstStyle/>
        <a:p>
          <a:endParaRPr lang="zh-TW" altLang="en-US"/>
        </a:p>
      </dgm:t>
    </dgm:pt>
    <dgm:pt modelId="{6A76CDFB-01C3-4377-9F0A-00F9A99D462F}" type="pres">
      <dgm:prSet presAssocID="{9D6649B5-CDD5-4FC4-8478-D3A287976E99}" presName="sibTrans" presStyleLbl="sibTrans2D1" presStyleIdx="1" presStyleCnt="6"/>
      <dgm:spPr/>
      <dgm:t>
        <a:bodyPr/>
        <a:lstStyle/>
        <a:p>
          <a:endParaRPr lang="zh-TW" altLang="en-US"/>
        </a:p>
      </dgm:t>
    </dgm:pt>
    <dgm:pt modelId="{A5F38B19-D1BE-4DAA-943E-67F7BFF67E1D}" type="pres">
      <dgm:prSet presAssocID="{9D6649B5-CDD5-4FC4-8478-D3A287976E99}" presName="connectorText" presStyleLbl="sibTrans2D1" presStyleIdx="1" presStyleCnt="6"/>
      <dgm:spPr/>
      <dgm:t>
        <a:bodyPr/>
        <a:lstStyle/>
        <a:p>
          <a:endParaRPr lang="zh-TW" altLang="en-US"/>
        </a:p>
      </dgm:t>
    </dgm:pt>
    <dgm:pt modelId="{FF775114-8578-4EC4-930C-A182CCAF8B97}" type="pres">
      <dgm:prSet presAssocID="{7876BA96-D0A3-47C0-9B75-BD2125B30456}" presName="node" presStyleLbl="node1" presStyleIdx="2" presStyleCnt="7" custScaleX="174277" custScaleY="135741">
        <dgm:presLayoutVars>
          <dgm:bulletEnabled val="1"/>
        </dgm:presLayoutVars>
      </dgm:prSet>
      <dgm:spPr/>
      <dgm:t>
        <a:bodyPr/>
        <a:lstStyle/>
        <a:p>
          <a:endParaRPr lang="zh-TW" altLang="en-US"/>
        </a:p>
      </dgm:t>
    </dgm:pt>
    <dgm:pt modelId="{2E45A189-6EC3-411A-B274-9DF196E491A4}" type="pres">
      <dgm:prSet presAssocID="{774AF582-C6BB-4A4C-A5B3-47D9FA225934}" presName="sibTrans" presStyleLbl="sibTrans2D1" presStyleIdx="2" presStyleCnt="6"/>
      <dgm:spPr/>
      <dgm:t>
        <a:bodyPr/>
        <a:lstStyle/>
        <a:p>
          <a:endParaRPr lang="zh-TW" altLang="en-US"/>
        </a:p>
      </dgm:t>
    </dgm:pt>
    <dgm:pt modelId="{249430C9-F241-4E0B-BC9F-EEB1356862B1}" type="pres">
      <dgm:prSet presAssocID="{774AF582-C6BB-4A4C-A5B3-47D9FA225934}" presName="connectorText" presStyleLbl="sibTrans2D1" presStyleIdx="2" presStyleCnt="6"/>
      <dgm:spPr/>
      <dgm:t>
        <a:bodyPr/>
        <a:lstStyle/>
        <a:p>
          <a:endParaRPr lang="zh-TW" altLang="en-US"/>
        </a:p>
      </dgm:t>
    </dgm:pt>
    <dgm:pt modelId="{53540EF3-BE22-4ACA-83AA-0E0739A63BCC}" type="pres">
      <dgm:prSet presAssocID="{03CE6B28-76FF-43B0-81C6-9A833CD8EC7A}" presName="node" presStyleLbl="node1" presStyleIdx="3" presStyleCnt="7" custScaleX="174277" custScaleY="135741">
        <dgm:presLayoutVars>
          <dgm:bulletEnabled val="1"/>
        </dgm:presLayoutVars>
      </dgm:prSet>
      <dgm:spPr/>
      <dgm:t>
        <a:bodyPr/>
        <a:lstStyle/>
        <a:p>
          <a:endParaRPr lang="zh-TW" altLang="en-US"/>
        </a:p>
      </dgm:t>
    </dgm:pt>
    <dgm:pt modelId="{82BFD267-6BBB-447F-A2D1-8A6F6A22D19A}" type="pres">
      <dgm:prSet presAssocID="{FBED4742-E8CB-4633-B1B6-9F69896F3E5B}" presName="sibTrans" presStyleLbl="sibTrans2D1" presStyleIdx="3" presStyleCnt="6"/>
      <dgm:spPr/>
      <dgm:t>
        <a:bodyPr/>
        <a:lstStyle/>
        <a:p>
          <a:endParaRPr lang="zh-TW" altLang="en-US"/>
        </a:p>
      </dgm:t>
    </dgm:pt>
    <dgm:pt modelId="{EFC42735-DE60-4B74-A3B9-0EDC9753A41C}" type="pres">
      <dgm:prSet presAssocID="{FBED4742-E8CB-4633-B1B6-9F69896F3E5B}" presName="connectorText" presStyleLbl="sibTrans2D1" presStyleIdx="3" presStyleCnt="6"/>
      <dgm:spPr/>
      <dgm:t>
        <a:bodyPr/>
        <a:lstStyle/>
        <a:p>
          <a:endParaRPr lang="zh-TW" altLang="en-US"/>
        </a:p>
      </dgm:t>
    </dgm:pt>
    <dgm:pt modelId="{78BE291A-78D4-4D60-B80C-C2395E755964}" type="pres">
      <dgm:prSet presAssocID="{B45534D0-8ADD-475E-BEEC-3EA55348BE6C}" presName="node" presStyleLbl="node1" presStyleIdx="4" presStyleCnt="7" custScaleX="174277" custScaleY="135741">
        <dgm:presLayoutVars>
          <dgm:bulletEnabled val="1"/>
        </dgm:presLayoutVars>
      </dgm:prSet>
      <dgm:spPr/>
      <dgm:t>
        <a:bodyPr/>
        <a:lstStyle/>
        <a:p>
          <a:endParaRPr lang="zh-TW" altLang="en-US"/>
        </a:p>
      </dgm:t>
    </dgm:pt>
    <dgm:pt modelId="{098443E2-5F2E-4FFF-808B-449DD436676F}" type="pres">
      <dgm:prSet presAssocID="{0C7E76EC-E8F2-4842-849C-80E4BECF366D}" presName="sibTrans" presStyleLbl="sibTrans2D1" presStyleIdx="4" presStyleCnt="6"/>
      <dgm:spPr/>
      <dgm:t>
        <a:bodyPr/>
        <a:lstStyle/>
        <a:p>
          <a:endParaRPr lang="zh-TW" altLang="en-US"/>
        </a:p>
      </dgm:t>
    </dgm:pt>
    <dgm:pt modelId="{98638ABB-B95A-48F3-843F-26432B18CF7F}" type="pres">
      <dgm:prSet presAssocID="{0C7E76EC-E8F2-4842-849C-80E4BECF366D}" presName="connectorText" presStyleLbl="sibTrans2D1" presStyleIdx="4" presStyleCnt="6"/>
      <dgm:spPr/>
      <dgm:t>
        <a:bodyPr/>
        <a:lstStyle/>
        <a:p>
          <a:endParaRPr lang="zh-TW" altLang="en-US"/>
        </a:p>
      </dgm:t>
    </dgm:pt>
    <dgm:pt modelId="{1856336A-C2D4-4800-BFB5-5F31273D167E}" type="pres">
      <dgm:prSet presAssocID="{85ABEB69-F671-4DB1-858B-FACCD285D542}" presName="node" presStyleLbl="node1" presStyleIdx="5" presStyleCnt="7" custScaleX="174277" custScaleY="135741">
        <dgm:presLayoutVars>
          <dgm:bulletEnabled val="1"/>
        </dgm:presLayoutVars>
      </dgm:prSet>
      <dgm:spPr/>
      <dgm:t>
        <a:bodyPr/>
        <a:lstStyle/>
        <a:p>
          <a:endParaRPr lang="zh-TW" altLang="en-US"/>
        </a:p>
      </dgm:t>
    </dgm:pt>
    <dgm:pt modelId="{6B44879B-DBF8-41CA-8054-4C7DDDE60505}" type="pres">
      <dgm:prSet presAssocID="{86A2A4B7-CFB1-4E1F-B189-34F0391E36BF}" presName="sibTrans" presStyleLbl="sibTrans2D1" presStyleIdx="5" presStyleCnt="6"/>
      <dgm:spPr/>
      <dgm:t>
        <a:bodyPr/>
        <a:lstStyle/>
        <a:p>
          <a:endParaRPr lang="zh-TW" altLang="en-US"/>
        </a:p>
      </dgm:t>
    </dgm:pt>
    <dgm:pt modelId="{86C87F46-6868-4C5F-B389-31C71C77452D}" type="pres">
      <dgm:prSet presAssocID="{86A2A4B7-CFB1-4E1F-B189-34F0391E36BF}" presName="connectorText" presStyleLbl="sibTrans2D1" presStyleIdx="5" presStyleCnt="6"/>
      <dgm:spPr/>
      <dgm:t>
        <a:bodyPr/>
        <a:lstStyle/>
        <a:p>
          <a:endParaRPr lang="zh-TW" altLang="en-US"/>
        </a:p>
      </dgm:t>
    </dgm:pt>
    <dgm:pt modelId="{D0B48C92-F75E-4D70-BFB5-650E633FCE83}" type="pres">
      <dgm:prSet presAssocID="{27BFFA28-AEE1-4231-A331-02FD600E8DFA}" presName="node" presStyleLbl="node1" presStyleIdx="6" presStyleCnt="7" custScaleX="174277" custScaleY="135741">
        <dgm:presLayoutVars>
          <dgm:bulletEnabled val="1"/>
        </dgm:presLayoutVars>
      </dgm:prSet>
      <dgm:spPr/>
      <dgm:t>
        <a:bodyPr/>
        <a:lstStyle/>
        <a:p>
          <a:endParaRPr lang="zh-TW" altLang="en-US"/>
        </a:p>
      </dgm:t>
    </dgm:pt>
  </dgm:ptLst>
  <dgm:cxnLst>
    <dgm:cxn modelId="{F4DE1190-8034-4376-AF97-099C4DA621BD}" type="presOf" srcId="{7876BA96-D0A3-47C0-9B75-BD2125B30456}" destId="{FF775114-8578-4EC4-930C-A182CCAF8B97}" srcOrd="0" destOrd="0" presId="urn:microsoft.com/office/officeart/2005/8/layout/process5"/>
    <dgm:cxn modelId="{F13ABCCF-C85B-4BDE-8F49-EC40A364B438}" type="presOf" srcId="{B45534D0-8ADD-475E-BEEC-3EA55348BE6C}" destId="{78BE291A-78D4-4D60-B80C-C2395E755964}" srcOrd="0" destOrd="0" presId="urn:microsoft.com/office/officeart/2005/8/layout/process5"/>
    <dgm:cxn modelId="{B230F3F8-A172-4ED5-991A-1AAA68CF8CE3}" srcId="{99F75870-9BD6-4129-BE28-85D8077553B0}" destId="{03CE6B28-76FF-43B0-81C6-9A833CD8EC7A}" srcOrd="3" destOrd="0" parTransId="{5F4EAFA9-055B-4946-BC41-D4CDAA390678}" sibTransId="{FBED4742-E8CB-4633-B1B6-9F69896F3E5B}"/>
    <dgm:cxn modelId="{49874F44-83F4-490C-82B9-3D36E8B9A6FB}" type="presOf" srcId="{57351C18-EBB1-43B3-8F39-EEECDCF93A97}" destId="{E685EEB7-E388-4E57-A751-93DE9098F612}" srcOrd="0" destOrd="0" presId="urn:microsoft.com/office/officeart/2005/8/layout/process5"/>
    <dgm:cxn modelId="{D498F365-96CF-45C7-86D6-0DF8C412D927}" srcId="{99F75870-9BD6-4129-BE28-85D8077553B0}" destId="{27BFFA28-AEE1-4231-A331-02FD600E8DFA}" srcOrd="6" destOrd="0" parTransId="{C510590A-DCF8-4E3A-BA0A-7DC0BB4ED919}" sibTransId="{4D63EC19-D8A7-425B-B3EC-3B0EB47D825D}"/>
    <dgm:cxn modelId="{2552B809-CBBF-44F8-A1EB-7501C6C3E345}" type="presOf" srcId="{774AF582-C6BB-4A4C-A5B3-47D9FA225934}" destId="{2E45A189-6EC3-411A-B274-9DF196E491A4}" srcOrd="0" destOrd="0" presId="urn:microsoft.com/office/officeart/2005/8/layout/process5"/>
    <dgm:cxn modelId="{38A9D6C6-9303-41EB-B1DF-8D649803053F}" type="presOf" srcId="{85ABEB69-F671-4DB1-858B-FACCD285D542}" destId="{1856336A-C2D4-4800-BFB5-5F31273D167E}" srcOrd="0" destOrd="0" presId="urn:microsoft.com/office/officeart/2005/8/layout/process5"/>
    <dgm:cxn modelId="{69D8AED6-BE13-4DF7-BC45-CE5FE68E6916}" srcId="{99F75870-9BD6-4129-BE28-85D8077553B0}" destId="{7876BA96-D0A3-47C0-9B75-BD2125B30456}" srcOrd="2" destOrd="0" parTransId="{2DFA737C-E49E-4A05-B60A-87819F84E473}" sibTransId="{774AF582-C6BB-4A4C-A5B3-47D9FA225934}"/>
    <dgm:cxn modelId="{11078CF3-14C9-4BBD-872C-6B9FC407C45E}" type="presOf" srcId="{FBED4742-E8CB-4633-B1B6-9F69896F3E5B}" destId="{82BFD267-6BBB-447F-A2D1-8A6F6A22D19A}" srcOrd="0" destOrd="0" presId="urn:microsoft.com/office/officeart/2005/8/layout/process5"/>
    <dgm:cxn modelId="{BE020624-A74C-456F-94FC-498F428CFD13}" srcId="{99F75870-9BD6-4129-BE28-85D8077553B0}" destId="{B45534D0-8ADD-475E-BEEC-3EA55348BE6C}" srcOrd="4" destOrd="0" parTransId="{5220CCB8-08D0-4D48-BB35-ADEA3B72C368}" sibTransId="{0C7E76EC-E8F2-4842-849C-80E4BECF366D}"/>
    <dgm:cxn modelId="{D225C23B-FDAC-4A4F-B32C-D906F1928A45}" type="presOf" srcId="{9D6649B5-CDD5-4FC4-8478-D3A287976E99}" destId="{6A76CDFB-01C3-4377-9F0A-00F9A99D462F}" srcOrd="0" destOrd="0" presId="urn:microsoft.com/office/officeart/2005/8/layout/process5"/>
    <dgm:cxn modelId="{1ACB87CB-19DB-4135-A70E-F7DF254B725E}" type="presOf" srcId="{99F75870-9BD6-4129-BE28-85D8077553B0}" destId="{C45EBC97-A563-48D2-9A94-1F884DF6B604}" srcOrd="0" destOrd="0" presId="urn:microsoft.com/office/officeart/2005/8/layout/process5"/>
    <dgm:cxn modelId="{83CF5017-E7BC-493D-BC93-6AA1BC40111B}" type="presOf" srcId="{03CE6B28-76FF-43B0-81C6-9A833CD8EC7A}" destId="{53540EF3-BE22-4ACA-83AA-0E0739A63BCC}" srcOrd="0" destOrd="0" presId="urn:microsoft.com/office/officeart/2005/8/layout/process5"/>
    <dgm:cxn modelId="{DA18F7D0-8193-4803-BB75-F38D68DF1BB5}" type="presOf" srcId="{FBED4742-E8CB-4633-B1B6-9F69896F3E5B}" destId="{EFC42735-DE60-4B74-A3B9-0EDC9753A41C}" srcOrd="1" destOrd="0" presId="urn:microsoft.com/office/officeart/2005/8/layout/process5"/>
    <dgm:cxn modelId="{B0136616-5CA9-4853-9AF0-04CFF9658017}" type="presOf" srcId="{86A2A4B7-CFB1-4E1F-B189-34F0391E36BF}" destId="{6B44879B-DBF8-41CA-8054-4C7DDDE60505}" srcOrd="0" destOrd="0" presId="urn:microsoft.com/office/officeart/2005/8/layout/process5"/>
    <dgm:cxn modelId="{CE8DB5C8-B216-4DF4-B1F3-EDE51D4635FF}" type="presOf" srcId="{0C7E76EC-E8F2-4842-849C-80E4BECF366D}" destId="{098443E2-5F2E-4FFF-808B-449DD436676F}" srcOrd="0" destOrd="0" presId="urn:microsoft.com/office/officeart/2005/8/layout/process5"/>
    <dgm:cxn modelId="{0DEF275F-CC77-43F0-841B-D5B48D64F321}" srcId="{99F75870-9BD6-4129-BE28-85D8077553B0}" destId="{85ABEB69-F671-4DB1-858B-FACCD285D542}" srcOrd="5" destOrd="0" parTransId="{2922F0BA-7277-45E5-89B1-183BC0099773}" sibTransId="{86A2A4B7-CFB1-4E1F-B189-34F0391E36BF}"/>
    <dgm:cxn modelId="{2D059F23-07C4-496E-8F62-6E356D9D6FAA}" type="presOf" srcId="{9764D4BE-4A89-428A-82F7-3A97DE0C8782}" destId="{A7840278-0DF3-46FF-9122-CD7B082E6002}" srcOrd="1" destOrd="0" presId="urn:microsoft.com/office/officeart/2005/8/layout/process5"/>
    <dgm:cxn modelId="{458C69D1-456C-49BA-B8E2-7DFF5A6D340A}" type="presOf" srcId="{0C7E76EC-E8F2-4842-849C-80E4BECF366D}" destId="{98638ABB-B95A-48F3-843F-26432B18CF7F}" srcOrd="1" destOrd="0" presId="urn:microsoft.com/office/officeart/2005/8/layout/process5"/>
    <dgm:cxn modelId="{5E90691A-BF81-4314-A0A5-3AAE39C77BD4}" type="presOf" srcId="{9D6649B5-CDD5-4FC4-8478-D3A287976E99}" destId="{A5F38B19-D1BE-4DAA-943E-67F7BFF67E1D}" srcOrd="1" destOrd="0" presId="urn:microsoft.com/office/officeart/2005/8/layout/process5"/>
    <dgm:cxn modelId="{3D1CDEF0-4595-45E5-B859-03E320F573A9}" srcId="{99F75870-9BD6-4129-BE28-85D8077553B0}" destId="{C966C785-C4E0-4760-92AC-0AADE1E281A7}" srcOrd="1" destOrd="0" parTransId="{270B05AE-6149-4A7B-BFC9-2171D200B180}" sibTransId="{9D6649B5-CDD5-4FC4-8478-D3A287976E99}"/>
    <dgm:cxn modelId="{16AD7E5A-5C0F-44F5-A8F3-739E4B08CB24}" type="presOf" srcId="{774AF582-C6BB-4A4C-A5B3-47D9FA225934}" destId="{249430C9-F241-4E0B-BC9F-EEB1356862B1}" srcOrd="1" destOrd="0" presId="urn:microsoft.com/office/officeart/2005/8/layout/process5"/>
    <dgm:cxn modelId="{87837554-95CC-45E1-B74E-1551B1A84DD5}" type="presOf" srcId="{9764D4BE-4A89-428A-82F7-3A97DE0C8782}" destId="{47DB1D89-A6EE-4266-97B4-53E5FF052C21}" srcOrd="0" destOrd="0" presId="urn:microsoft.com/office/officeart/2005/8/layout/process5"/>
    <dgm:cxn modelId="{E21330F1-4685-4884-901D-D50B74D5C7C3}" type="presOf" srcId="{C966C785-C4E0-4760-92AC-0AADE1E281A7}" destId="{725127C5-0547-4195-AC86-6B19B134F452}" srcOrd="0" destOrd="0" presId="urn:microsoft.com/office/officeart/2005/8/layout/process5"/>
    <dgm:cxn modelId="{1D8EA206-ED4D-478A-A5B8-05C6FBE4C034}" type="presOf" srcId="{27BFFA28-AEE1-4231-A331-02FD600E8DFA}" destId="{D0B48C92-F75E-4D70-BFB5-650E633FCE83}" srcOrd="0" destOrd="0" presId="urn:microsoft.com/office/officeart/2005/8/layout/process5"/>
    <dgm:cxn modelId="{14555409-E42D-4739-B919-7EB9382C7CA4}" type="presOf" srcId="{86A2A4B7-CFB1-4E1F-B189-34F0391E36BF}" destId="{86C87F46-6868-4C5F-B389-31C71C77452D}" srcOrd="1" destOrd="0" presId="urn:microsoft.com/office/officeart/2005/8/layout/process5"/>
    <dgm:cxn modelId="{FE3D9269-95A1-4293-94F7-5D11888FA8EB}" srcId="{99F75870-9BD6-4129-BE28-85D8077553B0}" destId="{57351C18-EBB1-43B3-8F39-EEECDCF93A97}" srcOrd="0" destOrd="0" parTransId="{0C555175-AC5C-4098-A932-0D67C2AD5B69}" sibTransId="{9764D4BE-4A89-428A-82F7-3A97DE0C8782}"/>
    <dgm:cxn modelId="{242AF51F-D8A3-42C9-85A2-B96886B80405}" type="presParOf" srcId="{C45EBC97-A563-48D2-9A94-1F884DF6B604}" destId="{E685EEB7-E388-4E57-A751-93DE9098F612}" srcOrd="0" destOrd="0" presId="urn:microsoft.com/office/officeart/2005/8/layout/process5"/>
    <dgm:cxn modelId="{3F05BBEC-5A54-408F-B473-506C435A861F}" type="presParOf" srcId="{C45EBC97-A563-48D2-9A94-1F884DF6B604}" destId="{47DB1D89-A6EE-4266-97B4-53E5FF052C21}" srcOrd="1" destOrd="0" presId="urn:microsoft.com/office/officeart/2005/8/layout/process5"/>
    <dgm:cxn modelId="{77D00B34-3DBF-4837-85FA-053E9B93037B}" type="presParOf" srcId="{47DB1D89-A6EE-4266-97B4-53E5FF052C21}" destId="{A7840278-0DF3-46FF-9122-CD7B082E6002}" srcOrd="0" destOrd="0" presId="urn:microsoft.com/office/officeart/2005/8/layout/process5"/>
    <dgm:cxn modelId="{10B47D10-8CD6-431A-8129-31564C4AE938}" type="presParOf" srcId="{C45EBC97-A563-48D2-9A94-1F884DF6B604}" destId="{725127C5-0547-4195-AC86-6B19B134F452}" srcOrd="2" destOrd="0" presId="urn:microsoft.com/office/officeart/2005/8/layout/process5"/>
    <dgm:cxn modelId="{E55B7E58-7A3B-423C-96BF-B6368CE68B1F}" type="presParOf" srcId="{C45EBC97-A563-48D2-9A94-1F884DF6B604}" destId="{6A76CDFB-01C3-4377-9F0A-00F9A99D462F}" srcOrd="3" destOrd="0" presId="urn:microsoft.com/office/officeart/2005/8/layout/process5"/>
    <dgm:cxn modelId="{BFC6B38A-0FE8-4E89-9A94-095D467BCC96}" type="presParOf" srcId="{6A76CDFB-01C3-4377-9F0A-00F9A99D462F}" destId="{A5F38B19-D1BE-4DAA-943E-67F7BFF67E1D}" srcOrd="0" destOrd="0" presId="urn:microsoft.com/office/officeart/2005/8/layout/process5"/>
    <dgm:cxn modelId="{219C4DC0-B3EA-478B-B990-D2FB88ACB594}" type="presParOf" srcId="{C45EBC97-A563-48D2-9A94-1F884DF6B604}" destId="{FF775114-8578-4EC4-930C-A182CCAF8B97}" srcOrd="4" destOrd="0" presId="urn:microsoft.com/office/officeart/2005/8/layout/process5"/>
    <dgm:cxn modelId="{9EF8FB25-68F8-470D-996C-8664C9898B1B}" type="presParOf" srcId="{C45EBC97-A563-48D2-9A94-1F884DF6B604}" destId="{2E45A189-6EC3-411A-B274-9DF196E491A4}" srcOrd="5" destOrd="0" presId="urn:microsoft.com/office/officeart/2005/8/layout/process5"/>
    <dgm:cxn modelId="{72013606-419F-4FC8-9E32-0DF9B044F5D3}" type="presParOf" srcId="{2E45A189-6EC3-411A-B274-9DF196E491A4}" destId="{249430C9-F241-4E0B-BC9F-EEB1356862B1}" srcOrd="0" destOrd="0" presId="urn:microsoft.com/office/officeart/2005/8/layout/process5"/>
    <dgm:cxn modelId="{A32C45DD-9EBF-4E68-9A15-C3B85F79D876}" type="presParOf" srcId="{C45EBC97-A563-48D2-9A94-1F884DF6B604}" destId="{53540EF3-BE22-4ACA-83AA-0E0739A63BCC}" srcOrd="6" destOrd="0" presId="urn:microsoft.com/office/officeart/2005/8/layout/process5"/>
    <dgm:cxn modelId="{7798D9F8-7BC8-48F4-9718-2DD429CAAE0A}" type="presParOf" srcId="{C45EBC97-A563-48D2-9A94-1F884DF6B604}" destId="{82BFD267-6BBB-447F-A2D1-8A6F6A22D19A}" srcOrd="7" destOrd="0" presId="urn:microsoft.com/office/officeart/2005/8/layout/process5"/>
    <dgm:cxn modelId="{5BE369ED-302E-48DB-961C-DC19B1B4E97C}" type="presParOf" srcId="{82BFD267-6BBB-447F-A2D1-8A6F6A22D19A}" destId="{EFC42735-DE60-4B74-A3B9-0EDC9753A41C}" srcOrd="0" destOrd="0" presId="urn:microsoft.com/office/officeart/2005/8/layout/process5"/>
    <dgm:cxn modelId="{A0C9D67B-33BC-40B9-ABA2-E121EFC5C1D3}" type="presParOf" srcId="{C45EBC97-A563-48D2-9A94-1F884DF6B604}" destId="{78BE291A-78D4-4D60-B80C-C2395E755964}" srcOrd="8" destOrd="0" presId="urn:microsoft.com/office/officeart/2005/8/layout/process5"/>
    <dgm:cxn modelId="{AA394538-E93E-41AF-A12D-6A2205FD8004}" type="presParOf" srcId="{C45EBC97-A563-48D2-9A94-1F884DF6B604}" destId="{098443E2-5F2E-4FFF-808B-449DD436676F}" srcOrd="9" destOrd="0" presId="urn:microsoft.com/office/officeart/2005/8/layout/process5"/>
    <dgm:cxn modelId="{E5008171-A087-488B-89C3-A5727C4860C8}" type="presParOf" srcId="{098443E2-5F2E-4FFF-808B-449DD436676F}" destId="{98638ABB-B95A-48F3-843F-26432B18CF7F}" srcOrd="0" destOrd="0" presId="urn:microsoft.com/office/officeart/2005/8/layout/process5"/>
    <dgm:cxn modelId="{36A3E8F8-5083-462C-8D25-EE5CA38A25C6}" type="presParOf" srcId="{C45EBC97-A563-48D2-9A94-1F884DF6B604}" destId="{1856336A-C2D4-4800-BFB5-5F31273D167E}" srcOrd="10" destOrd="0" presId="urn:microsoft.com/office/officeart/2005/8/layout/process5"/>
    <dgm:cxn modelId="{C965BE36-3FA2-4B2C-A42E-24D4720F4E9B}" type="presParOf" srcId="{C45EBC97-A563-48D2-9A94-1F884DF6B604}" destId="{6B44879B-DBF8-41CA-8054-4C7DDDE60505}" srcOrd="11" destOrd="0" presId="urn:microsoft.com/office/officeart/2005/8/layout/process5"/>
    <dgm:cxn modelId="{76EAD18A-9F62-47BD-9513-BCEE6C812507}" type="presParOf" srcId="{6B44879B-DBF8-41CA-8054-4C7DDDE60505}" destId="{86C87F46-6868-4C5F-B389-31C71C77452D}" srcOrd="0" destOrd="0" presId="urn:microsoft.com/office/officeart/2005/8/layout/process5"/>
    <dgm:cxn modelId="{9146E24A-94E6-4BC3-86DE-ED043D543B3B}" type="presParOf" srcId="{C45EBC97-A563-48D2-9A94-1F884DF6B604}" destId="{D0B48C92-F75E-4D70-BFB5-650E633FCE83}" srcOrd="12"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DE2B5C-13BF-4CEF-A48D-FC1E8C62830F}"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TW" altLang="en-US"/>
        </a:p>
      </dgm:t>
    </dgm:pt>
    <dgm:pt modelId="{D070C77E-3924-43B8-BC2E-25FD05D93509}">
      <dgm:prSet phldrT="[文字]" custT="1"/>
      <dgm:spPr/>
      <dgm:t>
        <a:bodyPr/>
        <a:lstStyle/>
        <a:p>
          <a:r>
            <a:rPr lang="zh-TW" altLang="en-US" sz="2000" dirty="0">
              <a:solidFill>
                <a:schemeClr val="bg1"/>
              </a:solidFill>
              <a:latin typeface="微軟正黑體" panose="020B0604030504040204" pitchFamily="34" charset="-120"/>
              <a:ea typeface="微軟正黑體" panose="020B0604030504040204" pitchFamily="34" charset="-120"/>
            </a:rPr>
            <a:t>報名與資格審查</a:t>
          </a:r>
        </a:p>
      </dgm:t>
    </dgm:pt>
    <dgm:pt modelId="{18E29BAA-5679-477E-B70A-3A6C0D88F403}" type="parTrans" cxnId="{25753900-898A-40C8-8163-515F3117125B}">
      <dgm:prSet/>
      <dgm:spPr/>
      <dgm:t>
        <a:bodyPr/>
        <a:lstStyle/>
        <a:p>
          <a:endParaRPr lang="zh-TW" altLang="en-US">
            <a:latin typeface="標楷體" panose="03000509000000000000" pitchFamily="65" charset="-120"/>
            <a:ea typeface="標楷體" panose="03000509000000000000" pitchFamily="65" charset="-120"/>
          </a:endParaRPr>
        </a:p>
      </dgm:t>
    </dgm:pt>
    <dgm:pt modelId="{44FEE17C-4854-4204-A975-AEA1BF80CE47}" type="sibTrans" cxnId="{25753900-898A-40C8-8163-515F3117125B}">
      <dgm:prSet/>
      <dgm:spPr/>
      <dgm:t>
        <a:bodyPr/>
        <a:lstStyle/>
        <a:p>
          <a:endParaRPr lang="zh-TW" altLang="en-US">
            <a:latin typeface="標楷體" panose="03000509000000000000" pitchFamily="65" charset="-120"/>
            <a:ea typeface="標楷體" panose="03000509000000000000" pitchFamily="65" charset="-120"/>
          </a:endParaRPr>
        </a:p>
      </dgm:t>
    </dgm:pt>
    <dgm:pt modelId="{BA019736-0669-473C-8DBE-2B4284EA45E2}">
      <dgm:prSet phldrT="[文字]" custT="1"/>
      <dgm:spPr/>
      <dgm:t>
        <a:bodyPr/>
        <a:lstStyle/>
        <a:p>
          <a:r>
            <a:rPr lang="zh-TW" altLang="en-US" sz="2000" dirty="0">
              <a:solidFill>
                <a:schemeClr val="bg1"/>
              </a:solidFill>
              <a:latin typeface="微軟正黑體" panose="020B0604030504040204" pitchFamily="34" charset="-120"/>
              <a:ea typeface="微軟正黑體" panose="020B0604030504040204" pitchFamily="34" charset="-120"/>
            </a:rPr>
            <a:t>公告資格審查結果</a:t>
          </a:r>
          <a:r>
            <a:rPr lang="en-US" altLang="zh-TW" sz="2000" dirty="0">
              <a:solidFill>
                <a:schemeClr val="bg1"/>
              </a:solidFill>
              <a:latin typeface="微軟正黑體" panose="020B0604030504040204" pitchFamily="34" charset="-120"/>
              <a:ea typeface="微軟正黑體" panose="020B0604030504040204" pitchFamily="34" charset="-120"/>
            </a:rPr>
            <a:t/>
          </a:r>
          <a:br>
            <a:rPr lang="en-US" altLang="zh-TW" sz="2000" dirty="0">
              <a:solidFill>
                <a:schemeClr val="bg1"/>
              </a:solidFill>
              <a:latin typeface="微軟正黑體" panose="020B0604030504040204" pitchFamily="34" charset="-120"/>
              <a:ea typeface="微軟正黑體" panose="020B0604030504040204" pitchFamily="34" charset="-120"/>
            </a:rPr>
          </a:br>
          <a:r>
            <a:rPr lang="en-US" altLang="zh-TW" sz="1400" dirty="0">
              <a:solidFill>
                <a:schemeClr val="bg1"/>
              </a:solidFill>
              <a:latin typeface="微軟正黑體" panose="020B0604030504040204" pitchFamily="34" charset="-120"/>
              <a:ea typeface="微軟正黑體" panose="020B0604030504040204" pitchFamily="34" charset="-120"/>
            </a:rPr>
            <a:t>(</a:t>
          </a:r>
          <a:r>
            <a:rPr lang="zh-TW" altLang="en-US" sz="1400" dirty="0">
              <a:solidFill>
                <a:schemeClr val="bg1"/>
              </a:solidFill>
              <a:latin typeface="微軟正黑體" panose="020B0604030504040204" pitchFamily="34" charset="-120"/>
              <a:ea typeface="微軟正黑體" panose="020B0604030504040204" pitchFamily="34" charset="-120"/>
            </a:rPr>
            <a:t>含直接入班名單公告</a:t>
          </a:r>
          <a:r>
            <a:rPr lang="en-US" altLang="zh-TW" sz="1400" dirty="0">
              <a:solidFill>
                <a:schemeClr val="bg1"/>
              </a:solidFill>
              <a:latin typeface="微軟正黑體" panose="020B0604030504040204" pitchFamily="34" charset="-120"/>
              <a:ea typeface="微軟正黑體" panose="020B0604030504040204" pitchFamily="34" charset="-120"/>
            </a:rPr>
            <a:t>)</a:t>
          </a:r>
          <a:endParaRPr lang="zh-TW" altLang="en-US" sz="1400" dirty="0">
            <a:solidFill>
              <a:schemeClr val="bg1"/>
            </a:solidFill>
            <a:latin typeface="微軟正黑體" panose="020B0604030504040204" pitchFamily="34" charset="-120"/>
            <a:ea typeface="微軟正黑體" panose="020B0604030504040204" pitchFamily="34" charset="-120"/>
          </a:endParaRPr>
        </a:p>
      </dgm:t>
    </dgm:pt>
    <dgm:pt modelId="{5A2683C3-1AE9-4E6F-9DC9-5B22DDEA57E0}" type="parTrans" cxnId="{31510952-F00E-4C9C-BB22-453925BDB7B1}">
      <dgm:prSet/>
      <dgm:spPr/>
      <dgm:t>
        <a:bodyPr/>
        <a:lstStyle/>
        <a:p>
          <a:endParaRPr lang="zh-TW" altLang="en-US">
            <a:latin typeface="標楷體" panose="03000509000000000000" pitchFamily="65" charset="-120"/>
            <a:ea typeface="標楷體" panose="03000509000000000000" pitchFamily="65" charset="-120"/>
          </a:endParaRPr>
        </a:p>
      </dgm:t>
    </dgm:pt>
    <dgm:pt modelId="{12526A45-8E60-47AE-9151-D8B4B5DB6107}" type="sibTrans" cxnId="{31510952-F00E-4C9C-BB22-453925BDB7B1}">
      <dgm:prSet/>
      <dgm:spPr/>
      <dgm:t>
        <a:bodyPr/>
        <a:lstStyle/>
        <a:p>
          <a:endParaRPr lang="zh-TW" altLang="en-US">
            <a:latin typeface="標楷體" panose="03000509000000000000" pitchFamily="65" charset="-120"/>
            <a:ea typeface="標楷體" panose="03000509000000000000" pitchFamily="65" charset="-120"/>
          </a:endParaRPr>
        </a:p>
      </dgm:t>
    </dgm:pt>
    <dgm:pt modelId="{6EC71DD6-D463-4298-8A0D-269E52FA8924}">
      <dgm:prSet phldrT="[文字]" custT="1"/>
      <dgm:spPr/>
      <dgm:t>
        <a:bodyPr/>
        <a:lstStyle/>
        <a:p>
          <a:r>
            <a:rPr lang="zh-TW" altLang="en-US" sz="2000" dirty="0">
              <a:solidFill>
                <a:schemeClr val="bg1"/>
              </a:solidFill>
              <a:latin typeface="微軟正黑體" panose="020B0604030504040204" pitchFamily="34" charset="-120"/>
              <a:ea typeface="微軟正黑體" panose="020B0604030504040204" pitchFamily="34" charset="-120"/>
            </a:rPr>
            <a:t>科學能力檢定</a:t>
          </a:r>
        </a:p>
      </dgm:t>
    </dgm:pt>
    <dgm:pt modelId="{089B9B0B-CB11-4915-AE09-B916B8EA3BA2}" type="parTrans" cxnId="{47230058-850F-4FF9-AA8D-8FE776E0962D}">
      <dgm:prSet/>
      <dgm:spPr/>
      <dgm:t>
        <a:bodyPr/>
        <a:lstStyle/>
        <a:p>
          <a:endParaRPr lang="zh-TW" altLang="en-US">
            <a:latin typeface="標楷體" panose="03000509000000000000" pitchFamily="65" charset="-120"/>
            <a:ea typeface="標楷體" panose="03000509000000000000" pitchFamily="65" charset="-120"/>
          </a:endParaRPr>
        </a:p>
      </dgm:t>
    </dgm:pt>
    <dgm:pt modelId="{6D175548-3CBA-4CB5-9431-CB3C92839DA6}" type="sibTrans" cxnId="{47230058-850F-4FF9-AA8D-8FE776E0962D}">
      <dgm:prSet/>
      <dgm:spPr/>
      <dgm:t>
        <a:bodyPr/>
        <a:lstStyle/>
        <a:p>
          <a:endParaRPr lang="zh-TW" altLang="en-US">
            <a:latin typeface="標楷體" panose="03000509000000000000" pitchFamily="65" charset="-120"/>
            <a:ea typeface="標楷體" panose="03000509000000000000" pitchFamily="65" charset="-120"/>
          </a:endParaRPr>
        </a:p>
      </dgm:t>
    </dgm:pt>
    <dgm:pt modelId="{C5710161-3F1E-4688-9B69-A2299CE0AA49}">
      <dgm:prSet phldrT="[文字]" custT="1"/>
      <dgm:spPr/>
      <dgm:t>
        <a:bodyPr/>
        <a:lstStyle/>
        <a:p>
          <a:r>
            <a:rPr lang="zh-TW" altLang="en-US" sz="2000" dirty="0">
              <a:solidFill>
                <a:schemeClr val="bg1"/>
              </a:solidFill>
              <a:latin typeface="微軟正黑體" panose="020B0604030504040204" pitchFamily="34" charset="-120"/>
              <a:ea typeface="微軟正黑體" panose="020B0604030504040204" pitchFamily="34" charset="-120"/>
            </a:rPr>
            <a:t>實驗實作</a:t>
          </a:r>
        </a:p>
      </dgm:t>
    </dgm:pt>
    <dgm:pt modelId="{6E67215C-B57D-4191-A25A-6FA265E6934D}" type="parTrans" cxnId="{F08B90E2-7831-4823-9A0C-FAC4922A4485}">
      <dgm:prSet/>
      <dgm:spPr/>
      <dgm:t>
        <a:bodyPr/>
        <a:lstStyle/>
        <a:p>
          <a:endParaRPr lang="zh-TW" altLang="en-US">
            <a:latin typeface="標楷體" panose="03000509000000000000" pitchFamily="65" charset="-120"/>
            <a:ea typeface="標楷體" panose="03000509000000000000" pitchFamily="65" charset="-120"/>
          </a:endParaRPr>
        </a:p>
      </dgm:t>
    </dgm:pt>
    <dgm:pt modelId="{8E77813A-12CC-45D3-82C3-F3963FE5781B}" type="sibTrans" cxnId="{F08B90E2-7831-4823-9A0C-FAC4922A4485}">
      <dgm:prSet/>
      <dgm:spPr/>
      <dgm:t>
        <a:bodyPr/>
        <a:lstStyle/>
        <a:p>
          <a:endParaRPr lang="zh-TW" altLang="en-US">
            <a:latin typeface="標楷體" panose="03000509000000000000" pitchFamily="65" charset="-120"/>
            <a:ea typeface="標楷體" panose="03000509000000000000" pitchFamily="65" charset="-120"/>
          </a:endParaRPr>
        </a:p>
      </dgm:t>
    </dgm:pt>
    <dgm:pt modelId="{846756A6-84AC-40FB-BD42-DE7E5DEC2C40}">
      <dgm:prSet phldrT="[文字]" custT="1"/>
      <dgm:spPr/>
      <dgm:t>
        <a:bodyPr/>
        <a:lstStyle/>
        <a:p>
          <a:r>
            <a:rPr lang="zh-TW" altLang="en-US" sz="2000" dirty="0">
              <a:solidFill>
                <a:schemeClr val="bg1"/>
              </a:solidFill>
              <a:latin typeface="微軟正黑體" panose="020B0604030504040204" pitchFamily="34" charset="-120"/>
              <a:ea typeface="微軟正黑體" panose="020B0604030504040204" pitchFamily="34" charset="-120"/>
            </a:rPr>
            <a:t>公告成績與放榜</a:t>
          </a:r>
        </a:p>
      </dgm:t>
    </dgm:pt>
    <dgm:pt modelId="{7BC0D519-9133-4E9C-8C51-E71829D25CEF}" type="par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7C1EEE3F-6A25-4854-9338-A86F67BEDDD5}" type="sib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DD8A92D5-4BFB-4F2C-B13F-76B41C77BFCF}" type="pres">
      <dgm:prSet presAssocID="{BADE2B5C-13BF-4CEF-A48D-FC1E8C62830F}" presName="rootnode" presStyleCnt="0">
        <dgm:presLayoutVars>
          <dgm:chMax/>
          <dgm:chPref/>
          <dgm:dir/>
          <dgm:animLvl val="lvl"/>
        </dgm:presLayoutVars>
      </dgm:prSet>
      <dgm:spPr/>
      <dgm:t>
        <a:bodyPr/>
        <a:lstStyle/>
        <a:p>
          <a:endParaRPr lang="zh-TW" altLang="en-US"/>
        </a:p>
      </dgm:t>
    </dgm:pt>
    <dgm:pt modelId="{E4105533-BF81-4590-AF86-6B502AAF5F91}" type="pres">
      <dgm:prSet presAssocID="{D070C77E-3924-43B8-BC2E-25FD05D93509}" presName="composite" presStyleCnt="0"/>
      <dgm:spPr/>
    </dgm:pt>
    <dgm:pt modelId="{0CE5EC22-B0A8-48A6-A728-AD73076FD36E}" type="pres">
      <dgm:prSet presAssocID="{D070C77E-3924-43B8-BC2E-25FD05D93509}" presName="bentUpArrow1" presStyleLbl="alignImgPlace1" presStyleIdx="0" presStyleCnt="4" custLinFactNeighborX="-10954" custLinFactNeighborY="641"/>
      <dgm:spPr>
        <a:solidFill>
          <a:srgbClr val="FF0000"/>
        </a:solidFill>
      </dgm:spPr>
    </dgm:pt>
    <dgm:pt modelId="{6928771E-32A5-4D5B-81D8-835FAA942408}" type="pres">
      <dgm:prSet presAssocID="{D070C77E-3924-43B8-BC2E-25FD05D93509}" presName="ParentText" presStyleLbl="node1" presStyleIdx="0" presStyleCnt="5" custScaleX="167908">
        <dgm:presLayoutVars>
          <dgm:chMax val="1"/>
          <dgm:chPref val="1"/>
          <dgm:bulletEnabled val="1"/>
        </dgm:presLayoutVars>
      </dgm:prSet>
      <dgm:spPr/>
      <dgm:t>
        <a:bodyPr/>
        <a:lstStyle/>
        <a:p>
          <a:endParaRPr lang="zh-TW" altLang="en-US"/>
        </a:p>
      </dgm:t>
    </dgm:pt>
    <dgm:pt modelId="{6350BB5C-0C09-44C4-B367-2632CBD1F1D1}" type="pres">
      <dgm:prSet presAssocID="{D070C77E-3924-43B8-BC2E-25FD05D93509}" presName="ChildText" presStyleLbl="revTx" presStyleIdx="0" presStyleCnt="4" custScaleX="106150">
        <dgm:presLayoutVars>
          <dgm:chMax val="0"/>
          <dgm:chPref val="0"/>
          <dgm:bulletEnabled val="1"/>
        </dgm:presLayoutVars>
      </dgm:prSet>
      <dgm:spPr/>
    </dgm:pt>
    <dgm:pt modelId="{140598D8-66B8-4481-909E-038D5416546C}" type="pres">
      <dgm:prSet presAssocID="{44FEE17C-4854-4204-A975-AEA1BF80CE47}" presName="sibTrans" presStyleCnt="0"/>
      <dgm:spPr/>
    </dgm:pt>
    <dgm:pt modelId="{15436CFB-5EAE-47ED-AFFB-7D9724957BD1}" type="pres">
      <dgm:prSet presAssocID="{BA019736-0669-473C-8DBE-2B4284EA45E2}" presName="composite" presStyleCnt="0"/>
      <dgm:spPr/>
    </dgm:pt>
    <dgm:pt modelId="{8010CE84-DCE2-4712-8993-579954DC4E33}" type="pres">
      <dgm:prSet presAssocID="{BA019736-0669-473C-8DBE-2B4284EA45E2}" presName="bentUpArrow1" presStyleLbl="alignImgPlace1" presStyleIdx="1" presStyleCnt="4" custLinFactNeighborX="-25328" custLinFactNeighborY="277"/>
      <dgm:spPr>
        <a:solidFill>
          <a:srgbClr val="FF0000"/>
        </a:solidFill>
      </dgm:spPr>
    </dgm:pt>
    <dgm:pt modelId="{2811DBCA-2F86-469C-9C26-B919C267F128}" type="pres">
      <dgm:prSet presAssocID="{BA019736-0669-473C-8DBE-2B4284EA45E2}" presName="ParentText" presStyleLbl="node1" presStyleIdx="1" presStyleCnt="5" custScaleX="213848">
        <dgm:presLayoutVars>
          <dgm:chMax val="1"/>
          <dgm:chPref val="1"/>
          <dgm:bulletEnabled val="1"/>
        </dgm:presLayoutVars>
      </dgm:prSet>
      <dgm:spPr/>
      <dgm:t>
        <a:bodyPr/>
        <a:lstStyle/>
        <a:p>
          <a:endParaRPr lang="zh-TW" altLang="en-US"/>
        </a:p>
      </dgm:t>
    </dgm:pt>
    <dgm:pt modelId="{DCDE6048-0E1D-43F3-ABA4-F8C55C67196A}" type="pres">
      <dgm:prSet presAssocID="{BA019736-0669-473C-8DBE-2B4284EA45E2}" presName="ChildText" presStyleLbl="revTx" presStyleIdx="1" presStyleCnt="4">
        <dgm:presLayoutVars>
          <dgm:chMax val="0"/>
          <dgm:chPref val="0"/>
          <dgm:bulletEnabled val="1"/>
        </dgm:presLayoutVars>
      </dgm:prSet>
      <dgm:spPr/>
    </dgm:pt>
    <dgm:pt modelId="{92501A01-6833-46B5-9175-1C1A154523BC}" type="pres">
      <dgm:prSet presAssocID="{12526A45-8E60-47AE-9151-D8B4B5DB6107}" presName="sibTrans" presStyleCnt="0"/>
      <dgm:spPr/>
    </dgm:pt>
    <dgm:pt modelId="{9712F484-FA3D-4769-AC23-79291668A11B}" type="pres">
      <dgm:prSet presAssocID="{6EC71DD6-D463-4298-8A0D-269E52FA8924}" presName="composite" presStyleCnt="0"/>
      <dgm:spPr/>
    </dgm:pt>
    <dgm:pt modelId="{79447E95-BF82-4D15-8710-915CFD3AACD0}" type="pres">
      <dgm:prSet presAssocID="{6EC71DD6-D463-4298-8A0D-269E52FA8924}" presName="bentUpArrow1" presStyleLbl="alignImgPlace1" presStyleIdx="2" presStyleCnt="4" custLinFactNeighborX="-34835" custLinFactNeighborY="-88"/>
      <dgm:spPr>
        <a:solidFill>
          <a:srgbClr val="FF0000"/>
        </a:solidFill>
      </dgm:spPr>
    </dgm:pt>
    <dgm:pt modelId="{FF936DFF-B0E5-43AD-B348-C589776F9AC4}" type="pres">
      <dgm:prSet presAssocID="{6EC71DD6-D463-4298-8A0D-269E52FA8924}" presName="ParentText" presStyleLbl="node1" presStyleIdx="2" presStyleCnt="5" custScaleX="168028">
        <dgm:presLayoutVars>
          <dgm:chMax val="1"/>
          <dgm:chPref val="1"/>
          <dgm:bulletEnabled val="1"/>
        </dgm:presLayoutVars>
      </dgm:prSet>
      <dgm:spPr/>
      <dgm:t>
        <a:bodyPr/>
        <a:lstStyle/>
        <a:p>
          <a:endParaRPr lang="zh-TW" altLang="en-US"/>
        </a:p>
      </dgm:t>
    </dgm:pt>
    <dgm:pt modelId="{F4FA56A4-B067-4D2F-A92B-4ECE8859BDF3}" type="pres">
      <dgm:prSet presAssocID="{6EC71DD6-D463-4298-8A0D-269E52FA8924}" presName="ChildText" presStyleLbl="revTx" presStyleIdx="2" presStyleCnt="4">
        <dgm:presLayoutVars>
          <dgm:chMax val="0"/>
          <dgm:chPref val="0"/>
          <dgm:bulletEnabled val="1"/>
        </dgm:presLayoutVars>
      </dgm:prSet>
      <dgm:spPr/>
    </dgm:pt>
    <dgm:pt modelId="{EC1DA81B-F150-4DA6-A6D1-CFADB0919B1C}" type="pres">
      <dgm:prSet presAssocID="{6D175548-3CBA-4CB5-9431-CB3C92839DA6}" presName="sibTrans" presStyleCnt="0"/>
      <dgm:spPr/>
    </dgm:pt>
    <dgm:pt modelId="{2500CBC2-2D1B-4BFB-AEDF-EAFC4522E55E}" type="pres">
      <dgm:prSet presAssocID="{C5710161-3F1E-4688-9B69-A2299CE0AA49}" presName="composite" presStyleCnt="0"/>
      <dgm:spPr/>
    </dgm:pt>
    <dgm:pt modelId="{1FEA291D-9C26-47DE-ABA6-DB595A865508}" type="pres">
      <dgm:prSet presAssocID="{C5710161-3F1E-4688-9B69-A2299CE0AA49}" presName="bentUpArrow1" presStyleLbl="alignImgPlace1" presStyleIdx="3" presStyleCnt="4" custLinFactNeighborX="-32504" custLinFactNeighborY="-452"/>
      <dgm:spPr>
        <a:solidFill>
          <a:srgbClr val="FF0000"/>
        </a:solidFill>
      </dgm:spPr>
    </dgm:pt>
    <dgm:pt modelId="{BABD9AA7-A32E-4C1F-8ECA-FA02ACBA2D3B}" type="pres">
      <dgm:prSet presAssocID="{C5710161-3F1E-4688-9B69-A2299CE0AA49}" presName="ParentText" presStyleLbl="node1" presStyleIdx="3" presStyleCnt="5" custScaleX="167211">
        <dgm:presLayoutVars>
          <dgm:chMax val="1"/>
          <dgm:chPref val="1"/>
          <dgm:bulletEnabled val="1"/>
        </dgm:presLayoutVars>
      </dgm:prSet>
      <dgm:spPr/>
      <dgm:t>
        <a:bodyPr/>
        <a:lstStyle/>
        <a:p>
          <a:endParaRPr lang="zh-TW" altLang="en-US"/>
        </a:p>
      </dgm:t>
    </dgm:pt>
    <dgm:pt modelId="{FD99B0A8-DA71-4C26-8D17-824D3CCCAF42}" type="pres">
      <dgm:prSet presAssocID="{C5710161-3F1E-4688-9B69-A2299CE0AA49}" presName="ChildText" presStyleLbl="revTx" presStyleIdx="3" presStyleCnt="4">
        <dgm:presLayoutVars>
          <dgm:chMax val="0"/>
          <dgm:chPref val="0"/>
          <dgm:bulletEnabled val="1"/>
        </dgm:presLayoutVars>
      </dgm:prSet>
      <dgm:spPr/>
    </dgm:pt>
    <dgm:pt modelId="{0C068F03-39C5-483B-9335-F730C200C8FB}" type="pres">
      <dgm:prSet presAssocID="{8E77813A-12CC-45D3-82C3-F3963FE5781B}" presName="sibTrans" presStyleCnt="0"/>
      <dgm:spPr/>
    </dgm:pt>
    <dgm:pt modelId="{65200CD7-0FA4-423C-A4CF-D4661E1BB2D9}" type="pres">
      <dgm:prSet presAssocID="{846756A6-84AC-40FB-BD42-DE7E5DEC2C40}" presName="composite" presStyleCnt="0"/>
      <dgm:spPr/>
    </dgm:pt>
    <dgm:pt modelId="{CEC88AF8-C87D-49DF-A41C-3FA31D21287F}" type="pres">
      <dgm:prSet presAssocID="{846756A6-84AC-40FB-BD42-DE7E5DEC2C40}" presName="ParentText" presStyleLbl="node1" presStyleIdx="4" presStyleCnt="5" custScaleX="181369">
        <dgm:presLayoutVars>
          <dgm:chMax val="1"/>
          <dgm:chPref val="1"/>
          <dgm:bulletEnabled val="1"/>
        </dgm:presLayoutVars>
      </dgm:prSet>
      <dgm:spPr/>
      <dgm:t>
        <a:bodyPr/>
        <a:lstStyle/>
        <a:p>
          <a:endParaRPr lang="zh-TW" altLang="en-US"/>
        </a:p>
      </dgm:t>
    </dgm:pt>
  </dgm:ptLst>
  <dgm:cxnLst>
    <dgm:cxn modelId="{47230058-850F-4FF9-AA8D-8FE776E0962D}" srcId="{BADE2B5C-13BF-4CEF-A48D-FC1E8C62830F}" destId="{6EC71DD6-D463-4298-8A0D-269E52FA8924}" srcOrd="2" destOrd="0" parTransId="{089B9B0B-CB11-4915-AE09-B916B8EA3BA2}" sibTransId="{6D175548-3CBA-4CB5-9431-CB3C92839DA6}"/>
    <dgm:cxn modelId="{4A0569B9-692E-4540-A323-447968F1E75F}" type="presOf" srcId="{6EC71DD6-D463-4298-8A0D-269E52FA8924}" destId="{FF936DFF-B0E5-43AD-B348-C589776F9AC4}" srcOrd="0" destOrd="0" presId="urn:microsoft.com/office/officeart/2005/8/layout/StepDownProcess"/>
    <dgm:cxn modelId="{25753900-898A-40C8-8163-515F3117125B}" srcId="{BADE2B5C-13BF-4CEF-A48D-FC1E8C62830F}" destId="{D070C77E-3924-43B8-BC2E-25FD05D93509}" srcOrd="0" destOrd="0" parTransId="{18E29BAA-5679-477E-B70A-3A6C0D88F403}" sibTransId="{44FEE17C-4854-4204-A975-AEA1BF80CE47}"/>
    <dgm:cxn modelId="{501C9A22-75C9-461F-AEFD-79C708934BCD}" type="presOf" srcId="{846756A6-84AC-40FB-BD42-DE7E5DEC2C40}" destId="{CEC88AF8-C87D-49DF-A41C-3FA31D21287F}" srcOrd="0" destOrd="0" presId="urn:microsoft.com/office/officeart/2005/8/layout/StepDownProcess"/>
    <dgm:cxn modelId="{91C4AB5F-917F-4668-A124-A9A7B30CD15B}" type="presOf" srcId="{C5710161-3F1E-4688-9B69-A2299CE0AA49}" destId="{BABD9AA7-A32E-4C1F-8ECA-FA02ACBA2D3B}" srcOrd="0" destOrd="0" presId="urn:microsoft.com/office/officeart/2005/8/layout/StepDownProcess"/>
    <dgm:cxn modelId="{E23D2299-45BF-43A3-AC12-D936AEBB306C}" type="presOf" srcId="{D070C77E-3924-43B8-BC2E-25FD05D93509}" destId="{6928771E-32A5-4D5B-81D8-835FAA942408}" srcOrd="0" destOrd="0" presId="urn:microsoft.com/office/officeart/2005/8/layout/StepDownProcess"/>
    <dgm:cxn modelId="{1F7A7CFA-9AB4-4A4A-BFEE-1D4B46D8D5A5}" type="presOf" srcId="{BA019736-0669-473C-8DBE-2B4284EA45E2}" destId="{2811DBCA-2F86-469C-9C26-B919C267F128}" srcOrd="0" destOrd="0" presId="urn:microsoft.com/office/officeart/2005/8/layout/StepDownProcess"/>
    <dgm:cxn modelId="{F08B90E2-7831-4823-9A0C-FAC4922A4485}" srcId="{BADE2B5C-13BF-4CEF-A48D-FC1E8C62830F}" destId="{C5710161-3F1E-4688-9B69-A2299CE0AA49}" srcOrd="3" destOrd="0" parTransId="{6E67215C-B57D-4191-A25A-6FA265E6934D}" sibTransId="{8E77813A-12CC-45D3-82C3-F3963FE5781B}"/>
    <dgm:cxn modelId="{31510952-F00E-4C9C-BB22-453925BDB7B1}" srcId="{BADE2B5C-13BF-4CEF-A48D-FC1E8C62830F}" destId="{BA019736-0669-473C-8DBE-2B4284EA45E2}" srcOrd="1" destOrd="0" parTransId="{5A2683C3-1AE9-4E6F-9DC9-5B22DDEA57E0}" sibTransId="{12526A45-8E60-47AE-9151-D8B4B5DB6107}"/>
    <dgm:cxn modelId="{6421DBC9-B621-447D-B5F8-3C0433ED4BFE}" type="presOf" srcId="{BADE2B5C-13BF-4CEF-A48D-FC1E8C62830F}" destId="{DD8A92D5-4BFB-4F2C-B13F-76B41C77BFCF}" srcOrd="0" destOrd="0" presId="urn:microsoft.com/office/officeart/2005/8/layout/StepDownProcess"/>
    <dgm:cxn modelId="{3694C899-DB2B-4CA8-9BD5-CA5E73CC49F1}" srcId="{BADE2B5C-13BF-4CEF-A48D-FC1E8C62830F}" destId="{846756A6-84AC-40FB-BD42-DE7E5DEC2C40}" srcOrd="4" destOrd="0" parTransId="{7BC0D519-9133-4E9C-8C51-E71829D25CEF}" sibTransId="{7C1EEE3F-6A25-4854-9338-A86F67BEDDD5}"/>
    <dgm:cxn modelId="{6DFF76F3-4FB6-40DA-8D6A-A4C093CE920A}" type="presParOf" srcId="{DD8A92D5-4BFB-4F2C-B13F-76B41C77BFCF}" destId="{E4105533-BF81-4590-AF86-6B502AAF5F91}" srcOrd="0" destOrd="0" presId="urn:microsoft.com/office/officeart/2005/8/layout/StepDownProcess"/>
    <dgm:cxn modelId="{D07217C0-5EE9-4CE6-87B7-B8CBBE78FAA7}" type="presParOf" srcId="{E4105533-BF81-4590-AF86-6B502AAF5F91}" destId="{0CE5EC22-B0A8-48A6-A728-AD73076FD36E}" srcOrd="0" destOrd="0" presId="urn:microsoft.com/office/officeart/2005/8/layout/StepDownProcess"/>
    <dgm:cxn modelId="{8A313394-B678-439D-8EDD-D21469B97E5F}" type="presParOf" srcId="{E4105533-BF81-4590-AF86-6B502AAF5F91}" destId="{6928771E-32A5-4D5B-81D8-835FAA942408}" srcOrd="1" destOrd="0" presId="urn:microsoft.com/office/officeart/2005/8/layout/StepDownProcess"/>
    <dgm:cxn modelId="{AF6F1BCC-9E61-493F-8357-1463D3D8293A}" type="presParOf" srcId="{E4105533-BF81-4590-AF86-6B502AAF5F91}" destId="{6350BB5C-0C09-44C4-B367-2632CBD1F1D1}" srcOrd="2" destOrd="0" presId="urn:microsoft.com/office/officeart/2005/8/layout/StepDownProcess"/>
    <dgm:cxn modelId="{2BE5000B-93E6-43AD-BAC3-CCC9071BF651}" type="presParOf" srcId="{DD8A92D5-4BFB-4F2C-B13F-76B41C77BFCF}" destId="{140598D8-66B8-4481-909E-038D5416546C}" srcOrd="1" destOrd="0" presId="urn:microsoft.com/office/officeart/2005/8/layout/StepDownProcess"/>
    <dgm:cxn modelId="{4407C5DA-1913-4E54-955C-ED4C7F52F63D}" type="presParOf" srcId="{DD8A92D5-4BFB-4F2C-B13F-76B41C77BFCF}" destId="{15436CFB-5EAE-47ED-AFFB-7D9724957BD1}" srcOrd="2" destOrd="0" presId="urn:microsoft.com/office/officeart/2005/8/layout/StepDownProcess"/>
    <dgm:cxn modelId="{8C333A43-AD19-4A02-80E0-FBD868B7CC58}" type="presParOf" srcId="{15436CFB-5EAE-47ED-AFFB-7D9724957BD1}" destId="{8010CE84-DCE2-4712-8993-579954DC4E33}" srcOrd="0" destOrd="0" presId="urn:microsoft.com/office/officeart/2005/8/layout/StepDownProcess"/>
    <dgm:cxn modelId="{CE5FFAC4-7BF4-43C1-8D87-DCB43611EA71}" type="presParOf" srcId="{15436CFB-5EAE-47ED-AFFB-7D9724957BD1}" destId="{2811DBCA-2F86-469C-9C26-B919C267F128}" srcOrd="1" destOrd="0" presId="urn:microsoft.com/office/officeart/2005/8/layout/StepDownProcess"/>
    <dgm:cxn modelId="{43BDABFD-45EB-4D46-B99D-B345B26254D8}" type="presParOf" srcId="{15436CFB-5EAE-47ED-AFFB-7D9724957BD1}" destId="{DCDE6048-0E1D-43F3-ABA4-F8C55C67196A}" srcOrd="2" destOrd="0" presId="urn:microsoft.com/office/officeart/2005/8/layout/StepDownProcess"/>
    <dgm:cxn modelId="{6B2D11EA-F0A6-449F-A332-8332D4CF4957}" type="presParOf" srcId="{DD8A92D5-4BFB-4F2C-B13F-76B41C77BFCF}" destId="{92501A01-6833-46B5-9175-1C1A154523BC}" srcOrd="3" destOrd="0" presId="urn:microsoft.com/office/officeart/2005/8/layout/StepDownProcess"/>
    <dgm:cxn modelId="{3F707205-E3DC-4264-8F77-DFC5D2A8F6C5}" type="presParOf" srcId="{DD8A92D5-4BFB-4F2C-B13F-76B41C77BFCF}" destId="{9712F484-FA3D-4769-AC23-79291668A11B}" srcOrd="4" destOrd="0" presId="urn:microsoft.com/office/officeart/2005/8/layout/StepDownProcess"/>
    <dgm:cxn modelId="{DF81E93E-2FCA-4D94-90C3-E4141715DA95}" type="presParOf" srcId="{9712F484-FA3D-4769-AC23-79291668A11B}" destId="{79447E95-BF82-4D15-8710-915CFD3AACD0}" srcOrd="0" destOrd="0" presId="urn:microsoft.com/office/officeart/2005/8/layout/StepDownProcess"/>
    <dgm:cxn modelId="{ACE03DDF-E7B9-431F-9D65-868A1C863406}" type="presParOf" srcId="{9712F484-FA3D-4769-AC23-79291668A11B}" destId="{FF936DFF-B0E5-43AD-B348-C589776F9AC4}" srcOrd="1" destOrd="0" presId="urn:microsoft.com/office/officeart/2005/8/layout/StepDownProcess"/>
    <dgm:cxn modelId="{FEA550B0-8453-4410-A757-7B75C45F995B}" type="presParOf" srcId="{9712F484-FA3D-4769-AC23-79291668A11B}" destId="{F4FA56A4-B067-4D2F-A92B-4ECE8859BDF3}" srcOrd="2" destOrd="0" presId="urn:microsoft.com/office/officeart/2005/8/layout/StepDownProcess"/>
    <dgm:cxn modelId="{5B8B8E67-C198-49AF-97C5-94022D098891}" type="presParOf" srcId="{DD8A92D5-4BFB-4F2C-B13F-76B41C77BFCF}" destId="{EC1DA81B-F150-4DA6-A6D1-CFADB0919B1C}" srcOrd="5" destOrd="0" presId="urn:microsoft.com/office/officeart/2005/8/layout/StepDownProcess"/>
    <dgm:cxn modelId="{C2BAC3D8-C33F-42DF-BE8B-DF6CD23A72EF}" type="presParOf" srcId="{DD8A92D5-4BFB-4F2C-B13F-76B41C77BFCF}" destId="{2500CBC2-2D1B-4BFB-AEDF-EAFC4522E55E}" srcOrd="6" destOrd="0" presId="urn:microsoft.com/office/officeart/2005/8/layout/StepDownProcess"/>
    <dgm:cxn modelId="{C4A1BB9A-CD74-4444-A3B8-C08324495330}" type="presParOf" srcId="{2500CBC2-2D1B-4BFB-AEDF-EAFC4522E55E}" destId="{1FEA291D-9C26-47DE-ABA6-DB595A865508}" srcOrd="0" destOrd="0" presId="urn:microsoft.com/office/officeart/2005/8/layout/StepDownProcess"/>
    <dgm:cxn modelId="{00990588-1BC3-4A94-896E-31AD9C90D095}" type="presParOf" srcId="{2500CBC2-2D1B-4BFB-AEDF-EAFC4522E55E}" destId="{BABD9AA7-A32E-4C1F-8ECA-FA02ACBA2D3B}" srcOrd="1" destOrd="0" presId="urn:microsoft.com/office/officeart/2005/8/layout/StepDownProcess"/>
    <dgm:cxn modelId="{5F55466D-58FA-4B98-ACBE-8E8C08B33A41}" type="presParOf" srcId="{2500CBC2-2D1B-4BFB-AEDF-EAFC4522E55E}" destId="{FD99B0A8-DA71-4C26-8D17-824D3CCCAF42}" srcOrd="2" destOrd="0" presId="urn:microsoft.com/office/officeart/2005/8/layout/StepDownProcess"/>
    <dgm:cxn modelId="{52674F09-5E0D-46F3-9681-8B4B90E1597C}" type="presParOf" srcId="{DD8A92D5-4BFB-4F2C-B13F-76B41C77BFCF}" destId="{0C068F03-39C5-483B-9335-F730C200C8FB}" srcOrd="7" destOrd="0" presId="urn:microsoft.com/office/officeart/2005/8/layout/StepDownProcess"/>
    <dgm:cxn modelId="{73C9BAE7-45FD-4C35-82F4-EAC030CA7BCC}" type="presParOf" srcId="{DD8A92D5-4BFB-4F2C-B13F-76B41C77BFCF}" destId="{65200CD7-0FA4-423C-A4CF-D4661E1BB2D9}" srcOrd="8" destOrd="0" presId="urn:microsoft.com/office/officeart/2005/8/layout/StepDownProcess"/>
    <dgm:cxn modelId="{C654391F-6E3E-4B26-9A14-0511C9BC9213}" type="presParOf" srcId="{65200CD7-0FA4-423C-A4CF-D4661E1BB2D9}" destId="{CEC88AF8-C87D-49DF-A41C-3FA31D21287F}"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1A4296-2278-4EAF-BAFD-89021234EAEB}" type="doc">
      <dgm:prSet loTypeId="urn:microsoft.com/office/officeart/2005/8/layout/vList2" loCatId="list" qsTypeId="urn:microsoft.com/office/officeart/2005/8/quickstyle/3d1" qsCatId="3D" csTypeId="urn:microsoft.com/office/officeart/2005/8/colors/colorful1#41" csCatId="colorful" phldr="1"/>
      <dgm:spPr/>
      <dgm:t>
        <a:bodyPr/>
        <a:lstStyle/>
        <a:p>
          <a:endParaRPr lang="zh-TW" altLang="en-US"/>
        </a:p>
      </dgm:t>
    </dgm:pt>
    <dgm:pt modelId="{771EA80E-D205-422A-A156-413D91382619}">
      <dgm:prSet phldrT="[文字]" custT="1">
        <dgm:style>
          <a:lnRef idx="1">
            <a:schemeClr val="accent6"/>
          </a:lnRef>
          <a:fillRef idx="2">
            <a:schemeClr val="accent6"/>
          </a:fillRef>
          <a:effectRef idx="1">
            <a:schemeClr val="accent6"/>
          </a:effectRef>
          <a:fontRef idx="minor">
            <a:schemeClr val="dk1"/>
          </a:fontRef>
        </dgm:style>
      </dgm:prSet>
      <dgm:spPr/>
      <dgm:t>
        <a:bodyPr/>
        <a:lstStyle/>
        <a:p>
          <a:pPr>
            <a:lnSpc>
              <a:spcPct val="100000"/>
            </a:lnSpc>
            <a:spcAft>
              <a:spcPts val="0"/>
            </a:spcAft>
          </a:pPr>
          <a:r>
            <a:rPr lang="zh-TW" altLang="en-US" sz="2400" b="0" dirty="0">
              <a:solidFill>
                <a:srgbClr val="0070C0"/>
              </a:solidFill>
              <a:latin typeface="微軟正黑體" panose="020B0604030504040204" pitchFamily="34" charset="-120"/>
              <a:ea typeface="微軟正黑體" panose="020B0604030504040204" pitchFamily="34" charset="-120"/>
            </a:rPr>
            <a:t>依甄選總成績高低排序產生選校登記序號</a:t>
          </a:r>
          <a:r>
            <a:rPr lang="en-US" altLang="zh-TW" sz="2000" b="0" dirty="0">
              <a:latin typeface="微軟正黑體" panose="020B0604030504040204" pitchFamily="34" charset="-120"/>
              <a:ea typeface="微軟正黑體" panose="020B0604030504040204" pitchFamily="34" charset="-120"/>
            </a:rPr>
            <a:t/>
          </a:r>
          <a:br>
            <a:rPr lang="en-US" altLang="zh-TW" sz="2000" b="0" dirty="0">
              <a:latin typeface="微軟正黑體" panose="020B0604030504040204" pitchFamily="34" charset="-120"/>
              <a:ea typeface="微軟正黑體" panose="020B0604030504040204" pitchFamily="34" charset="-120"/>
            </a:rPr>
          </a:b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一</a:t>
          </a: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 同分參酌順序：</a:t>
          </a:r>
          <a:r>
            <a:rPr lang="en-US" altLang="zh-TW" sz="2000" b="0" dirty="0">
              <a:latin typeface="微軟正黑體" panose="020B0604030504040204" pitchFamily="34" charset="-120"/>
              <a:ea typeface="微軟正黑體" panose="020B0604030504040204" pitchFamily="34" charset="-120"/>
            </a:rPr>
            <a:t/>
          </a:r>
          <a:br>
            <a:rPr lang="en-US" altLang="zh-TW" sz="2000" b="0" dirty="0">
              <a:latin typeface="微軟正黑體" panose="020B0604030504040204" pitchFamily="34" charset="-120"/>
              <a:ea typeface="微軟正黑體" panose="020B0604030504040204" pitchFamily="34" charset="-120"/>
            </a:rPr>
          </a:br>
          <a:r>
            <a:rPr lang="zh-TW" altLang="en-US" sz="2000" b="0" dirty="0">
              <a:latin typeface="微軟正黑體" panose="020B0604030504040204" pitchFamily="34" charset="-120"/>
              <a:ea typeface="微軟正黑體" panose="020B0604030504040204" pitchFamily="34" charset="-120"/>
            </a:rPr>
            <a:t>        </a:t>
          </a:r>
          <a:r>
            <a:rPr lang="en-US" altLang="en-US" sz="2000" b="0" dirty="0">
              <a:latin typeface="微軟正黑體" panose="020B0604030504040204" pitchFamily="34" charset="-120"/>
              <a:ea typeface="微軟正黑體" panose="020B0604030504040204" pitchFamily="34" charset="-120"/>
            </a:rPr>
            <a:t>1.</a:t>
          </a:r>
          <a:r>
            <a:rPr lang="zh-TW" altLang="en-US" sz="2000" b="0" dirty="0">
              <a:latin typeface="微軟正黑體" panose="020B0604030504040204" pitchFamily="34" charset="-120"/>
              <a:ea typeface="微軟正黑體" panose="020B0604030504040204" pitchFamily="34" charset="-120"/>
            </a:rPr>
            <a:t>主修  </a:t>
          </a:r>
          <a:r>
            <a:rPr lang="en-US" sz="2000" b="0" dirty="0">
              <a:latin typeface="微軟正黑體" panose="020B0604030504040204" pitchFamily="34" charset="-120"/>
              <a:ea typeface="微軟正黑體" panose="020B0604030504040204" pitchFamily="34" charset="-120"/>
            </a:rPr>
            <a:t> 2.</a:t>
          </a:r>
          <a:r>
            <a:rPr lang="zh-TW" altLang="en-US" sz="2000" b="0" dirty="0">
              <a:latin typeface="微軟正黑體" panose="020B0604030504040204" pitchFamily="34" charset="-120"/>
              <a:ea typeface="微軟正黑體" panose="020B0604030504040204" pitchFamily="34" charset="-120"/>
            </a:rPr>
            <a:t>副修</a:t>
          </a:r>
          <a:r>
            <a:rPr lang="en-US" sz="2000" b="0" dirty="0">
              <a:latin typeface="微軟正黑體" panose="020B0604030504040204" pitchFamily="34" charset="-120"/>
              <a:ea typeface="微軟正黑體" panose="020B0604030504040204" pitchFamily="34" charset="-120"/>
            </a:rPr>
            <a:t> </a:t>
          </a:r>
          <a:r>
            <a:rPr lang="zh-TW" altLang="en-US" sz="2000" b="0" dirty="0">
              <a:latin typeface="微軟正黑體" panose="020B0604030504040204" pitchFamily="34" charset="-120"/>
              <a:ea typeface="微軟正黑體" panose="020B0604030504040204" pitchFamily="34" charset="-120"/>
            </a:rPr>
            <a:t>  </a:t>
          </a:r>
          <a:r>
            <a:rPr lang="en-US" sz="2000" b="0" dirty="0">
              <a:latin typeface="微軟正黑體" panose="020B0604030504040204" pitchFamily="34" charset="-120"/>
              <a:ea typeface="微軟正黑體" panose="020B0604030504040204" pitchFamily="34" charset="-120"/>
            </a:rPr>
            <a:t>3.</a:t>
          </a:r>
          <a:r>
            <a:rPr lang="zh-TW" altLang="en-US" sz="2000" b="0" dirty="0">
              <a:latin typeface="微軟正黑體" panose="020B0604030504040204" pitchFamily="34" charset="-120"/>
              <a:ea typeface="微軟正黑體" panose="020B0604030504040204" pitchFamily="34" charset="-120"/>
            </a:rPr>
            <a:t>聽寫  </a:t>
          </a:r>
          <a:r>
            <a:rPr lang="en-US" sz="2000" b="0" dirty="0">
              <a:latin typeface="微軟正黑體" panose="020B0604030504040204" pitchFamily="34" charset="-120"/>
              <a:ea typeface="微軟正黑體" panose="020B0604030504040204" pitchFamily="34" charset="-120"/>
            </a:rPr>
            <a:t> 4.</a:t>
          </a:r>
          <a:r>
            <a:rPr lang="zh-TW" altLang="en-US" sz="2000" b="0" dirty="0">
              <a:latin typeface="微軟正黑體" panose="020B0604030504040204" pitchFamily="34" charset="-120"/>
              <a:ea typeface="微軟正黑體" panose="020B0604030504040204" pitchFamily="34" charset="-120"/>
            </a:rPr>
            <a:t>樂理與基礎和聲  </a:t>
          </a:r>
          <a:r>
            <a:rPr lang="en-US" altLang="zh-TW" sz="2000" b="0" dirty="0">
              <a:latin typeface="微軟正黑體" panose="020B0604030504040204" pitchFamily="34" charset="-120"/>
              <a:ea typeface="微軟正黑體" panose="020B0604030504040204" pitchFamily="34" charset="-120"/>
            </a:rPr>
            <a:t>5.</a:t>
          </a:r>
          <a:r>
            <a:rPr lang="zh-TW" altLang="en-US" sz="2000" b="0" dirty="0">
              <a:latin typeface="微軟正黑體" panose="020B0604030504040204" pitchFamily="34" charset="-120"/>
              <a:ea typeface="微軟正黑體" panose="020B0604030504040204" pitchFamily="34" charset="-120"/>
            </a:rPr>
            <a:t>視唱</a:t>
          </a:r>
          <a:r>
            <a:rPr lang="en-US" altLang="zh-TW" sz="2000" b="0" dirty="0">
              <a:latin typeface="微軟正黑體" panose="020B0604030504040204" pitchFamily="34" charset="-120"/>
              <a:ea typeface="微軟正黑體" panose="020B0604030504040204" pitchFamily="34" charset="-120"/>
            </a:rPr>
            <a:t/>
          </a:r>
          <a:br>
            <a:rPr lang="en-US" altLang="zh-TW" sz="2000" b="0" dirty="0">
              <a:latin typeface="微軟正黑體" panose="020B0604030504040204" pitchFamily="34" charset="-120"/>
              <a:ea typeface="微軟正黑體" panose="020B0604030504040204" pitchFamily="34" charset="-120"/>
            </a:rPr>
          </a:b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二</a:t>
          </a: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 同分且參酌順序仍相同者，以現場抽籤決定選校順序</a:t>
          </a:r>
        </a:p>
      </dgm:t>
    </dgm:pt>
    <dgm:pt modelId="{0371B125-5E40-4297-8510-2501E90B0465}" type="parTrans" cxnId="{24E41574-C73C-494E-B2E1-537FC773A467}">
      <dgm:prSet/>
      <dgm:spPr/>
      <dgm:t>
        <a:bodyPr/>
        <a:lstStyle/>
        <a:p>
          <a:endParaRPr lang="zh-TW" altLang="en-US" sz="2400" b="1">
            <a:latin typeface="微軟正黑體" pitchFamily="34" charset="-120"/>
            <a:ea typeface="微軟正黑體" pitchFamily="34" charset="-120"/>
          </a:endParaRPr>
        </a:p>
      </dgm:t>
    </dgm:pt>
    <dgm:pt modelId="{9021C724-502E-4144-B60E-8004565E5362}" type="sibTrans" cxnId="{24E41574-C73C-494E-B2E1-537FC773A467}">
      <dgm:prSet/>
      <dgm:spPr/>
      <dgm:t>
        <a:bodyPr/>
        <a:lstStyle/>
        <a:p>
          <a:endParaRPr lang="zh-TW" altLang="en-US" sz="2400" b="1">
            <a:latin typeface="微軟正黑體" pitchFamily="34" charset="-120"/>
            <a:ea typeface="微軟正黑體" pitchFamily="34" charset="-120"/>
          </a:endParaRPr>
        </a:p>
      </dgm:t>
    </dgm:pt>
    <dgm:pt modelId="{91B5D603-D9AC-4A89-8925-76B0475D1640}">
      <dgm:prSet phldrT="[文字]" custT="1">
        <dgm:style>
          <a:lnRef idx="1">
            <a:schemeClr val="accent5"/>
          </a:lnRef>
          <a:fillRef idx="2">
            <a:schemeClr val="accent5"/>
          </a:fillRef>
          <a:effectRef idx="1">
            <a:schemeClr val="accent5"/>
          </a:effectRef>
          <a:fontRef idx="minor">
            <a:schemeClr val="dk1"/>
          </a:fontRef>
        </dgm:style>
      </dgm:prSet>
      <dgm:spPr/>
      <dgm:t>
        <a:bodyPr/>
        <a:lstStyle/>
        <a:p>
          <a:pPr>
            <a:lnSpc>
              <a:spcPct val="100000"/>
            </a:lnSpc>
            <a:spcAft>
              <a:spcPts val="0"/>
            </a:spcAft>
          </a:pPr>
          <a:r>
            <a:rPr lang="zh-TW" altLang="en-US" sz="2800" b="0" dirty="0">
              <a:solidFill>
                <a:srgbClr val="FF9900"/>
              </a:solidFill>
              <a:latin typeface="微軟正黑體" panose="020B0604030504040204" pitchFamily="34" charset="-120"/>
              <a:ea typeface="微軟正黑體" panose="020B0604030504040204" pitchFamily="34" charset="-120"/>
            </a:rPr>
            <a:t>各校可針對國中教育會考、術科測驗某科目或甄選總成績設定門檻</a:t>
          </a:r>
          <a:endParaRPr lang="en-US" altLang="zh-TW" sz="2800" b="0" dirty="0">
            <a:solidFill>
              <a:srgbClr val="FF9900"/>
            </a:solidFill>
            <a:latin typeface="微軟正黑體" panose="020B0604030504040204" pitchFamily="34" charset="-120"/>
            <a:ea typeface="微軟正黑體" panose="020B0604030504040204" pitchFamily="34" charset="-120"/>
          </a:endParaRPr>
        </a:p>
        <a:p>
          <a:pPr>
            <a:lnSpc>
              <a:spcPct val="100000"/>
            </a:lnSpc>
            <a:spcAft>
              <a:spcPts val="0"/>
            </a:spcAft>
          </a:pP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一</a:t>
          </a: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通過該校門檻者，始得參加該校分發</a:t>
          </a:r>
          <a:endParaRPr lang="en-US" altLang="zh-TW" sz="2400" b="0" dirty="0">
            <a:latin typeface="微軟正黑體" panose="020B0604030504040204" pitchFamily="34" charset="-120"/>
            <a:ea typeface="微軟正黑體" panose="020B0604030504040204" pitchFamily="34" charset="-120"/>
          </a:endParaRPr>
        </a:p>
        <a:p>
          <a:pPr>
            <a:lnSpc>
              <a:spcPct val="100000"/>
            </a:lnSpc>
            <a:spcAft>
              <a:spcPts val="0"/>
            </a:spcAft>
          </a:pP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二</a:t>
          </a: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國中教育會考成績僅作為甄選門檻，不列入總成績計算</a:t>
          </a:r>
          <a:endParaRPr lang="en-US" altLang="zh-TW" sz="2400" b="0" dirty="0">
            <a:latin typeface="微軟正黑體" panose="020B0604030504040204" pitchFamily="34" charset="-120"/>
            <a:ea typeface="微軟正黑體" panose="020B0604030504040204" pitchFamily="34" charset="-120"/>
          </a:endParaRPr>
        </a:p>
      </dgm:t>
    </dgm:pt>
    <dgm:pt modelId="{7A9B585F-197C-44C9-9E0B-5C014B23B044}" type="parTrans" cxnId="{3F094063-81D3-480F-B0C1-D88554069949}">
      <dgm:prSet/>
      <dgm:spPr/>
      <dgm:t>
        <a:bodyPr/>
        <a:lstStyle/>
        <a:p>
          <a:endParaRPr lang="zh-TW" altLang="en-US" sz="2400" b="1">
            <a:latin typeface="微軟正黑體" pitchFamily="34" charset="-120"/>
            <a:ea typeface="微軟正黑體" pitchFamily="34" charset="-120"/>
          </a:endParaRPr>
        </a:p>
      </dgm:t>
    </dgm:pt>
    <dgm:pt modelId="{B6DCBBA9-1600-4626-AA29-C31312EF645E}" type="sibTrans" cxnId="{3F094063-81D3-480F-B0C1-D88554069949}">
      <dgm:prSet/>
      <dgm:spPr/>
      <dgm:t>
        <a:bodyPr/>
        <a:lstStyle/>
        <a:p>
          <a:endParaRPr lang="zh-TW" altLang="en-US" sz="2400" b="1">
            <a:latin typeface="微軟正黑體" pitchFamily="34" charset="-120"/>
            <a:ea typeface="微軟正黑體" pitchFamily="34" charset="-120"/>
          </a:endParaRPr>
        </a:p>
      </dgm:t>
    </dgm:pt>
    <dgm:pt modelId="{8A1221D9-FBBB-40FF-B8DF-8D3B1156939D}" type="pres">
      <dgm:prSet presAssocID="{5E1A4296-2278-4EAF-BAFD-89021234EAEB}" presName="linear" presStyleCnt="0">
        <dgm:presLayoutVars>
          <dgm:animLvl val="lvl"/>
          <dgm:resizeHandles val="exact"/>
        </dgm:presLayoutVars>
      </dgm:prSet>
      <dgm:spPr/>
      <dgm:t>
        <a:bodyPr/>
        <a:lstStyle/>
        <a:p>
          <a:endParaRPr lang="zh-TW" altLang="en-US"/>
        </a:p>
      </dgm:t>
    </dgm:pt>
    <dgm:pt modelId="{EC805B62-DCC7-4B7D-A09D-3C514C16D656}" type="pres">
      <dgm:prSet presAssocID="{771EA80E-D205-422A-A156-413D91382619}" presName="parentText" presStyleLbl="node1" presStyleIdx="0" presStyleCnt="2" custScaleY="86371">
        <dgm:presLayoutVars>
          <dgm:chMax val="0"/>
          <dgm:bulletEnabled val="1"/>
        </dgm:presLayoutVars>
      </dgm:prSet>
      <dgm:spPr/>
      <dgm:t>
        <a:bodyPr/>
        <a:lstStyle/>
        <a:p>
          <a:endParaRPr lang="zh-TW" altLang="en-US"/>
        </a:p>
      </dgm:t>
    </dgm:pt>
    <dgm:pt modelId="{3C591E76-56A4-4052-B032-C7CCEF27F2C4}" type="pres">
      <dgm:prSet presAssocID="{9021C724-502E-4144-B60E-8004565E5362}" presName="spacer" presStyleCnt="0"/>
      <dgm:spPr/>
    </dgm:pt>
    <dgm:pt modelId="{6A01A2B2-2553-4E91-89C7-8343CC3DF7B8}" type="pres">
      <dgm:prSet presAssocID="{91B5D603-D9AC-4A89-8925-76B0475D1640}" presName="parentText" presStyleLbl="node1" presStyleIdx="1" presStyleCnt="2" custScaleY="109107">
        <dgm:presLayoutVars>
          <dgm:chMax val="0"/>
          <dgm:bulletEnabled val="1"/>
        </dgm:presLayoutVars>
      </dgm:prSet>
      <dgm:spPr/>
      <dgm:t>
        <a:bodyPr/>
        <a:lstStyle/>
        <a:p>
          <a:endParaRPr lang="zh-TW" altLang="en-US"/>
        </a:p>
      </dgm:t>
    </dgm:pt>
  </dgm:ptLst>
  <dgm:cxnLst>
    <dgm:cxn modelId="{DBB6C07E-6D06-4147-8735-D7C02B2DED95}" type="presOf" srcId="{91B5D603-D9AC-4A89-8925-76B0475D1640}" destId="{6A01A2B2-2553-4E91-89C7-8343CC3DF7B8}" srcOrd="0" destOrd="0" presId="urn:microsoft.com/office/officeart/2005/8/layout/vList2"/>
    <dgm:cxn modelId="{3F094063-81D3-480F-B0C1-D88554069949}" srcId="{5E1A4296-2278-4EAF-BAFD-89021234EAEB}" destId="{91B5D603-D9AC-4A89-8925-76B0475D1640}" srcOrd="1" destOrd="0" parTransId="{7A9B585F-197C-44C9-9E0B-5C014B23B044}" sibTransId="{B6DCBBA9-1600-4626-AA29-C31312EF645E}"/>
    <dgm:cxn modelId="{77A48F1B-3D5B-4A0C-A614-8BDC27E1CB8B}" type="presOf" srcId="{5E1A4296-2278-4EAF-BAFD-89021234EAEB}" destId="{8A1221D9-FBBB-40FF-B8DF-8D3B1156939D}" srcOrd="0" destOrd="0" presId="urn:microsoft.com/office/officeart/2005/8/layout/vList2"/>
    <dgm:cxn modelId="{EF70CA93-C95F-4D47-AD83-9C0B4F32B831}" type="presOf" srcId="{771EA80E-D205-422A-A156-413D91382619}" destId="{EC805B62-DCC7-4B7D-A09D-3C514C16D656}" srcOrd="0" destOrd="0" presId="urn:microsoft.com/office/officeart/2005/8/layout/vList2"/>
    <dgm:cxn modelId="{24E41574-C73C-494E-B2E1-537FC773A467}" srcId="{5E1A4296-2278-4EAF-BAFD-89021234EAEB}" destId="{771EA80E-D205-422A-A156-413D91382619}" srcOrd="0" destOrd="0" parTransId="{0371B125-5E40-4297-8510-2501E90B0465}" sibTransId="{9021C724-502E-4144-B60E-8004565E5362}"/>
    <dgm:cxn modelId="{98B76F56-DA3A-415A-A58D-CD660662C012}" type="presParOf" srcId="{8A1221D9-FBBB-40FF-B8DF-8D3B1156939D}" destId="{EC805B62-DCC7-4B7D-A09D-3C514C16D656}" srcOrd="0" destOrd="0" presId="urn:microsoft.com/office/officeart/2005/8/layout/vList2"/>
    <dgm:cxn modelId="{A1637570-71DA-4EBE-BFBE-19FDC3481E8B}" type="presParOf" srcId="{8A1221D9-FBBB-40FF-B8DF-8D3B1156939D}" destId="{3C591E76-56A4-4052-B032-C7CCEF27F2C4}" srcOrd="1" destOrd="0" presId="urn:microsoft.com/office/officeart/2005/8/layout/vList2"/>
    <dgm:cxn modelId="{0BDC2F16-F2F6-4F83-99D8-89324F54273C}" type="presParOf" srcId="{8A1221D9-FBBB-40FF-B8DF-8D3B1156939D}" destId="{6A01A2B2-2553-4E91-89C7-8343CC3DF7B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1A4296-2278-4EAF-BAFD-89021234EAEB}" type="doc">
      <dgm:prSet loTypeId="urn:microsoft.com/office/officeart/2005/8/layout/vList2" loCatId="list" qsTypeId="urn:microsoft.com/office/officeart/2005/8/quickstyle/3d1" qsCatId="3D" csTypeId="urn:microsoft.com/office/officeart/2005/8/colors/colorful1#41" csCatId="colorful" phldr="1"/>
      <dgm:spPr/>
      <dgm:t>
        <a:bodyPr/>
        <a:lstStyle/>
        <a:p>
          <a:endParaRPr lang="zh-TW" altLang="en-US"/>
        </a:p>
      </dgm:t>
    </dgm:pt>
    <dgm:pt modelId="{771EA80E-D205-422A-A156-413D91382619}">
      <dgm:prSet phldrT="[文字]" custT="1">
        <dgm:style>
          <a:lnRef idx="1">
            <a:schemeClr val="accent6"/>
          </a:lnRef>
          <a:fillRef idx="2">
            <a:schemeClr val="accent6"/>
          </a:fillRef>
          <a:effectRef idx="1">
            <a:schemeClr val="accent6"/>
          </a:effectRef>
          <a:fontRef idx="minor">
            <a:schemeClr val="dk1"/>
          </a:fontRef>
        </dgm:style>
      </dgm:prSet>
      <dgm:spPr/>
      <dgm:t>
        <a:bodyPr/>
        <a:lstStyle/>
        <a:p>
          <a:pPr>
            <a:lnSpc>
              <a:spcPct val="100000"/>
            </a:lnSpc>
            <a:spcAft>
              <a:spcPts val="0"/>
            </a:spcAft>
          </a:pPr>
          <a:r>
            <a:rPr lang="zh-TW" altLang="en-US" sz="2400" b="0" dirty="0">
              <a:solidFill>
                <a:srgbClr val="0070C0"/>
              </a:solidFill>
              <a:latin typeface="微軟正黑體" panose="020B0604030504040204" pitchFamily="34" charset="-120"/>
              <a:ea typeface="微軟正黑體" panose="020B0604030504040204" pitchFamily="34" charset="-120"/>
            </a:rPr>
            <a:t>依甄選總成績高低排序產生選校登記序號</a:t>
          </a:r>
          <a:r>
            <a:rPr lang="en-US" altLang="zh-TW" sz="2000" b="0" dirty="0">
              <a:latin typeface="微軟正黑體" panose="020B0604030504040204" pitchFamily="34" charset="-120"/>
              <a:ea typeface="微軟正黑體" panose="020B0604030504040204" pitchFamily="34" charset="-120"/>
            </a:rPr>
            <a:t/>
          </a:r>
          <a:br>
            <a:rPr lang="en-US" altLang="zh-TW" sz="2000" b="0" dirty="0">
              <a:latin typeface="微軟正黑體" panose="020B0604030504040204" pitchFamily="34" charset="-120"/>
              <a:ea typeface="微軟正黑體" panose="020B0604030504040204" pitchFamily="34" charset="-120"/>
            </a:rPr>
          </a:b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一</a:t>
          </a: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 同分參酌順序：</a:t>
          </a:r>
          <a:r>
            <a:rPr lang="en-US" altLang="zh-TW" sz="2000" b="0" dirty="0">
              <a:latin typeface="微軟正黑體" panose="020B0604030504040204" pitchFamily="34" charset="-120"/>
              <a:ea typeface="微軟正黑體" panose="020B0604030504040204" pitchFamily="34" charset="-120"/>
            </a:rPr>
            <a:t/>
          </a:r>
          <a:br>
            <a:rPr lang="en-US" altLang="zh-TW" sz="2000" b="0" dirty="0">
              <a:latin typeface="微軟正黑體" panose="020B0604030504040204" pitchFamily="34" charset="-120"/>
              <a:ea typeface="微軟正黑體" panose="020B0604030504040204" pitchFamily="34" charset="-120"/>
            </a:rPr>
          </a:br>
          <a:r>
            <a:rPr lang="zh-TW" altLang="en-US" sz="2000" b="0" dirty="0">
              <a:latin typeface="微軟正黑體" panose="020B0604030504040204" pitchFamily="34" charset="-120"/>
              <a:ea typeface="微軟正黑體" panose="020B0604030504040204" pitchFamily="34" charset="-120"/>
            </a:rPr>
            <a:t>        </a:t>
          </a:r>
          <a:r>
            <a:rPr lang="en-US" altLang="en-US" sz="2000" b="0" dirty="0">
              <a:latin typeface="微軟正黑體" panose="020B0604030504040204" pitchFamily="34" charset="-120"/>
              <a:ea typeface="微軟正黑體" panose="020B0604030504040204" pitchFamily="34" charset="-120"/>
            </a:rPr>
            <a:t>1.</a:t>
          </a:r>
          <a:r>
            <a:rPr lang="zh-TW" sz="2000" b="0" dirty="0">
              <a:latin typeface="微軟正黑體" panose="020B0604030504040204" pitchFamily="34" charset="-120"/>
              <a:ea typeface="微軟正黑體" panose="020B0604030504040204" pitchFamily="34" charset="-120"/>
            </a:rPr>
            <a:t>素描</a:t>
          </a:r>
          <a:r>
            <a:rPr lang="zh-TW" altLang="en-US" sz="2000" b="0" dirty="0">
              <a:latin typeface="微軟正黑體" panose="020B0604030504040204" pitchFamily="34" charset="-120"/>
              <a:ea typeface="微軟正黑體" panose="020B0604030504040204" pitchFamily="34" charset="-120"/>
            </a:rPr>
            <a:t>  </a:t>
          </a:r>
          <a:r>
            <a:rPr lang="en-US" sz="2000" b="0" dirty="0">
              <a:latin typeface="微軟正黑體" panose="020B0604030504040204" pitchFamily="34" charset="-120"/>
              <a:ea typeface="微軟正黑體" panose="020B0604030504040204" pitchFamily="34" charset="-120"/>
            </a:rPr>
            <a:t> 2.</a:t>
          </a:r>
          <a:r>
            <a:rPr lang="zh-TW" sz="2000" b="0" dirty="0">
              <a:latin typeface="微軟正黑體" panose="020B0604030504040204" pitchFamily="34" charset="-120"/>
              <a:ea typeface="微軟正黑體" panose="020B0604030504040204" pitchFamily="34" charset="-120"/>
            </a:rPr>
            <a:t>水彩</a:t>
          </a:r>
          <a:r>
            <a:rPr lang="en-US" sz="2000" b="0" dirty="0">
              <a:latin typeface="微軟正黑體" panose="020B0604030504040204" pitchFamily="34" charset="-120"/>
              <a:ea typeface="微軟正黑體" panose="020B0604030504040204" pitchFamily="34" charset="-120"/>
            </a:rPr>
            <a:t> </a:t>
          </a:r>
          <a:r>
            <a:rPr lang="zh-TW" altLang="en-US" sz="2000" b="0" dirty="0">
              <a:latin typeface="微軟正黑體" panose="020B0604030504040204" pitchFamily="34" charset="-120"/>
              <a:ea typeface="微軟正黑體" panose="020B0604030504040204" pitchFamily="34" charset="-120"/>
            </a:rPr>
            <a:t>  </a:t>
          </a:r>
          <a:r>
            <a:rPr lang="en-US" sz="2000" b="0" dirty="0">
              <a:latin typeface="微軟正黑體" panose="020B0604030504040204" pitchFamily="34" charset="-120"/>
              <a:ea typeface="微軟正黑體" panose="020B0604030504040204" pitchFamily="34" charset="-120"/>
            </a:rPr>
            <a:t>3.</a:t>
          </a:r>
          <a:r>
            <a:rPr lang="zh-TW" sz="2000" b="0" dirty="0">
              <a:latin typeface="微軟正黑體" panose="020B0604030504040204" pitchFamily="34" charset="-120"/>
              <a:ea typeface="微軟正黑體" panose="020B0604030504040204" pitchFamily="34" charset="-120"/>
            </a:rPr>
            <a:t>水墨</a:t>
          </a:r>
          <a:r>
            <a:rPr lang="zh-TW" altLang="en-US" sz="2000" b="0" dirty="0">
              <a:latin typeface="微軟正黑體" panose="020B0604030504040204" pitchFamily="34" charset="-120"/>
              <a:ea typeface="微軟正黑體" panose="020B0604030504040204" pitchFamily="34" charset="-120"/>
            </a:rPr>
            <a:t>  </a:t>
          </a:r>
          <a:r>
            <a:rPr lang="en-US" sz="2000" b="0" dirty="0">
              <a:latin typeface="微軟正黑體" panose="020B0604030504040204" pitchFamily="34" charset="-120"/>
              <a:ea typeface="微軟正黑體" panose="020B0604030504040204" pitchFamily="34" charset="-120"/>
            </a:rPr>
            <a:t> 4.</a:t>
          </a:r>
          <a:r>
            <a:rPr lang="zh-TW" sz="2000" b="0" dirty="0">
              <a:latin typeface="微軟正黑體" panose="020B0604030504040204" pitchFamily="34" charset="-120"/>
              <a:ea typeface="微軟正黑體" panose="020B0604030504040204" pitchFamily="34" charset="-120"/>
            </a:rPr>
            <a:t>書法</a:t>
          </a:r>
          <a:r>
            <a:rPr lang="en-US" altLang="zh-TW" sz="2000" b="0" dirty="0">
              <a:latin typeface="微軟正黑體" panose="020B0604030504040204" pitchFamily="34" charset="-120"/>
              <a:ea typeface="微軟正黑體" panose="020B0604030504040204" pitchFamily="34" charset="-120"/>
            </a:rPr>
            <a:t/>
          </a:r>
          <a:br>
            <a:rPr lang="en-US" altLang="zh-TW" sz="2000" b="0" dirty="0">
              <a:latin typeface="微軟正黑體" panose="020B0604030504040204" pitchFamily="34" charset="-120"/>
              <a:ea typeface="微軟正黑體" panose="020B0604030504040204" pitchFamily="34" charset="-120"/>
            </a:rPr>
          </a:b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二</a:t>
          </a: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 同分且參酌順序仍相同者，以現場抽籤決定選校順序</a:t>
          </a:r>
        </a:p>
      </dgm:t>
    </dgm:pt>
    <dgm:pt modelId="{0371B125-5E40-4297-8510-2501E90B0465}" type="parTrans" cxnId="{24E41574-C73C-494E-B2E1-537FC773A467}">
      <dgm:prSet/>
      <dgm:spPr/>
      <dgm:t>
        <a:bodyPr/>
        <a:lstStyle/>
        <a:p>
          <a:endParaRPr lang="zh-TW" altLang="en-US" sz="2400" b="1">
            <a:latin typeface="微軟正黑體" pitchFamily="34" charset="-120"/>
            <a:ea typeface="微軟正黑體" pitchFamily="34" charset="-120"/>
          </a:endParaRPr>
        </a:p>
      </dgm:t>
    </dgm:pt>
    <dgm:pt modelId="{9021C724-502E-4144-B60E-8004565E5362}" type="sibTrans" cxnId="{24E41574-C73C-494E-B2E1-537FC773A467}">
      <dgm:prSet/>
      <dgm:spPr/>
      <dgm:t>
        <a:bodyPr/>
        <a:lstStyle/>
        <a:p>
          <a:endParaRPr lang="zh-TW" altLang="en-US" sz="2400" b="1">
            <a:latin typeface="微軟正黑體" pitchFamily="34" charset="-120"/>
            <a:ea typeface="微軟正黑體" pitchFamily="34" charset="-120"/>
          </a:endParaRPr>
        </a:p>
      </dgm:t>
    </dgm:pt>
    <dgm:pt modelId="{91B5D603-D9AC-4A89-8925-76B0475D1640}">
      <dgm:prSet phldrT="[文字]" custT="1">
        <dgm:style>
          <a:lnRef idx="1">
            <a:schemeClr val="accent5"/>
          </a:lnRef>
          <a:fillRef idx="2">
            <a:schemeClr val="accent5"/>
          </a:fillRef>
          <a:effectRef idx="1">
            <a:schemeClr val="accent5"/>
          </a:effectRef>
          <a:fontRef idx="minor">
            <a:schemeClr val="dk1"/>
          </a:fontRef>
        </dgm:style>
      </dgm:prSet>
      <dgm:spPr/>
      <dgm:t>
        <a:bodyPr/>
        <a:lstStyle/>
        <a:p>
          <a:pPr>
            <a:lnSpc>
              <a:spcPct val="100000"/>
            </a:lnSpc>
            <a:spcAft>
              <a:spcPts val="0"/>
            </a:spcAft>
          </a:pPr>
          <a:r>
            <a:rPr lang="zh-TW" altLang="en-US" sz="2800" b="0" dirty="0">
              <a:solidFill>
                <a:srgbClr val="FF9900"/>
              </a:solidFill>
              <a:latin typeface="微軟正黑體" panose="020B0604030504040204" pitchFamily="34" charset="-120"/>
              <a:ea typeface="微軟正黑體" panose="020B0604030504040204" pitchFamily="34" charset="-120"/>
            </a:rPr>
            <a:t>各校可針對國中教育會考、術科測驗某科目或甄選總成績設定門檻</a:t>
          </a:r>
          <a:endParaRPr lang="en-US" altLang="zh-TW" sz="2800" b="0" dirty="0">
            <a:solidFill>
              <a:srgbClr val="FF9900"/>
            </a:solidFill>
            <a:latin typeface="微軟正黑體" panose="020B0604030504040204" pitchFamily="34" charset="-120"/>
            <a:ea typeface="微軟正黑體" panose="020B0604030504040204" pitchFamily="34" charset="-120"/>
          </a:endParaRPr>
        </a:p>
        <a:p>
          <a:pPr>
            <a:lnSpc>
              <a:spcPct val="100000"/>
            </a:lnSpc>
            <a:spcAft>
              <a:spcPts val="0"/>
            </a:spcAft>
          </a:pP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一</a:t>
          </a: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通過該校門檻者，始得參加該校分發</a:t>
          </a:r>
          <a:endParaRPr lang="en-US" altLang="zh-TW" sz="2400" b="0" dirty="0">
            <a:latin typeface="微軟正黑體" panose="020B0604030504040204" pitchFamily="34" charset="-120"/>
            <a:ea typeface="微軟正黑體" panose="020B0604030504040204" pitchFamily="34" charset="-120"/>
          </a:endParaRPr>
        </a:p>
        <a:p>
          <a:pPr>
            <a:lnSpc>
              <a:spcPct val="100000"/>
            </a:lnSpc>
            <a:spcAft>
              <a:spcPts val="0"/>
            </a:spcAft>
          </a:pP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二</a:t>
          </a: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國中教育會考成績僅作為甄選門檻，不列入總成績計算</a:t>
          </a:r>
          <a:endParaRPr lang="en-US" altLang="zh-TW" sz="2400" b="0" dirty="0">
            <a:latin typeface="微軟正黑體" panose="020B0604030504040204" pitchFamily="34" charset="-120"/>
            <a:ea typeface="微軟正黑體" panose="020B0604030504040204" pitchFamily="34" charset="-120"/>
          </a:endParaRPr>
        </a:p>
      </dgm:t>
    </dgm:pt>
    <dgm:pt modelId="{7A9B585F-197C-44C9-9E0B-5C014B23B044}" type="parTrans" cxnId="{3F094063-81D3-480F-B0C1-D88554069949}">
      <dgm:prSet/>
      <dgm:spPr/>
      <dgm:t>
        <a:bodyPr/>
        <a:lstStyle/>
        <a:p>
          <a:endParaRPr lang="zh-TW" altLang="en-US" sz="2400" b="1">
            <a:latin typeface="微軟正黑體" pitchFamily="34" charset="-120"/>
            <a:ea typeface="微軟正黑體" pitchFamily="34" charset="-120"/>
          </a:endParaRPr>
        </a:p>
      </dgm:t>
    </dgm:pt>
    <dgm:pt modelId="{B6DCBBA9-1600-4626-AA29-C31312EF645E}" type="sibTrans" cxnId="{3F094063-81D3-480F-B0C1-D88554069949}">
      <dgm:prSet/>
      <dgm:spPr/>
      <dgm:t>
        <a:bodyPr/>
        <a:lstStyle/>
        <a:p>
          <a:endParaRPr lang="zh-TW" altLang="en-US" sz="2400" b="1">
            <a:latin typeface="微軟正黑體" pitchFamily="34" charset="-120"/>
            <a:ea typeface="微軟正黑體" pitchFamily="34" charset="-120"/>
          </a:endParaRPr>
        </a:p>
      </dgm:t>
    </dgm:pt>
    <dgm:pt modelId="{8A1221D9-FBBB-40FF-B8DF-8D3B1156939D}" type="pres">
      <dgm:prSet presAssocID="{5E1A4296-2278-4EAF-BAFD-89021234EAEB}" presName="linear" presStyleCnt="0">
        <dgm:presLayoutVars>
          <dgm:animLvl val="lvl"/>
          <dgm:resizeHandles val="exact"/>
        </dgm:presLayoutVars>
      </dgm:prSet>
      <dgm:spPr/>
      <dgm:t>
        <a:bodyPr/>
        <a:lstStyle/>
        <a:p>
          <a:endParaRPr lang="zh-TW" altLang="en-US"/>
        </a:p>
      </dgm:t>
    </dgm:pt>
    <dgm:pt modelId="{EC805B62-DCC7-4B7D-A09D-3C514C16D656}" type="pres">
      <dgm:prSet presAssocID="{771EA80E-D205-422A-A156-413D91382619}" presName="parentText" presStyleLbl="node1" presStyleIdx="0" presStyleCnt="2" custScaleY="86371">
        <dgm:presLayoutVars>
          <dgm:chMax val="0"/>
          <dgm:bulletEnabled val="1"/>
        </dgm:presLayoutVars>
      </dgm:prSet>
      <dgm:spPr/>
      <dgm:t>
        <a:bodyPr/>
        <a:lstStyle/>
        <a:p>
          <a:endParaRPr lang="zh-TW" altLang="en-US"/>
        </a:p>
      </dgm:t>
    </dgm:pt>
    <dgm:pt modelId="{3C591E76-56A4-4052-B032-C7CCEF27F2C4}" type="pres">
      <dgm:prSet presAssocID="{9021C724-502E-4144-B60E-8004565E5362}" presName="spacer" presStyleCnt="0"/>
      <dgm:spPr/>
    </dgm:pt>
    <dgm:pt modelId="{6A01A2B2-2553-4E91-89C7-8343CC3DF7B8}" type="pres">
      <dgm:prSet presAssocID="{91B5D603-D9AC-4A89-8925-76B0475D1640}" presName="parentText" presStyleLbl="node1" presStyleIdx="1" presStyleCnt="2" custScaleY="109107">
        <dgm:presLayoutVars>
          <dgm:chMax val="0"/>
          <dgm:bulletEnabled val="1"/>
        </dgm:presLayoutVars>
      </dgm:prSet>
      <dgm:spPr/>
      <dgm:t>
        <a:bodyPr/>
        <a:lstStyle/>
        <a:p>
          <a:endParaRPr lang="zh-TW" altLang="en-US"/>
        </a:p>
      </dgm:t>
    </dgm:pt>
  </dgm:ptLst>
  <dgm:cxnLst>
    <dgm:cxn modelId="{DBB6C07E-6D06-4147-8735-D7C02B2DED95}" type="presOf" srcId="{91B5D603-D9AC-4A89-8925-76B0475D1640}" destId="{6A01A2B2-2553-4E91-89C7-8343CC3DF7B8}" srcOrd="0" destOrd="0" presId="urn:microsoft.com/office/officeart/2005/8/layout/vList2"/>
    <dgm:cxn modelId="{3F094063-81D3-480F-B0C1-D88554069949}" srcId="{5E1A4296-2278-4EAF-BAFD-89021234EAEB}" destId="{91B5D603-D9AC-4A89-8925-76B0475D1640}" srcOrd="1" destOrd="0" parTransId="{7A9B585F-197C-44C9-9E0B-5C014B23B044}" sibTransId="{B6DCBBA9-1600-4626-AA29-C31312EF645E}"/>
    <dgm:cxn modelId="{77A48F1B-3D5B-4A0C-A614-8BDC27E1CB8B}" type="presOf" srcId="{5E1A4296-2278-4EAF-BAFD-89021234EAEB}" destId="{8A1221D9-FBBB-40FF-B8DF-8D3B1156939D}" srcOrd="0" destOrd="0" presId="urn:microsoft.com/office/officeart/2005/8/layout/vList2"/>
    <dgm:cxn modelId="{EF70CA93-C95F-4D47-AD83-9C0B4F32B831}" type="presOf" srcId="{771EA80E-D205-422A-A156-413D91382619}" destId="{EC805B62-DCC7-4B7D-A09D-3C514C16D656}" srcOrd="0" destOrd="0" presId="urn:microsoft.com/office/officeart/2005/8/layout/vList2"/>
    <dgm:cxn modelId="{24E41574-C73C-494E-B2E1-537FC773A467}" srcId="{5E1A4296-2278-4EAF-BAFD-89021234EAEB}" destId="{771EA80E-D205-422A-A156-413D91382619}" srcOrd="0" destOrd="0" parTransId="{0371B125-5E40-4297-8510-2501E90B0465}" sibTransId="{9021C724-502E-4144-B60E-8004565E5362}"/>
    <dgm:cxn modelId="{98B76F56-DA3A-415A-A58D-CD660662C012}" type="presParOf" srcId="{8A1221D9-FBBB-40FF-B8DF-8D3B1156939D}" destId="{EC805B62-DCC7-4B7D-A09D-3C514C16D656}" srcOrd="0" destOrd="0" presId="urn:microsoft.com/office/officeart/2005/8/layout/vList2"/>
    <dgm:cxn modelId="{A1637570-71DA-4EBE-BFBE-19FDC3481E8B}" type="presParOf" srcId="{8A1221D9-FBBB-40FF-B8DF-8D3B1156939D}" destId="{3C591E76-56A4-4052-B032-C7CCEF27F2C4}" srcOrd="1" destOrd="0" presId="urn:microsoft.com/office/officeart/2005/8/layout/vList2"/>
    <dgm:cxn modelId="{0BDC2F16-F2F6-4F83-99D8-89324F54273C}" type="presParOf" srcId="{8A1221D9-FBBB-40FF-B8DF-8D3B1156939D}" destId="{6A01A2B2-2553-4E91-89C7-8343CC3DF7B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1A4296-2278-4EAF-BAFD-89021234EAEB}" type="doc">
      <dgm:prSet loTypeId="urn:microsoft.com/office/officeart/2005/8/layout/vList2" loCatId="list" qsTypeId="urn:microsoft.com/office/officeart/2005/8/quickstyle/3d1" qsCatId="3D" csTypeId="urn:microsoft.com/office/officeart/2005/8/colors/colorful1#41" csCatId="colorful" phldr="1"/>
      <dgm:spPr/>
      <dgm:t>
        <a:bodyPr/>
        <a:lstStyle/>
        <a:p>
          <a:endParaRPr lang="zh-TW" altLang="en-US"/>
        </a:p>
      </dgm:t>
    </dgm:pt>
    <dgm:pt modelId="{771EA80E-D205-422A-A156-413D91382619}">
      <dgm:prSet phldrT="[文字]" custT="1">
        <dgm:style>
          <a:lnRef idx="1">
            <a:schemeClr val="accent6"/>
          </a:lnRef>
          <a:fillRef idx="2">
            <a:schemeClr val="accent6"/>
          </a:fillRef>
          <a:effectRef idx="1">
            <a:schemeClr val="accent6"/>
          </a:effectRef>
          <a:fontRef idx="minor">
            <a:schemeClr val="dk1"/>
          </a:fontRef>
        </dgm:style>
      </dgm:prSet>
      <dgm:spPr/>
      <dgm:t>
        <a:bodyPr/>
        <a:lstStyle/>
        <a:p>
          <a:pPr>
            <a:lnSpc>
              <a:spcPct val="100000"/>
            </a:lnSpc>
            <a:spcAft>
              <a:spcPts val="0"/>
            </a:spcAft>
          </a:pPr>
          <a:r>
            <a:rPr lang="zh-TW" altLang="en-US" sz="2400" b="0" dirty="0">
              <a:solidFill>
                <a:srgbClr val="002060"/>
              </a:solidFill>
              <a:latin typeface="微軟正黑體" panose="020B0604030504040204" pitchFamily="34" charset="-120"/>
              <a:ea typeface="微軟正黑體" panose="020B0604030504040204" pitchFamily="34" charset="-120"/>
            </a:rPr>
            <a:t>依甄選總成績高低排序產生選校登記序號</a:t>
          </a:r>
          <a:r>
            <a:rPr lang="en-US" altLang="zh-TW" sz="2400" b="0" dirty="0">
              <a:latin typeface="微軟正黑體" panose="020B0604030504040204" pitchFamily="34" charset="-120"/>
              <a:ea typeface="微軟正黑體" panose="020B0604030504040204" pitchFamily="34" charset="-120"/>
            </a:rPr>
            <a:t/>
          </a:r>
          <a:br>
            <a:rPr lang="en-US" altLang="zh-TW" sz="2400" b="0" dirty="0">
              <a:latin typeface="微軟正黑體" panose="020B0604030504040204" pitchFamily="34" charset="-120"/>
              <a:ea typeface="微軟正黑體" panose="020B0604030504040204" pitchFamily="34" charset="-120"/>
            </a:rPr>
          </a:b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一</a:t>
          </a: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 同分參酌順序：</a:t>
          </a:r>
          <a:r>
            <a:rPr lang="en-US" altLang="zh-TW" sz="2400" b="0" dirty="0">
              <a:latin typeface="微軟正黑體" panose="020B0604030504040204" pitchFamily="34" charset="-120"/>
              <a:ea typeface="微軟正黑體" panose="020B0604030504040204" pitchFamily="34" charset="-120"/>
            </a:rPr>
            <a:t/>
          </a:r>
          <a:br>
            <a:rPr lang="en-US" altLang="zh-TW" sz="2400" b="0" dirty="0">
              <a:latin typeface="微軟正黑體" panose="020B0604030504040204" pitchFamily="34" charset="-120"/>
              <a:ea typeface="微軟正黑體" panose="020B0604030504040204" pitchFamily="34" charset="-120"/>
            </a:rPr>
          </a:br>
          <a:r>
            <a:rPr lang="zh-TW" altLang="en-US" sz="2400" b="0" dirty="0">
              <a:latin typeface="微軟正黑體" panose="020B0604030504040204" pitchFamily="34" charset="-120"/>
              <a:ea typeface="微軟正黑體" panose="020B0604030504040204" pitchFamily="34" charset="-120"/>
            </a:rPr>
            <a:t>        </a:t>
          </a:r>
          <a:r>
            <a:rPr lang="en-US" altLang="en-US" sz="2400" b="0" dirty="0">
              <a:latin typeface="微軟正黑體" panose="020B0604030504040204" pitchFamily="34" charset="-120"/>
              <a:ea typeface="微軟正黑體" panose="020B0604030504040204" pitchFamily="34" charset="-120"/>
            </a:rPr>
            <a:t>1.</a:t>
          </a:r>
          <a:r>
            <a:rPr lang="zh-TW" sz="2400" b="0" dirty="0">
              <a:latin typeface="微軟正黑體" panose="020B0604030504040204" pitchFamily="34" charset="-120"/>
              <a:ea typeface="微軟正黑體" panose="020B0604030504040204" pitchFamily="34" charset="-120"/>
            </a:rPr>
            <a:t>芭蕾</a:t>
          </a:r>
          <a:r>
            <a:rPr lang="zh-TW" altLang="en-US" sz="2400" b="0" dirty="0">
              <a:latin typeface="微軟正黑體" panose="020B0604030504040204" pitchFamily="34" charset="-120"/>
              <a:ea typeface="微軟正黑體" panose="020B0604030504040204" pitchFamily="34" charset="-120"/>
            </a:rPr>
            <a:t>   </a:t>
          </a:r>
          <a:r>
            <a:rPr lang="en-US" altLang="zh-TW" sz="2400" b="0" dirty="0">
              <a:latin typeface="微軟正黑體" panose="020B0604030504040204" pitchFamily="34" charset="-120"/>
              <a:ea typeface="微軟正黑體" panose="020B0604030504040204" pitchFamily="34" charset="-120"/>
            </a:rPr>
            <a:t>2.</a:t>
          </a:r>
          <a:r>
            <a:rPr lang="zh-TW" sz="2400" b="0" dirty="0">
              <a:latin typeface="微軟正黑體" panose="020B0604030504040204" pitchFamily="34" charset="-120"/>
              <a:ea typeface="微軟正黑體" panose="020B0604030504040204" pitchFamily="34" charset="-120"/>
            </a:rPr>
            <a:t>現代舞</a:t>
          </a:r>
          <a:r>
            <a:rPr lang="zh-TW" altLang="en-US" sz="2400" b="0" dirty="0">
              <a:latin typeface="微軟正黑體" panose="020B0604030504040204" pitchFamily="34" charset="-120"/>
              <a:ea typeface="微軟正黑體" panose="020B0604030504040204" pitchFamily="34" charset="-120"/>
            </a:rPr>
            <a:t>   </a:t>
          </a:r>
          <a:r>
            <a:rPr lang="en-US" altLang="zh-TW" sz="2400" b="0" dirty="0">
              <a:latin typeface="微軟正黑體" panose="020B0604030504040204" pitchFamily="34" charset="-120"/>
              <a:ea typeface="微軟正黑體" panose="020B0604030504040204" pitchFamily="34" charset="-120"/>
            </a:rPr>
            <a:t>3.</a:t>
          </a:r>
          <a:r>
            <a:rPr lang="zh-TW" sz="2400" b="0" dirty="0">
              <a:latin typeface="微軟正黑體" panose="020B0604030504040204" pitchFamily="34" charset="-120"/>
              <a:ea typeface="微軟正黑體" panose="020B0604030504040204" pitchFamily="34" charset="-120"/>
            </a:rPr>
            <a:t>中國舞</a:t>
          </a:r>
          <a:r>
            <a:rPr lang="zh-TW" altLang="en-US" sz="2400" b="0" dirty="0">
              <a:latin typeface="微軟正黑體" panose="020B0604030504040204" pitchFamily="34" charset="-120"/>
              <a:ea typeface="微軟正黑體" panose="020B0604030504040204" pitchFamily="34" charset="-120"/>
            </a:rPr>
            <a:t>   </a:t>
          </a:r>
          <a:r>
            <a:rPr lang="en-US" altLang="zh-TW" sz="2400" b="0" dirty="0">
              <a:latin typeface="微軟正黑體" panose="020B0604030504040204" pitchFamily="34" charset="-120"/>
              <a:ea typeface="微軟正黑體" panose="020B0604030504040204" pitchFamily="34" charset="-120"/>
            </a:rPr>
            <a:t>4.</a:t>
          </a:r>
          <a:r>
            <a:rPr lang="zh-TW" sz="2400" b="0" dirty="0">
              <a:latin typeface="微軟正黑體" panose="020B0604030504040204" pitchFamily="34" charset="-120"/>
              <a:ea typeface="微軟正黑體" panose="020B0604030504040204" pitchFamily="34" charset="-120"/>
            </a:rPr>
            <a:t>即興與創作</a:t>
          </a:r>
          <a:r>
            <a:rPr lang="en-US" altLang="zh-TW" sz="2400" b="0" dirty="0">
              <a:latin typeface="微軟正黑體" panose="020B0604030504040204" pitchFamily="34" charset="-120"/>
              <a:ea typeface="微軟正黑體" panose="020B0604030504040204" pitchFamily="34" charset="-120"/>
            </a:rPr>
            <a:t/>
          </a:r>
          <a:br>
            <a:rPr lang="en-US" altLang="zh-TW" sz="2400" b="0" dirty="0">
              <a:latin typeface="微軟正黑體" panose="020B0604030504040204" pitchFamily="34" charset="-120"/>
              <a:ea typeface="微軟正黑體" panose="020B0604030504040204" pitchFamily="34" charset="-120"/>
            </a:rPr>
          </a:b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二</a:t>
          </a: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 同分且參酌順序仍相同者，以現場抽籤決定選校順序</a:t>
          </a:r>
          <a:endParaRPr lang="zh-TW" altLang="en-US" sz="2000" b="0" dirty="0">
            <a:latin typeface="微軟正黑體" panose="020B0604030504040204" pitchFamily="34" charset="-120"/>
            <a:ea typeface="微軟正黑體" panose="020B0604030504040204" pitchFamily="34" charset="-120"/>
          </a:endParaRPr>
        </a:p>
      </dgm:t>
    </dgm:pt>
    <dgm:pt modelId="{0371B125-5E40-4297-8510-2501E90B0465}" type="parTrans" cxnId="{24E41574-C73C-494E-B2E1-537FC773A467}">
      <dgm:prSet/>
      <dgm:spPr/>
      <dgm:t>
        <a:bodyPr/>
        <a:lstStyle/>
        <a:p>
          <a:endParaRPr lang="zh-TW" altLang="en-US" sz="2400" b="1">
            <a:latin typeface="微軟正黑體" pitchFamily="34" charset="-120"/>
            <a:ea typeface="微軟正黑體" pitchFamily="34" charset="-120"/>
          </a:endParaRPr>
        </a:p>
      </dgm:t>
    </dgm:pt>
    <dgm:pt modelId="{9021C724-502E-4144-B60E-8004565E5362}" type="sibTrans" cxnId="{24E41574-C73C-494E-B2E1-537FC773A467}">
      <dgm:prSet/>
      <dgm:spPr/>
      <dgm:t>
        <a:bodyPr/>
        <a:lstStyle/>
        <a:p>
          <a:endParaRPr lang="zh-TW" altLang="en-US" sz="2400" b="1">
            <a:latin typeface="微軟正黑體" pitchFamily="34" charset="-120"/>
            <a:ea typeface="微軟正黑體" pitchFamily="34" charset="-120"/>
          </a:endParaRPr>
        </a:p>
      </dgm:t>
    </dgm:pt>
    <dgm:pt modelId="{91B5D603-D9AC-4A89-8925-76B0475D1640}">
      <dgm:prSet phldrT="[文字]" custT="1">
        <dgm:style>
          <a:lnRef idx="1">
            <a:schemeClr val="accent5"/>
          </a:lnRef>
          <a:fillRef idx="2">
            <a:schemeClr val="accent5"/>
          </a:fillRef>
          <a:effectRef idx="1">
            <a:schemeClr val="accent5"/>
          </a:effectRef>
          <a:fontRef idx="minor">
            <a:schemeClr val="dk1"/>
          </a:fontRef>
        </dgm:style>
      </dgm:prSet>
      <dgm:spPr/>
      <dgm:t>
        <a:bodyPr/>
        <a:lstStyle/>
        <a:p>
          <a:pPr>
            <a:lnSpc>
              <a:spcPct val="100000"/>
            </a:lnSpc>
            <a:spcAft>
              <a:spcPts val="0"/>
            </a:spcAft>
          </a:pPr>
          <a:r>
            <a:rPr lang="zh-TW" altLang="en-US" sz="2800" b="0" dirty="0">
              <a:solidFill>
                <a:srgbClr val="FF9900"/>
              </a:solidFill>
              <a:latin typeface="微軟正黑體" panose="020B0604030504040204" pitchFamily="34" charset="-120"/>
              <a:ea typeface="微軟正黑體" panose="020B0604030504040204" pitchFamily="34" charset="-120"/>
            </a:rPr>
            <a:t>各校可針對國中教育會考、術科測驗某科目或甄選總成績設定門檻</a:t>
          </a:r>
          <a:endParaRPr lang="en-US" altLang="zh-TW" sz="2800" b="0" dirty="0">
            <a:solidFill>
              <a:srgbClr val="FF9900"/>
            </a:solidFill>
            <a:latin typeface="微軟正黑體" panose="020B0604030504040204" pitchFamily="34" charset="-120"/>
            <a:ea typeface="微軟正黑體" panose="020B0604030504040204" pitchFamily="34" charset="-120"/>
          </a:endParaRPr>
        </a:p>
        <a:p>
          <a:pPr>
            <a:lnSpc>
              <a:spcPct val="100000"/>
            </a:lnSpc>
            <a:spcAft>
              <a:spcPts val="0"/>
            </a:spcAft>
          </a:pP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一</a:t>
          </a: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通過該校門檻者，始得參加該校分發</a:t>
          </a:r>
          <a:endParaRPr lang="en-US" altLang="zh-TW" sz="2400" b="0" dirty="0">
            <a:latin typeface="微軟正黑體" panose="020B0604030504040204" pitchFamily="34" charset="-120"/>
            <a:ea typeface="微軟正黑體" panose="020B0604030504040204" pitchFamily="34" charset="-120"/>
          </a:endParaRPr>
        </a:p>
        <a:p>
          <a:pPr>
            <a:lnSpc>
              <a:spcPct val="100000"/>
            </a:lnSpc>
            <a:spcAft>
              <a:spcPts val="0"/>
            </a:spcAft>
          </a:pP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二</a:t>
          </a:r>
          <a:r>
            <a:rPr lang="en-US" altLang="zh-TW" sz="2400" b="0" dirty="0">
              <a:latin typeface="微軟正黑體" panose="020B0604030504040204" pitchFamily="34" charset="-120"/>
              <a:ea typeface="微軟正黑體" panose="020B0604030504040204" pitchFamily="34" charset="-120"/>
            </a:rPr>
            <a:t>)</a:t>
          </a:r>
          <a:r>
            <a:rPr lang="zh-TW" altLang="en-US" sz="2400" b="0" dirty="0">
              <a:latin typeface="微軟正黑體" panose="020B0604030504040204" pitchFamily="34" charset="-120"/>
              <a:ea typeface="微軟正黑體" panose="020B0604030504040204" pitchFamily="34" charset="-120"/>
            </a:rPr>
            <a:t>國中教育會考成績僅作為甄選門檻，不列入總成績計算</a:t>
          </a:r>
          <a:endParaRPr lang="en-US" altLang="zh-TW" sz="2400" b="0" dirty="0">
            <a:latin typeface="微軟正黑體" panose="020B0604030504040204" pitchFamily="34" charset="-120"/>
            <a:ea typeface="微軟正黑體" panose="020B0604030504040204" pitchFamily="34" charset="-120"/>
          </a:endParaRPr>
        </a:p>
      </dgm:t>
    </dgm:pt>
    <dgm:pt modelId="{7A9B585F-197C-44C9-9E0B-5C014B23B044}" type="parTrans" cxnId="{3F094063-81D3-480F-B0C1-D88554069949}">
      <dgm:prSet/>
      <dgm:spPr/>
      <dgm:t>
        <a:bodyPr/>
        <a:lstStyle/>
        <a:p>
          <a:endParaRPr lang="zh-TW" altLang="en-US" sz="2400" b="1">
            <a:latin typeface="微軟正黑體" pitchFamily="34" charset="-120"/>
            <a:ea typeface="微軟正黑體" pitchFamily="34" charset="-120"/>
          </a:endParaRPr>
        </a:p>
      </dgm:t>
    </dgm:pt>
    <dgm:pt modelId="{B6DCBBA9-1600-4626-AA29-C31312EF645E}" type="sibTrans" cxnId="{3F094063-81D3-480F-B0C1-D88554069949}">
      <dgm:prSet/>
      <dgm:spPr/>
      <dgm:t>
        <a:bodyPr/>
        <a:lstStyle/>
        <a:p>
          <a:endParaRPr lang="zh-TW" altLang="en-US" sz="2400" b="1">
            <a:latin typeface="微軟正黑體" pitchFamily="34" charset="-120"/>
            <a:ea typeface="微軟正黑體" pitchFamily="34" charset="-120"/>
          </a:endParaRPr>
        </a:p>
      </dgm:t>
    </dgm:pt>
    <dgm:pt modelId="{8A1221D9-FBBB-40FF-B8DF-8D3B1156939D}" type="pres">
      <dgm:prSet presAssocID="{5E1A4296-2278-4EAF-BAFD-89021234EAEB}" presName="linear" presStyleCnt="0">
        <dgm:presLayoutVars>
          <dgm:animLvl val="lvl"/>
          <dgm:resizeHandles val="exact"/>
        </dgm:presLayoutVars>
      </dgm:prSet>
      <dgm:spPr/>
      <dgm:t>
        <a:bodyPr/>
        <a:lstStyle/>
        <a:p>
          <a:endParaRPr lang="zh-TW" altLang="en-US"/>
        </a:p>
      </dgm:t>
    </dgm:pt>
    <dgm:pt modelId="{EC805B62-DCC7-4B7D-A09D-3C514C16D656}" type="pres">
      <dgm:prSet presAssocID="{771EA80E-D205-422A-A156-413D91382619}" presName="parentText" presStyleLbl="node1" presStyleIdx="0" presStyleCnt="2" custScaleY="110301">
        <dgm:presLayoutVars>
          <dgm:chMax val="0"/>
          <dgm:bulletEnabled val="1"/>
        </dgm:presLayoutVars>
      </dgm:prSet>
      <dgm:spPr/>
      <dgm:t>
        <a:bodyPr/>
        <a:lstStyle/>
        <a:p>
          <a:endParaRPr lang="zh-TW" altLang="en-US"/>
        </a:p>
      </dgm:t>
    </dgm:pt>
    <dgm:pt modelId="{3C591E76-56A4-4052-B032-C7CCEF27F2C4}" type="pres">
      <dgm:prSet presAssocID="{9021C724-502E-4144-B60E-8004565E5362}" presName="spacer" presStyleCnt="0"/>
      <dgm:spPr/>
    </dgm:pt>
    <dgm:pt modelId="{6A01A2B2-2553-4E91-89C7-8343CC3DF7B8}" type="pres">
      <dgm:prSet presAssocID="{91B5D603-D9AC-4A89-8925-76B0475D1640}" presName="parentText" presStyleLbl="node1" presStyleIdx="1" presStyleCnt="2" custScaleY="109107">
        <dgm:presLayoutVars>
          <dgm:chMax val="0"/>
          <dgm:bulletEnabled val="1"/>
        </dgm:presLayoutVars>
      </dgm:prSet>
      <dgm:spPr/>
      <dgm:t>
        <a:bodyPr/>
        <a:lstStyle/>
        <a:p>
          <a:endParaRPr lang="zh-TW" altLang="en-US"/>
        </a:p>
      </dgm:t>
    </dgm:pt>
  </dgm:ptLst>
  <dgm:cxnLst>
    <dgm:cxn modelId="{DBB6C07E-6D06-4147-8735-D7C02B2DED95}" type="presOf" srcId="{91B5D603-D9AC-4A89-8925-76B0475D1640}" destId="{6A01A2B2-2553-4E91-89C7-8343CC3DF7B8}" srcOrd="0" destOrd="0" presId="urn:microsoft.com/office/officeart/2005/8/layout/vList2"/>
    <dgm:cxn modelId="{3F094063-81D3-480F-B0C1-D88554069949}" srcId="{5E1A4296-2278-4EAF-BAFD-89021234EAEB}" destId="{91B5D603-D9AC-4A89-8925-76B0475D1640}" srcOrd="1" destOrd="0" parTransId="{7A9B585F-197C-44C9-9E0B-5C014B23B044}" sibTransId="{B6DCBBA9-1600-4626-AA29-C31312EF645E}"/>
    <dgm:cxn modelId="{77A48F1B-3D5B-4A0C-A614-8BDC27E1CB8B}" type="presOf" srcId="{5E1A4296-2278-4EAF-BAFD-89021234EAEB}" destId="{8A1221D9-FBBB-40FF-B8DF-8D3B1156939D}" srcOrd="0" destOrd="0" presId="urn:microsoft.com/office/officeart/2005/8/layout/vList2"/>
    <dgm:cxn modelId="{EF70CA93-C95F-4D47-AD83-9C0B4F32B831}" type="presOf" srcId="{771EA80E-D205-422A-A156-413D91382619}" destId="{EC805B62-DCC7-4B7D-A09D-3C514C16D656}" srcOrd="0" destOrd="0" presId="urn:microsoft.com/office/officeart/2005/8/layout/vList2"/>
    <dgm:cxn modelId="{24E41574-C73C-494E-B2E1-537FC773A467}" srcId="{5E1A4296-2278-4EAF-BAFD-89021234EAEB}" destId="{771EA80E-D205-422A-A156-413D91382619}" srcOrd="0" destOrd="0" parTransId="{0371B125-5E40-4297-8510-2501E90B0465}" sibTransId="{9021C724-502E-4144-B60E-8004565E5362}"/>
    <dgm:cxn modelId="{98B76F56-DA3A-415A-A58D-CD660662C012}" type="presParOf" srcId="{8A1221D9-FBBB-40FF-B8DF-8D3B1156939D}" destId="{EC805B62-DCC7-4B7D-A09D-3C514C16D656}" srcOrd="0" destOrd="0" presId="urn:microsoft.com/office/officeart/2005/8/layout/vList2"/>
    <dgm:cxn modelId="{A1637570-71DA-4EBE-BFBE-19FDC3481E8B}" type="presParOf" srcId="{8A1221D9-FBBB-40FF-B8DF-8D3B1156939D}" destId="{3C591E76-56A4-4052-B032-C7CCEF27F2C4}" srcOrd="1" destOrd="0" presId="urn:microsoft.com/office/officeart/2005/8/layout/vList2"/>
    <dgm:cxn modelId="{0BDC2F16-F2F6-4F83-99D8-89324F54273C}" type="presParOf" srcId="{8A1221D9-FBBB-40FF-B8DF-8D3B1156939D}" destId="{6A01A2B2-2553-4E91-89C7-8343CC3DF7B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B41EB4-AF2F-49CF-A1FB-41B011FAD551}" type="doc">
      <dgm:prSet loTypeId="urn:microsoft.com/office/officeart/2005/8/layout/hList1" loCatId="list" qsTypeId="urn:microsoft.com/office/officeart/2005/8/quickstyle/3d1" qsCatId="3D" csTypeId="urn:microsoft.com/office/officeart/2005/8/colors/colorful1#5" csCatId="colorful" phldr="1"/>
      <dgm:spPr/>
      <dgm:t>
        <a:bodyPr/>
        <a:lstStyle/>
        <a:p>
          <a:endParaRPr lang="zh-TW" altLang="en-US"/>
        </a:p>
      </dgm:t>
    </dgm:pt>
    <dgm:pt modelId="{A233EE44-B06F-48FC-AA1B-0ADF078C7F00}">
      <dgm:prSet phldrT="[文字]" custT="1"/>
      <dgm:spPr/>
      <dgm:t>
        <a:bodyPr/>
        <a:lstStyle/>
        <a:p>
          <a:r>
            <a:rPr lang="en-US" altLang="zh-TW" sz="2800" dirty="0">
              <a:effectLst/>
              <a:latin typeface="微軟正黑體" panose="020B0604030504040204" pitchFamily="34" charset="-120"/>
              <a:ea typeface="微軟正黑體" panose="020B0604030504040204" pitchFamily="34" charset="-120"/>
            </a:rPr>
            <a:t>1</a:t>
          </a:r>
          <a:endParaRPr lang="zh-TW" altLang="en-US" sz="2800" dirty="0">
            <a:effectLst/>
            <a:latin typeface="微軟正黑體" panose="020B0604030504040204" pitchFamily="34" charset="-120"/>
            <a:ea typeface="微軟正黑體" panose="020B0604030504040204" pitchFamily="34" charset="-120"/>
          </a:endParaRPr>
        </a:p>
      </dgm:t>
    </dgm:pt>
    <dgm:pt modelId="{8802C81A-A62E-4B4A-9087-53A2634CD9CA}" type="parTrans" cxnId="{D01C8C9B-B8FB-47B5-8B23-E9A37BA907C4}">
      <dgm:prSet/>
      <dgm:spPr/>
      <dgm:t>
        <a:bodyPr/>
        <a:lstStyle/>
        <a:p>
          <a:endParaRPr lang="zh-TW" altLang="en-US"/>
        </a:p>
      </dgm:t>
    </dgm:pt>
    <dgm:pt modelId="{6DC1939E-832B-4459-A503-D744F1FEDC41}" type="sibTrans" cxnId="{D01C8C9B-B8FB-47B5-8B23-E9A37BA907C4}">
      <dgm:prSet/>
      <dgm:spPr/>
      <dgm:t>
        <a:bodyPr/>
        <a:lstStyle/>
        <a:p>
          <a:endParaRPr lang="zh-TW" altLang="en-US"/>
        </a:p>
      </dgm:t>
    </dgm:pt>
    <dgm:pt modelId="{1EF7821F-9490-4C57-822C-95E18BFD1ABB}">
      <dgm:prSet phldrT="[文字]" custT="1"/>
      <dgm:spPr/>
      <dgm:t>
        <a:bodyPr/>
        <a:lstStyle/>
        <a:p>
          <a:r>
            <a:rPr lang="en-US" altLang="zh-TW" sz="2800" dirty="0">
              <a:effectLst/>
              <a:latin typeface="微軟正黑體" panose="020B0604030504040204" pitchFamily="34" charset="-120"/>
              <a:ea typeface="微軟正黑體" panose="020B0604030504040204" pitchFamily="34" charset="-120"/>
            </a:rPr>
            <a:t>2</a:t>
          </a:r>
          <a:endParaRPr lang="zh-TW" altLang="en-US" sz="2800" dirty="0">
            <a:effectLst/>
            <a:latin typeface="微軟正黑體" panose="020B0604030504040204" pitchFamily="34" charset="-120"/>
            <a:ea typeface="微軟正黑體" panose="020B0604030504040204" pitchFamily="34" charset="-120"/>
          </a:endParaRPr>
        </a:p>
      </dgm:t>
    </dgm:pt>
    <dgm:pt modelId="{9E5E15F0-D3EC-4278-91C6-863B8314478A}" type="parTrans" cxnId="{3737D517-0256-47F5-83A9-E669184E2D02}">
      <dgm:prSet/>
      <dgm:spPr/>
      <dgm:t>
        <a:bodyPr/>
        <a:lstStyle/>
        <a:p>
          <a:endParaRPr lang="zh-TW" altLang="en-US"/>
        </a:p>
      </dgm:t>
    </dgm:pt>
    <dgm:pt modelId="{77A4129F-99DC-4D0B-BBD4-1A4072DA15D2}" type="sibTrans" cxnId="{3737D517-0256-47F5-83A9-E669184E2D02}">
      <dgm:prSet/>
      <dgm:spPr/>
      <dgm:t>
        <a:bodyPr/>
        <a:lstStyle/>
        <a:p>
          <a:endParaRPr lang="zh-TW" altLang="en-US"/>
        </a:p>
      </dgm:t>
    </dgm:pt>
    <dgm:pt modelId="{7249ED83-1A1E-4A82-B94C-6660A1EB2B92}">
      <dgm:prSet phldrT="[文字]" custT="1"/>
      <dgm:spPr/>
      <dgm:t>
        <a:bodyPr/>
        <a:lstStyle/>
        <a:p>
          <a:pPr algn="just"/>
          <a:r>
            <a:rPr lang="zh-TW" altLang="en-US" sz="2000" dirty="0">
              <a:latin typeface="微軟正黑體" panose="020B0604030504040204" pitchFamily="34" charset="-120"/>
              <a:ea typeface="微軟正黑體" panose="020B0604030504040204" pitchFamily="34" charset="-120"/>
            </a:rPr>
            <a:t>經核定採特色招生甄選入學之學校，其名額不得流入其他入學管道。</a:t>
          </a:r>
        </a:p>
      </dgm:t>
    </dgm:pt>
    <dgm:pt modelId="{44BBCC81-3371-462A-AA8C-3A0EC02050AE}" type="parTrans" cxnId="{35050BB5-E87B-4E26-A165-5CE6859ACBAC}">
      <dgm:prSet/>
      <dgm:spPr/>
      <dgm:t>
        <a:bodyPr/>
        <a:lstStyle/>
        <a:p>
          <a:endParaRPr lang="zh-TW" altLang="en-US"/>
        </a:p>
      </dgm:t>
    </dgm:pt>
    <dgm:pt modelId="{FE26D7A4-D071-4877-914F-C0D719D51FF8}" type="sibTrans" cxnId="{35050BB5-E87B-4E26-A165-5CE6859ACBAC}">
      <dgm:prSet/>
      <dgm:spPr/>
      <dgm:t>
        <a:bodyPr/>
        <a:lstStyle/>
        <a:p>
          <a:endParaRPr lang="zh-TW" altLang="en-US"/>
        </a:p>
      </dgm:t>
    </dgm:pt>
    <dgm:pt modelId="{230308C9-E3E4-434B-A633-E2BF5E102B87}">
      <dgm:prSet phldrT="[文字]" custT="1"/>
      <dgm:spPr/>
      <dgm:t>
        <a:bodyPr/>
        <a:lstStyle/>
        <a:p>
          <a:r>
            <a:rPr lang="en-US" altLang="zh-TW" sz="2800" dirty="0">
              <a:effectLst/>
              <a:latin typeface="微軟正黑體" panose="020B0604030504040204" pitchFamily="34" charset="-120"/>
              <a:ea typeface="微軟正黑體" panose="020B0604030504040204" pitchFamily="34" charset="-120"/>
            </a:rPr>
            <a:t>3</a:t>
          </a:r>
          <a:endParaRPr lang="zh-TW" altLang="en-US" sz="2800" dirty="0">
            <a:effectLst/>
            <a:latin typeface="微軟正黑體" panose="020B0604030504040204" pitchFamily="34" charset="-120"/>
            <a:ea typeface="微軟正黑體" panose="020B0604030504040204" pitchFamily="34" charset="-120"/>
          </a:endParaRPr>
        </a:p>
      </dgm:t>
    </dgm:pt>
    <dgm:pt modelId="{C0C96CCC-1656-48C2-AF41-DAADB33DA0B7}" type="parTrans" cxnId="{ED08FDFF-B4D0-4865-9B78-5835164DAA12}">
      <dgm:prSet/>
      <dgm:spPr/>
      <dgm:t>
        <a:bodyPr/>
        <a:lstStyle/>
        <a:p>
          <a:endParaRPr lang="zh-TW" altLang="en-US"/>
        </a:p>
      </dgm:t>
    </dgm:pt>
    <dgm:pt modelId="{97348859-AF2D-4F7F-B8D9-FDD610019D17}" type="sibTrans" cxnId="{ED08FDFF-B4D0-4865-9B78-5835164DAA12}">
      <dgm:prSet/>
      <dgm:spPr/>
      <dgm:t>
        <a:bodyPr/>
        <a:lstStyle/>
        <a:p>
          <a:endParaRPr lang="zh-TW" altLang="en-US"/>
        </a:p>
      </dgm:t>
    </dgm:pt>
    <dgm:pt modelId="{85A514E3-3EB3-4038-A8C8-FE334A727B8F}">
      <dgm:prSet phldrT="[文字]"/>
      <dgm:spPr/>
      <dgm:t>
        <a:bodyPr/>
        <a:lstStyle/>
        <a:p>
          <a:pPr algn="just">
            <a:spcAft>
              <a:spcPts val="0"/>
            </a:spcAft>
          </a:pPr>
          <a:r>
            <a:rPr lang="zh-TW" altLang="en-US" dirty="0">
              <a:latin typeface="微軟正黑體" panose="020B0604030504040204" pitchFamily="34" charset="-120"/>
              <a:ea typeface="微軟正黑體" panose="020B0604030504040204" pitchFamily="34" charset="-120"/>
            </a:rPr>
            <a:t>提供名額供參加國際性或全國性競賽表現獲前三等獎項者，申請鑑定安置，辦理時程、名額明定於簡章。</a:t>
          </a:r>
        </a:p>
      </dgm:t>
    </dgm:pt>
    <dgm:pt modelId="{01F317FC-F11E-4DD7-8FFF-B426B95DB0C7}" type="parTrans" cxnId="{D7076F02-1DE5-491D-B4E0-0E849E4EE6DF}">
      <dgm:prSet/>
      <dgm:spPr/>
      <dgm:t>
        <a:bodyPr/>
        <a:lstStyle/>
        <a:p>
          <a:endParaRPr lang="zh-TW" altLang="en-US"/>
        </a:p>
      </dgm:t>
    </dgm:pt>
    <dgm:pt modelId="{0D35B84D-0B8E-40CB-BE32-C8F7C5D14CA0}" type="sibTrans" cxnId="{D7076F02-1DE5-491D-B4E0-0E849E4EE6DF}">
      <dgm:prSet/>
      <dgm:spPr/>
      <dgm:t>
        <a:bodyPr/>
        <a:lstStyle/>
        <a:p>
          <a:endParaRPr lang="zh-TW" altLang="en-US"/>
        </a:p>
      </dgm:t>
    </dgm:pt>
    <dgm:pt modelId="{BED5DCF3-2715-482E-878A-68511EAD360A}">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報名高中藝術才能資賦優異班或藝術才能班分發之學生，應依各該法規規定通過鑑定。</a:t>
          </a:r>
        </a:p>
      </dgm:t>
    </dgm:pt>
    <dgm:pt modelId="{3B844881-00E2-41ED-89D9-B8D78D9B410D}" type="sibTrans" cxnId="{4662296F-2307-422C-A9A4-21A441C3722C}">
      <dgm:prSet/>
      <dgm:spPr/>
      <dgm:t>
        <a:bodyPr/>
        <a:lstStyle/>
        <a:p>
          <a:endParaRPr lang="zh-TW" altLang="en-US"/>
        </a:p>
      </dgm:t>
    </dgm:pt>
    <dgm:pt modelId="{F7E81AD5-EB31-4A89-96C2-C320771E7C4A}" type="parTrans" cxnId="{4662296F-2307-422C-A9A4-21A441C3722C}">
      <dgm:prSet/>
      <dgm:spPr/>
      <dgm:t>
        <a:bodyPr/>
        <a:lstStyle/>
        <a:p>
          <a:endParaRPr lang="zh-TW" altLang="en-US"/>
        </a:p>
      </dgm:t>
    </dgm:pt>
    <dgm:pt modelId="{C43401DF-F633-41A6-823F-0816869FA525}">
      <dgm:prSet/>
      <dgm:spPr/>
      <dgm:t>
        <a:bodyPr/>
        <a:lstStyle/>
        <a:p>
          <a:pPr algn="l">
            <a:spcAft>
              <a:spcPct val="15000"/>
            </a:spcAft>
          </a:pPr>
          <a:endParaRPr lang="zh-TW" altLang="en-US" dirty="0">
            <a:latin typeface="文鼎粗圓" pitchFamily="49" charset="-120"/>
            <a:ea typeface="文鼎粗圓" pitchFamily="49" charset="-120"/>
          </a:endParaRPr>
        </a:p>
      </dgm:t>
    </dgm:pt>
    <dgm:pt modelId="{4C8A54FF-68A3-4202-9C27-79049B7CB315}" type="parTrans" cxnId="{EDDA081B-096D-487D-9696-E9D489B1AF68}">
      <dgm:prSet/>
      <dgm:spPr/>
      <dgm:t>
        <a:bodyPr/>
        <a:lstStyle/>
        <a:p>
          <a:endParaRPr lang="zh-TW" altLang="en-US"/>
        </a:p>
      </dgm:t>
    </dgm:pt>
    <dgm:pt modelId="{4914C935-3129-4DE2-A8BB-D35BF5547610}" type="sibTrans" cxnId="{EDDA081B-096D-487D-9696-E9D489B1AF68}">
      <dgm:prSet/>
      <dgm:spPr/>
      <dgm:t>
        <a:bodyPr/>
        <a:lstStyle/>
        <a:p>
          <a:endParaRPr lang="zh-TW" altLang="en-US"/>
        </a:p>
      </dgm:t>
    </dgm:pt>
    <dgm:pt modelId="{A5CC53FD-15E4-4063-BF8A-04C646C6E8C1}" type="pres">
      <dgm:prSet presAssocID="{ECB41EB4-AF2F-49CF-A1FB-41B011FAD551}" presName="Name0" presStyleCnt="0">
        <dgm:presLayoutVars>
          <dgm:dir/>
          <dgm:animLvl val="lvl"/>
          <dgm:resizeHandles val="exact"/>
        </dgm:presLayoutVars>
      </dgm:prSet>
      <dgm:spPr/>
      <dgm:t>
        <a:bodyPr/>
        <a:lstStyle/>
        <a:p>
          <a:endParaRPr lang="zh-TW" altLang="en-US"/>
        </a:p>
      </dgm:t>
    </dgm:pt>
    <dgm:pt modelId="{B3519A05-C0A3-4ADF-92FB-8108D8973DF9}" type="pres">
      <dgm:prSet presAssocID="{A233EE44-B06F-48FC-AA1B-0ADF078C7F00}" presName="composite" presStyleCnt="0"/>
      <dgm:spPr/>
    </dgm:pt>
    <dgm:pt modelId="{525EE91A-51DA-407D-9087-7E4963C1D191}" type="pres">
      <dgm:prSet presAssocID="{A233EE44-B06F-48FC-AA1B-0ADF078C7F00}" presName="parTx" presStyleLbl="alignNode1" presStyleIdx="0" presStyleCnt="3">
        <dgm:presLayoutVars>
          <dgm:chMax val="0"/>
          <dgm:chPref val="0"/>
          <dgm:bulletEnabled val="1"/>
        </dgm:presLayoutVars>
      </dgm:prSet>
      <dgm:spPr/>
      <dgm:t>
        <a:bodyPr/>
        <a:lstStyle/>
        <a:p>
          <a:endParaRPr lang="zh-TW" altLang="en-US"/>
        </a:p>
      </dgm:t>
    </dgm:pt>
    <dgm:pt modelId="{B07BEBC3-D250-4327-9BC9-3CA0103D881B}" type="pres">
      <dgm:prSet presAssocID="{A233EE44-B06F-48FC-AA1B-0ADF078C7F00}" presName="desTx" presStyleLbl="alignAccFollowNode1" presStyleIdx="0" presStyleCnt="3">
        <dgm:presLayoutVars>
          <dgm:bulletEnabled val="1"/>
        </dgm:presLayoutVars>
      </dgm:prSet>
      <dgm:spPr/>
      <dgm:t>
        <a:bodyPr/>
        <a:lstStyle/>
        <a:p>
          <a:endParaRPr lang="zh-TW" altLang="en-US"/>
        </a:p>
      </dgm:t>
    </dgm:pt>
    <dgm:pt modelId="{4CC918C1-EC65-436C-895E-92F810B421C4}" type="pres">
      <dgm:prSet presAssocID="{6DC1939E-832B-4459-A503-D744F1FEDC41}" presName="space" presStyleCnt="0"/>
      <dgm:spPr/>
    </dgm:pt>
    <dgm:pt modelId="{E1EC5FFB-390D-4096-B67D-8830B9EB2A37}" type="pres">
      <dgm:prSet presAssocID="{1EF7821F-9490-4C57-822C-95E18BFD1ABB}" presName="composite" presStyleCnt="0"/>
      <dgm:spPr/>
    </dgm:pt>
    <dgm:pt modelId="{EE6366AA-9B14-4D06-861E-4016DC9AAA4E}" type="pres">
      <dgm:prSet presAssocID="{1EF7821F-9490-4C57-822C-95E18BFD1ABB}" presName="parTx" presStyleLbl="alignNode1" presStyleIdx="1" presStyleCnt="3" custLinFactNeighborX="3376">
        <dgm:presLayoutVars>
          <dgm:chMax val="0"/>
          <dgm:chPref val="0"/>
          <dgm:bulletEnabled val="1"/>
        </dgm:presLayoutVars>
      </dgm:prSet>
      <dgm:spPr/>
      <dgm:t>
        <a:bodyPr/>
        <a:lstStyle/>
        <a:p>
          <a:endParaRPr lang="zh-TW" altLang="en-US"/>
        </a:p>
      </dgm:t>
    </dgm:pt>
    <dgm:pt modelId="{0ABF21E4-F59E-469D-99EE-F506DB386CF7}" type="pres">
      <dgm:prSet presAssocID="{1EF7821F-9490-4C57-822C-95E18BFD1ABB}" presName="desTx" presStyleLbl="alignAccFollowNode1" presStyleIdx="1" presStyleCnt="3" custLinFactNeighborX="3376" custLinFactNeighborY="-1795">
        <dgm:presLayoutVars>
          <dgm:bulletEnabled val="1"/>
        </dgm:presLayoutVars>
      </dgm:prSet>
      <dgm:spPr/>
      <dgm:t>
        <a:bodyPr/>
        <a:lstStyle/>
        <a:p>
          <a:endParaRPr lang="zh-TW" altLang="en-US"/>
        </a:p>
      </dgm:t>
    </dgm:pt>
    <dgm:pt modelId="{DA0191FE-2401-4D55-B514-1FCFD5AED16B}" type="pres">
      <dgm:prSet presAssocID="{77A4129F-99DC-4D0B-BBD4-1A4072DA15D2}" presName="space" presStyleCnt="0"/>
      <dgm:spPr/>
    </dgm:pt>
    <dgm:pt modelId="{CD03CD87-7FEF-4B4D-B76F-04B439564AB8}" type="pres">
      <dgm:prSet presAssocID="{230308C9-E3E4-434B-A633-E2BF5E102B87}" presName="composite" presStyleCnt="0"/>
      <dgm:spPr/>
    </dgm:pt>
    <dgm:pt modelId="{73C5E1AD-BB98-4FD2-AD6F-8967905C4E52}" type="pres">
      <dgm:prSet presAssocID="{230308C9-E3E4-434B-A633-E2BF5E102B87}" presName="parTx" presStyleLbl="alignNode1" presStyleIdx="2" presStyleCnt="3" custLinFactNeighborX="-312" custLinFactNeighborY="2261">
        <dgm:presLayoutVars>
          <dgm:chMax val="0"/>
          <dgm:chPref val="0"/>
          <dgm:bulletEnabled val="1"/>
        </dgm:presLayoutVars>
      </dgm:prSet>
      <dgm:spPr/>
      <dgm:t>
        <a:bodyPr/>
        <a:lstStyle/>
        <a:p>
          <a:endParaRPr lang="zh-TW" altLang="en-US"/>
        </a:p>
      </dgm:t>
    </dgm:pt>
    <dgm:pt modelId="{F1566A6F-946B-4898-9F3F-392C3B1872C7}" type="pres">
      <dgm:prSet presAssocID="{230308C9-E3E4-434B-A633-E2BF5E102B87}" presName="desTx" presStyleLbl="alignAccFollowNode1" presStyleIdx="2" presStyleCnt="3" custLinFactNeighborX="31" custLinFactNeighborY="441">
        <dgm:presLayoutVars>
          <dgm:bulletEnabled val="1"/>
        </dgm:presLayoutVars>
      </dgm:prSet>
      <dgm:spPr/>
      <dgm:t>
        <a:bodyPr/>
        <a:lstStyle/>
        <a:p>
          <a:endParaRPr lang="zh-TW" altLang="en-US"/>
        </a:p>
      </dgm:t>
    </dgm:pt>
  </dgm:ptLst>
  <dgm:cxnLst>
    <dgm:cxn modelId="{D01C8C9B-B8FB-47B5-8B23-E9A37BA907C4}" srcId="{ECB41EB4-AF2F-49CF-A1FB-41B011FAD551}" destId="{A233EE44-B06F-48FC-AA1B-0ADF078C7F00}" srcOrd="0" destOrd="0" parTransId="{8802C81A-A62E-4B4A-9087-53A2634CD9CA}" sibTransId="{6DC1939E-832B-4459-A503-D744F1FEDC41}"/>
    <dgm:cxn modelId="{9E14B910-BE09-4000-9E80-5DB3C4F2AC48}" type="presOf" srcId="{A233EE44-B06F-48FC-AA1B-0ADF078C7F00}" destId="{525EE91A-51DA-407D-9087-7E4963C1D191}" srcOrd="0" destOrd="0" presId="urn:microsoft.com/office/officeart/2005/8/layout/hList1"/>
    <dgm:cxn modelId="{35050BB5-E87B-4E26-A165-5CE6859ACBAC}" srcId="{1EF7821F-9490-4C57-822C-95E18BFD1ABB}" destId="{7249ED83-1A1E-4A82-B94C-6660A1EB2B92}" srcOrd="0" destOrd="0" parTransId="{44BBCC81-3371-462A-AA8C-3A0EC02050AE}" sibTransId="{FE26D7A4-D071-4877-914F-C0D719D51FF8}"/>
    <dgm:cxn modelId="{2961A299-A813-4769-AB96-71707D8714F5}" type="presOf" srcId="{BED5DCF3-2715-482E-878A-68511EAD360A}" destId="{B07BEBC3-D250-4327-9BC9-3CA0103D881B}" srcOrd="0" destOrd="0" presId="urn:microsoft.com/office/officeart/2005/8/layout/hList1"/>
    <dgm:cxn modelId="{EDDA081B-096D-487D-9696-E9D489B1AF68}" srcId="{230308C9-E3E4-434B-A633-E2BF5E102B87}" destId="{C43401DF-F633-41A6-823F-0816869FA525}" srcOrd="1" destOrd="0" parTransId="{4C8A54FF-68A3-4202-9C27-79049B7CB315}" sibTransId="{4914C935-3129-4DE2-A8BB-D35BF5547610}"/>
    <dgm:cxn modelId="{EA943B00-EA0B-4C4B-8A24-D001FF8D3E0D}" type="presOf" srcId="{7249ED83-1A1E-4A82-B94C-6660A1EB2B92}" destId="{0ABF21E4-F59E-469D-99EE-F506DB386CF7}" srcOrd="0" destOrd="0" presId="urn:microsoft.com/office/officeart/2005/8/layout/hList1"/>
    <dgm:cxn modelId="{3737D517-0256-47F5-83A9-E669184E2D02}" srcId="{ECB41EB4-AF2F-49CF-A1FB-41B011FAD551}" destId="{1EF7821F-9490-4C57-822C-95E18BFD1ABB}" srcOrd="1" destOrd="0" parTransId="{9E5E15F0-D3EC-4278-91C6-863B8314478A}" sibTransId="{77A4129F-99DC-4D0B-BBD4-1A4072DA15D2}"/>
    <dgm:cxn modelId="{D7076F02-1DE5-491D-B4E0-0E849E4EE6DF}" srcId="{230308C9-E3E4-434B-A633-E2BF5E102B87}" destId="{85A514E3-3EB3-4038-A8C8-FE334A727B8F}" srcOrd="0" destOrd="0" parTransId="{01F317FC-F11E-4DD7-8FFF-B426B95DB0C7}" sibTransId="{0D35B84D-0B8E-40CB-BE32-C8F7C5D14CA0}"/>
    <dgm:cxn modelId="{EBF0EDAA-41CF-4CAF-A056-7BF58C143926}" type="presOf" srcId="{C43401DF-F633-41A6-823F-0816869FA525}" destId="{F1566A6F-946B-4898-9F3F-392C3B1872C7}" srcOrd="0" destOrd="1" presId="urn:microsoft.com/office/officeart/2005/8/layout/hList1"/>
    <dgm:cxn modelId="{B2E56A8F-5CEB-4A90-AD5F-91598AE287AA}" type="presOf" srcId="{85A514E3-3EB3-4038-A8C8-FE334A727B8F}" destId="{F1566A6F-946B-4898-9F3F-392C3B1872C7}" srcOrd="0" destOrd="0" presId="urn:microsoft.com/office/officeart/2005/8/layout/hList1"/>
    <dgm:cxn modelId="{3E0AB196-0D20-4ECF-B208-4D473950C367}" type="presOf" srcId="{ECB41EB4-AF2F-49CF-A1FB-41B011FAD551}" destId="{A5CC53FD-15E4-4063-BF8A-04C646C6E8C1}" srcOrd="0" destOrd="0" presId="urn:microsoft.com/office/officeart/2005/8/layout/hList1"/>
    <dgm:cxn modelId="{4662296F-2307-422C-A9A4-21A441C3722C}" srcId="{A233EE44-B06F-48FC-AA1B-0ADF078C7F00}" destId="{BED5DCF3-2715-482E-878A-68511EAD360A}" srcOrd="0" destOrd="0" parTransId="{F7E81AD5-EB31-4A89-96C2-C320771E7C4A}" sibTransId="{3B844881-00E2-41ED-89D9-B8D78D9B410D}"/>
    <dgm:cxn modelId="{ED08FDFF-B4D0-4865-9B78-5835164DAA12}" srcId="{ECB41EB4-AF2F-49CF-A1FB-41B011FAD551}" destId="{230308C9-E3E4-434B-A633-E2BF5E102B87}" srcOrd="2" destOrd="0" parTransId="{C0C96CCC-1656-48C2-AF41-DAADB33DA0B7}" sibTransId="{97348859-AF2D-4F7F-B8D9-FDD610019D17}"/>
    <dgm:cxn modelId="{E5AC3557-15EF-4066-97F8-6000A3BFC877}" type="presOf" srcId="{1EF7821F-9490-4C57-822C-95E18BFD1ABB}" destId="{EE6366AA-9B14-4D06-861E-4016DC9AAA4E}" srcOrd="0" destOrd="0" presId="urn:microsoft.com/office/officeart/2005/8/layout/hList1"/>
    <dgm:cxn modelId="{A492B4E2-7B94-48E9-8D42-9339795C5FB1}" type="presOf" srcId="{230308C9-E3E4-434B-A633-E2BF5E102B87}" destId="{73C5E1AD-BB98-4FD2-AD6F-8967905C4E52}" srcOrd="0" destOrd="0" presId="urn:microsoft.com/office/officeart/2005/8/layout/hList1"/>
    <dgm:cxn modelId="{C7D01DA6-A673-45BE-8F61-EAA96EE39698}" type="presParOf" srcId="{A5CC53FD-15E4-4063-BF8A-04C646C6E8C1}" destId="{B3519A05-C0A3-4ADF-92FB-8108D8973DF9}" srcOrd="0" destOrd="0" presId="urn:microsoft.com/office/officeart/2005/8/layout/hList1"/>
    <dgm:cxn modelId="{D103B384-9DE3-4F11-8D23-FF0194895CA9}" type="presParOf" srcId="{B3519A05-C0A3-4ADF-92FB-8108D8973DF9}" destId="{525EE91A-51DA-407D-9087-7E4963C1D191}" srcOrd="0" destOrd="0" presId="urn:microsoft.com/office/officeart/2005/8/layout/hList1"/>
    <dgm:cxn modelId="{07E69A0B-BB1F-43FD-B87B-BD59351057DE}" type="presParOf" srcId="{B3519A05-C0A3-4ADF-92FB-8108D8973DF9}" destId="{B07BEBC3-D250-4327-9BC9-3CA0103D881B}" srcOrd="1" destOrd="0" presId="urn:microsoft.com/office/officeart/2005/8/layout/hList1"/>
    <dgm:cxn modelId="{46C4BE35-98FF-4177-A139-6E79FC9FF420}" type="presParOf" srcId="{A5CC53FD-15E4-4063-BF8A-04C646C6E8C1}" destId="{4CC918C1-EC65-436C-895E-92F810B421C4}" srcOrd="1" destOrd="0" presId="urn:microsoft.com/office/officeart/2005/8/layout/hList1"/>
    <dgm:cxn modelId="{4B65867A-D568-4784-AAB3-14B9AD9100CB}" type="presParOf" srcId="{A5CC53FD-15E4-4063-BF8A-04C646C6E8C1}" destId="{E1EC5FFB-390D-4096-B67D-8830B9EB2A37}" srcOrd="2" destOrd="0" presId="urn:microsoft.com/office/officeart/2005/8/layout/hList1"/>
    <dgm:cxn modelId="{2E13220F-AD4E-4DD4-A986-07CACC30829A}" type="presParOf" srcId="{E1EC5FFB-390D-4096-B67D-8830B9EB2A37}" destId="{EE6366AA-9B14-4D06-861E-4016DC9AAA4E}" srcOrd="0" destOrd="0" presId="urn:microsoft.com/office/officeart/2005/8/layout/hList1"/>
    <dgm:cxn modelId="{7B58FA5C-C09F-487B-A7E0-95E3FDD1777E}" type="presParOf" srcId="{E1EC5FFB-390D-4096-B67D-8830B9EB2A37}" destId="{0ABF21E4-F59E-469D-99EE-F506DB386CF7}" srcOrd="1" destOrd="0" presId="urn:microsoft.com/office/officeart/2005/8/layout/hList1"/>
    <dgm:cxn modelId="{C26EAB59-C3E1-4286-87D1-5928005F3475}" type="presParOf" srcId="{A5CC53FD-15E4-4063-BF8A-04C646C6E8C1}" destId="{DA0191FE-2401-4D55-B514-1FCFD5AED16B}" srcOrd="3" destOrd="0" presId="urn:microsoft.com/office/officeart/2005/8/layout/hList1"/>
    <dgm:cxn modelId="{D78D7A43-5C78-4C8F-8460-CDA3CEDBC2F3}" type="presParOf" srcId="{A5CC53FD-15E4-4063-BF8A-04C646C6E8C1}" destId="{CD03CD87-7FEF-4B4D-B76F-04B439564AB8}" srcOrd="4" destOrd="0" presId="urn:microsoft.com/office/officeart/2005/8/layout/hList1"/>
    <dgm:cxn modelId="{23B420BF-0660-4676-9F17-BC0E4BEE404E}" type="presParOf" srcId="{CD03CD87-7FEF-4B4D-B76F-04B439564AB8}" destId="{73C5E1AD-BB98-4FD2-AD6F-8967905C4E52}" srcOrd="0" destOrd="0" presId="urn:microsoft.com/office/officeart/2005/8/layout/hList1"/>
    <dgm:cxn modelId="{11AEF66F-DCBE-4918-A634-8C4D49D0AA83}" type="presParOf" srcId="{CD03CD87-7FEF-4B4D-B76F-04B439564AB8}" destId="{F1566A6F-946B-4898-9F3F-392C3B1872C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879A8-89F0-46AB-8814-DF3D989AC499}">
      <dsp:nvSpPr>
        <dsp:cNvPr id="0" name=""/>
        <dsp:cNvSpPr/>
      </dsp:nvSpPr>
      <dsp:spPr>
        <a:xfrm>
          <a:off x="0" y="264217"/>
          <a:ext cx="6641560" cy="14579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0" lang="zh-TW" altLang="en-US" sz="2400" b="0" i="0" u="none" strike="noStrike" kern="1200" cap="none" normalizeH="0" baseline="0" dirty="0">
              <a:ln/>
              <a:effectLst/>
              <a:latin typeface="微軟正黑體" panose="020B0604030504040204" pitchFamily="34" charset="-120"/>
              <a:ea typeface="微軟正黑體" panose="020B0604030504040204" pitchFamily="34" charset="-120"/>
            </a:rPr>
            <a:t>難易適中</a:t>
          </a:r>
          <a:endParaRPr kumimoji="0" lang="en-US" altLang="zh-TW" sz="2400" b="0" i="0" u="none" strike="noStrike" kern="1200" cap="none" normalizeH="0" baseline="0" dirty="0">
            <a:ln/>
            <a:effectLst/>
            <a:latin typeface="微軟正黑體" panose="020B0604030504040204" pitchFamily="34" charset="-120"/>
            <a:ea typeface="微軟正黑體" panose="020B0604030504040204" pitchFamily="34" charset="-120"/>
          </a:endParaRPr>
        </a:p>
        <a:p>
          <a:pPr lvl="0" algn="ctr" defTabSz="1066800">
            <a:lnSpc>
              <a:spcPct val="90000"/>
            </a:lnSpc>
            <a:spcBef>
              <a:spcPct val="0"/>
            </a:spcBef>
            <a:spcAft>
              <a:spcPct val="35000"/>
            </a:spcAft>
          </a:pPr>
          <a:r>
            <a:rPr kumimoji="0" lang="zh-TW" altLang="en-US" sz="2400" b="0" i="0" u="none" strike="noStrike" kern="1200" cap="none" normalizeH="0" baseline="0" dirty="0">
              <a:ln/>
              <a:effectLst/>
              <a:latin typeface="微軟正黑體" panose="020B0604030504040204" pitchFamily="34" charset="-120"/>
              <a:ea typeface="微軟正黑體" panose="020B0604030504040204" pitchFamily="34" charset="-120"/>
            </a:rPr>
            <a:t>每科平均通過率 </a:t>
          </a:r>
          <a:r>
            <a:rPr kumimoji="0" lang="en-US" altLang="zh-TW" sz="2400" b="0" i="0" u="none" strike="noStrike" kern="1200" cap="none" normalizeH="0" baseline="0" dirty="0">
              <a:ln/>
              <a:effectLst/>
              <a:latin typeface="微軟正黑體" panose="020B0604030504040204" pitchFamily="34" charset="-120"/>
              <a:ea typeface="微軟正黑體" panose="020B0604030504040204" pitchFamily="34" charset="-120"/>
            </a:rPr>
            <a:t>50%~55%</a:t>
          </a:r>
          <a:endParaRPr lang="zh-TW" altLang="en-US" sz="2400" kern="1200" dirty="0">
            <a:latin typeface="微軟正黑體" panose="020B0604030504040204" pitchFamily="34" charset="-120"/>
            <a:ea typeface="微軟正黑體" panose="020B0604030504040204" pitchFamily="34" charset="-120"/>
          </a:endParaRPr>
        </a:p>
      </dsp:txBody>
      <dsp:txXfrm>
        <a:off x="42701" y="306918"/>
        <a:ext cx="6556158" cy="1372529"/>
      </dsp:txXfrm>
    </dsp:sp>
    <dsp:sp modelId="{0BC25A63-4B3C-4CE7-8314-5203F453B26C}">
      <dsp:nvSpPr>
        <dsp:cNvPr id="0" name=""/>
        <dsp:cNvSpPr/>
      </dsp:nvSpPr>
      <dsp:spPr>
        <a:xfrm>
          <a:off x="0" y="1791820"/>
          <a:ext cx="3950322" cy="152229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a:latin typeface="微軟正黑體" panose="020B0604030504040204" pitchFamily="34" charset="-120"/>
              <a:ea typeface="微軟正黑體" panose="020B0604030504040204" pitchFamily="34" charset="-120"/>
            </a:rPr>
            <a:t>國文、數學、英語、社會、自然</a:t>
          </a:r>
        </a:p>
      </dsp:txBody>
      <dsp:txXfrm>
        <a:off x="44586" y="1836406"/>
        <a:ext cx="3861150" cy="1433122"/>
      </dsp:txXfrm>
    </dsp:sp>
    <dsp:sp modelId="{50EFD8C2-7F24-4C01-8CA1-FB8B4FA2721B}">
      <dsp:nvSpPr>
        <dsp:cNvPr id="0" name=""/>
        <dsp:cNvSpPr/>
      </dsp:nvSpPr>
      <dsp:spPr>
        <a:xfrm>
          <a:off x="0" y="3230233"/>
          <a:ext cx="1292098" cy="152229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TW" sz="2000" kern="1200" dirty="0">
              <a:latin typeface="微軟正黑體" panose="020B0604030504040204" pitchFamily="34" charset="-120"/>
              <a:ea typeface="微軟正黑體" panose="020B0604030504040204" pitchFamily="34" charset="-120"/>
            </a:rPr>
            <a:t>A</a:t>
          </a:r>
          <a:br>
            <a:rPr lang="en-US" altLang="zh-TW" sz="2000" kern="1200" dirty="0">
              <a:latin typeface="微軟正黑體" panose="020B0604030504040204" pitchFamily="34" charset="-120"/>
              <a:ea typeface="微軟正黑體" panose="020B0604030504040204" pitchFamily="34" charset="-120"/>
            </a:rPr>
          </a:br>
          <a:r>
            <a:rPr lang="zh-TW" altLang="en-US" sz="2000" kern="1200" dirty="0">
              <a:latin typeface="微軟正黑體" panose="020B0604030504040204" pitchFamily="34" charset="-120"/>
              <a:ea typeface="微軟正黑體" panose="020B0604030504040204" pitchFamily="34" charset="-120"/>
            </a:rPr>
            <a:t>精熟</a:t>
          </a:r>
        </a:p>
      </dsp:txBody>
      <dsp:txXfrm>
        <a:off x="37844" y="3268077"/>
        <a:ext cx="1216410" cy="1446606"/>
      </dsp:txXfrm>
    </dsp:sp>
    <dsp:sp modelId="{E64A6A70-A102-4592-9EC2-10F7F7D3975E}">
      <dsp:nvSpPr>
        <dsp:cNvPr id="0" name=""/>
        <dsp:cNvSpPr/>
      </dsp:nvSpPr>
      <dsp:spPr>
        <a:xfrm>
          <a:off x="1168892" y="3230233"/>
          <a:ext cx="1292098" cy="152229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0" lang="en-US" altLang="zh-TW" sz="2000" b="0" i="0" u="none" strike="noStrike" kern="1200" cap="none" normalizeH="0" baseline="0" dirty="0">
              <a:ln/>
              <a:effectLst/>
              <a:latin typeface="微軟正黑體" panose="020B0604030504040204" pitchFamily="34" charset="-120"/>
              <a:ea typeface="微軟正黑體" panose="020B0604030504040204" pitchFamily="34" charset="-120"/>
            </a:rPr>
            <a:t>B</a:t>
          </a:r>
          <a:br>
            <a:rPr kumimoji="0" lang="en-US" altLang="zh-TW" sz="20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000" b="0" i="0" u="none" strike="noStrike" kern="1200" cap="none" normalizeH="0" baseline="0" dirty="0">
              <a:ln/>
              <a:effectLst/>
              <a:latin typeface="微軟正黑體" panose="020B0604030504040204" pitchFamily="34" charset="-120"/>
              <a:ea typeface="微軟正黑體" panose="020B0604030504040204" pitchFamily="34" charset="-120"/>
            </a:rPr>
            <a:t>基礎 </a:t>
          </a:r>
          <a:endParaRPr lang="zh-TW" altLang="en-US" sz="2000" kern="1200" dirty="0">
            <a:latin typeface="微軟正黑體" panose="020B0604030504040204" pitchFamily="34" charset="-120"/>
            <a:ea typeface="微軟正黑體" panose="020B0604030504040204" pitchFamily="34" charset="-120"/>
          </a:endParaRPr>
        </a:p>
      </dsp:txBody>
      <dsp:txXfrm>
        <a:off x="1206736" y="3268077"/>
        <a:ext cx="1216410" cy="1446606"/>
      </dsp:txXfrm>
    </dsp:sp>
    <dsp:sp modelId="{D95CF39E-9D26-4C3D-BD2B-192F07DA3764}">
      <dsp:nvSpPr>
        <dsp:cNvPr id="0" name=""/>
        <dsp:cNvSpPr/>
      </dsp:nvSpPr>
      <dsp:spPr>
        <a:xfrm>
          <a:off x="2463019" y="3230233"/>
          <a:ext cx="1292098" cy="152229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0" lang="en-US" altLang="zh-TW" sz="2000" b="0" i="0" u="none" strike="noStrike" kern="1200" cap="none" normalizeH="0" baseline="0" dirty="0">
              <a:ln/>
              <a:effectLst/>
              <a:latin typeface="微軟正黑體" panose="020B0604030504040204" pitchFamily="34" charset="-120"/>
              <a:ea typeface="微軟正黑體" panose="020B0604030504040204" pitchFamily="34" charset="-120"/>
            </a:rPr>
            <a:t>C</a:t>
          </a:r>
          <a:br>
            <a:rPr kumimoji="0" lang="en-US" altLang="zh-TW" sz="20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000" b="0" i="0" u="none" strike="noStrike" kern="1200" cap="none" normalizeH="0" baseline="0">
              <a:ln/>
              <a:effectLst/>
              <a:latin typeface="微軟正黑體" panose="020B0604030504040204" pitchFamily="34" charset="-120"/>
              <a:ea typeface="微軟正黑體" panose="020B0604030504040204" pitchFamily="34" charset="-120"/>
            </a:rPr>
            <a:t>待加強</a:t>
          </a:r>
          <a:endParaRPr lang="zh-TW" altLang="en-US" sz="2000" kern="1200" dirty="0">
            <a:latin typeface="微軟正黑體" panose="020B0604030504040204" pitchFamily="34" charset="-120"/>
            <a:ea typeface="微軟正黑體" panose="020B0604030504040204" pitchFamily="34" charset="-120"/>
          </a:endParaRPr>
        </a:p>
      </dsp:txBody>
      <dsp:txXfrm>
        <a:off x="2500863" y="3268077"/>
        <a:ext cx="1216410" cy="1446606"/>
      </dsp:txXfrm>
    </dsp:sp>
    <dsp:sp modelId="{28F003FD-135A-41C3-B5F4-91B9FFE3F575}">
      <dsp:nvSpPr>
        <dsp:cNvPr id="0" name=""/>
        <dsp:cNvSpPr/>
      </dsp:nvSpPr>
      <dsp:spPr>
        <a:xfrm>
          <a:off x="3826248" y="1794256"/>
          <a:ext cx="1292098" cy="1522294"/>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kern="1200" dirty="0">
              <a:latin typeface="微軟正黑體" panose="020B0604030504040204" pitchFamily="34" charset="-120"/>
              <a:ea typeface="微軟正黑體" panose="020B0604030504040204" pitchFamily="34" charset="-120"/>
            </a:rPr>
            <a:t>寫作</a:t>
          </a:r>
          <a:r>
            <a:rPr lang="en-US" altLang="zh-TW" sz="3000" kern="1200" dirty="0">
              <a:latin typeface="微軟正黑體" panose="020B0604030504040204" pitchFamily="34" charset="-120"/>
              <a:ea typeface="微軟正黑體" panose="020B0604030504040204" pitchFamily="34" charset="-120"/>
            </a:rPr>
            <a:t/>
          </a:r>
          <a:br>
            <a:rPr lang="en-US" altLang="zh-TW" sz="3000" kern="1200" dirty="0">
              <a:latin typeface="微軟正黑體" panose="020B0604030504040204" pitchFamily="34" charset="-120"/>
              <a:ea typeface="微軟正黑體" panose="020B0604030504040204" pitchFamily="34" charset="-120"/>
            </a:rPr>
          </a:br>
          <a:r>
            <a:rPr lang="zh-TW" altLang="en-US" sz="3000" kern="1200" dirty="0">
              <a:latin typeface="微軟正黑體" panose="020B0604030504040204" pitchFamily="34" charset="-120"/>
              <a:ea typeface="微軟正黑體" panose="020B0604030504040204" pitchFamily="34" charset="-120"/>
            </a:rPr>
            <a:t>測驗</a:t>
          </a:r>
        </a:p>
      </dsp:txBody>
      <dsp:txXfrm>
        <a:off x="3864092" y="1832100"/>
        <a:ext cx="1216410" cy="1446606"/>
      </dsp:txXfrm>
    </dsp:sp>
    <dsp:sp modelId="{7E188A53-206B-4322-895F-788FDF988A60}">
      <dsp:nvSpPr>
        <dsp:cNvPr id="0" name=""/>
        <dsp:cNvSpPr/>
      </dsp:nvSpPr>
      <dsp:spPr>
        <a:xfrm>
          <a:off x="3826248" y="3230233"/>
          <a:ext cx="1292098" cy="1522294"/>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TW" sz="2000" kern="1200" dirty="0">
              <a:latin typeface="微軟正黑體" panose="020B0604030504040204" pitchFamily="34" charset="-120"/>
              <a:ea typeface="微軟正黑體" panose="020B0604030504040204" pitchFamily="34" charset="-120"/>
            </a:rPr>
            <a:t>1-6</a:t>
          </a:r>
          <a:r>
            <a:rPr lang="zh-TW" altLang="en-US" sz="2000" kern="1200" dirty="0">
              <a:latin typeface="微軟正黑體" panose="020B0604030504040204" pitchFamily="34" charset="-120"/>
              <a:ea typeface="微軟正黑體" panose="020B0604030504040204" pitchFamily="34" charset="-120"/>
            </a:rPr>
            <a:t>級分</a:t>
          </a:r>
        </a:p>
      </dsp:txBody>
      <dsp:txXfrm>
        <a:off x="3864092" y="3268077"/>
        <a:ext cx="1216410" cy="1446606"/>
      </dsp:txXfrm>
    </dsp:sp>
    <dsp:sp modelId="{9E54933C-F873-47A5-BA11-8B496C34F470}">
      <dsp:nvSpPr>
        <dsp:cNvPr id="0" name=""/>
        <dsp:cNvSpPr/>
      </dsp:nvSpPr>
      <dsp:spPr>
        <a:xfrm>
          <a:off x="5500174" y="1582935"/>
          <a:ext cx="1292098" cy="1522294"/>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英語聽力</a:t>
          </a:r>
        </a:p>
      </dsp:txBody>
      <dsp:txXfrm>
        <a:off x="5538018" y="1620779"/>
        <a:ext cx="1216410" cy="1446606"/>
      </dsp:txXfrm>
    </dsp:sp>
    <dsp:sp modelId="{B8640255-276C-41BA-8282-6D931FC6596B}">
      <dsp:nvSpPr>
        <dsp:cNvPr id="0" name=""/>
        <dsp:cNvSpPr/>
      </dsp:nvSpPr>
      <dsp:spPr>
        <a:xfrm>
          <a:off x="5500174" y="3227176"/>
          <a:ext cx="1292098" cy="1522294"/>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kern="1200" dirty="0">
              <a:latin typeface="微軟正黑體" panose="020B0604030504040204" pitchFamily="34" charset="-120"/>
              <a:ea typeface="微軟正黑體" panose="020B0604030504040204" pitchFamily="34" charset="-120"/>
            </a:rPr>
            <a:t>基礎</a:t>
          </a:r>
          <a:r>
            <a:rPr lang="en-US" altLang="zh-TW" sz="2000" kern="1200" dirty="0">
              <a:latin typeface="微軟正黑體" panose="020B0604030504040204" pitchFamily="34" charset="-120"/>
              <a:ea typeface="微軟正黑體" panose="020B0604030504040204" pitchFamily="34" charset="-120"/>
            </a:rPr>
            <a:t/>
          </a:r>
          <a:br>
            <a:rPr lang="en-US" altLang="zh-TW" sz="2000" kern="1200" dirty="0">
              <a:latin typeface="微軟正黑體" panose="020B0604030504040204" pitchFamily="34" charset="-120"/>
              <a:ea typeface="微軟正黑體" panose="020B0604030504040204" pitchFamily="34" charset="-120"/>
            </a:rPr>
          </a:br>
          <a:r>
            <a:rPr lang="en-US" altLang="zh-TW" sz="2000" kern="1200" dirty="0">
              <a:latin typeface="微軟正黑體" panose="020B0604030504040204" pitchFamily="34" charset="-120"/>
              <a:ea typeface="微軟正黑體" panose="020B0604030504040204" pitchFamily="34" charset="-120"/>
            </a:rPr>
            <a:t>(</a:t>
          </a:r>
          <a:r>
            <a:rPr lang="zh-TW" altLang="en-US" sz="2000" kern="1200" dirty="0">
              <a:latin typeface="微軟正黑體" panose="020B0604030504040204" pitchFamily="34" charset="-120"/>
              <a:ea typeface="微軟正黑體" panose="020B0604030504040204" pitchFamily="34" charset="-120"/>
            </a:rPr>
            <a:t>含以上</a:t>
          </a:r>
          <a:r>
            <a:rPr lang="en-US" altLang="zh-TW" sz="2000" kern="1200" dirty="0">
              <a:latin typeface="微軟正黑體" panose="020B0604030504040204" pitchFamily="34" charset="-120"/>
              <a:ea typeface="微軟正黑體" panose="020B0604030504040204" pitchFamily="34" charset="-120"/>
            </a:rPr>
            <a:t>)/</a:t>
          </a:r>
          <a:br>
            <a:rPr lang="en-US" altLang="zh-TW" sz="2000" kern="1200" dirty="0">
              <a:latin typeface="微軟正黑體" panose="020B0604030504040204" pitchFamily="34" charset="-120"/>
              <a:ea typeface="微軟正黑體" panose="020B0604030504040204" pitchFamily="34" charset="-120"/>
            </a:rPr>
          </a:br>
          <a:r>
            <a:rPr lang="zh-TW" altLang="en-US" sz="2000" kern="1200" dirty="0">
              <a:latin typeface="微軟正黑體" panose="020B0604030504040204" pitchFamily="34" charset="-120"/>
              <a:ea typeface="微軟正黑體" panose="020B0604030504040204" pitchFamily="34" charset="-120"/>
            </a:rPr>
            <a:t>待加強</a:t>
          </a:r>
        </a:p>
      </dsp:txBody>
      <dsp:txXfrm>
        <a:off x="5538018" y="3265020"/>
        <a:ext cx="1216410" cy="1446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5EEB7-E388-4E57-A751-93DE9098F612}">
      <dsp:nvSpPr>
        <dsp:cNvPr id="0" name=""/>
        <dsp:cNvSpPr/>
      </dsp:nvSpPr>
      <dsp:spPr>
        <a:xfrm>
          <a:off x="2670" y="592030"/>
          <a:ext cx="2275416" cy="10633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0" lang="zh-TW" altLang="en-US" sz="2000" b="0" kern="1200" dirty="0">
              <a:latin typeface="微軟正黑體" panose="020B0604030504040204" pitchFamily="34" charset="-120"/>
              <a:ea typeface="微軟正黑體" panose="020B0604030504040204" pitchFamily="34" charset="-120"/>
            </a:rPr>
            <a:t>比序開始</a:t>
          </a:r>
          <a:endParaRPr lang="zh-TW" altLang="en-US" sz="2000" b="0" kern="1200" dirty="0">
            <a:latin typeface="微軟正黑體" panose="020B0604030504040204" pitchFamily="34" charset="-120"/>
            <a:ea typeface="微軟正黑體" panose="020B0604030504040204" pitchFamily="34" charset="-120"/>
          </a:endParaRPr>
        </a:p>
      </dsp:txBody>
      <dsp:txXfrm>
        <a:off x="33815" y="623175"/>
        <a:ext cx="2213126" cy="1001076"/>
      </dsp:txXfrm>
    </dsp:sp>
    <dsp:sp modelId="{47DB1D89-A6EE-4266-97B4-53E5FF052C21}">
      <dsp:nvSpPr>
        <dsp:cNvPr id="0" name=""/>
        <dsp:cNvSpPr/>
      </dsp:nvSpPr>
      <dsp:spPr>
        <a:xfrm>
          <a:off x="2392982" y="961815"/>
          <a:ext cx="276793" cy="32379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2392982" y="1026574"/>
        <a:ext cx="193755" cy="194278"/>
      </dsp:txXfrm>
    </dsp:sp>
    <dsp:sp modelId="{725127C5-0547-4195-AC86-6B19B134F452}">
      <dsp:nvSpPr>
        <dsp:cNvPr id="0" name=""/>
        <dsp:cNvSpPr/>
      </dsp:nvSpPr>
      <dsp:spPr>
        <a:xfrm>
          <a:off x="2800339" y="592030"/>
          <a:ext cx="2275416" cy="1063366"/>
        </a:xfrm>
        <a:prstGeom prst="roundRect">
          <a:avLst>
            <a:gd name="adj" fmla="val 10000"/>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0" lang="zh-TW" altLang="en-US" sz="2000" b="0" kern="1200" dirty="0">
              <a:latin typeface="微軟正黑體" panose="020B0604030504040204" pitchFamily="34" charset="-120"/>
              <a:ea typeface="微軟正黑體" panose="020B0604030504040204" pitchFamily="34" charset="-120"/>
            </a:rPr>
            <a:t>總積分</a:t>
          </a:r>
          <a:r>
            <a:rPr kumimoji="0" lang="en-US" altLang="zh-TW" sz="2000" b="0" kern="1200" dirty="0">
              <a:latin typeface="微軟正黑體" panose="020B0604030504040204" pitchFamily="34" charset="-120"/>
              <a:ea typeface="微軟正黑體" panose="020B0604030504040204" pitchFamily="34" charset="-120"/>
            </a:rPr>
            <a:t>(108)</a:t>
          </a:r>
          <a:endParaRPr lang="zh-TW" altLang="en-US" sz="2000" b="0" kern="1200" dirty="0">
            <a:latin typeface="微軟正黑體" panose="020B0604030504040204" pitchFamily="34" charset="-120"/>
            <a:ea typeface="微軟正黑體" panose="020B0604030504040204" pitchFamily="34" charset="-120"/>
          </a:endParaRPr>
        </a:p>
      </dsp:txBody>
      <dsp:txXfrm>
        <a:off x="2831484" y="623175"/>
        <a:ext cx="2213126" cy="1001076"/>
      </dsp:txXfrm>
    </dsp:sp>
    <dsp:sp modelId="{6A76CDFB-01C3-4377-9F0A-00F9A99D462F}">
      <dsp:nvSpPr>
        <dsp:cNvPr id="0" name=""/>
        <dsp:cNvSpPr/>
      </dsp:nvSpPr>
      <dsp:spPr>
        <a:xfrm>
          <a:off x="5190651" y="961815"/>
          <a:ext cx="276793" cy="323796"/>
        </a:xfrm>
        <a:prstGeom prst="rightArrow">
          <a:avLst>
            <a:gd name="adj1" fmla="val 60000"/>
            <a:gd name="adj2" fmla="val 50000"/>
          </a:avLst>
        </a:prstGeom>
        <a:solidFill>
          <a:schemeClr val="accent3">
            <a:hueOff val="2250053"/>
            <a:satOff val="-3376"/>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5190651" y="1026574"/>
        <a:ext cx="193755" cy="194278"/>
      </dsp:txXfrm>
    </dsp:sp>
    <dsp:sp modelId="{FF775114-8578-4EC4-930C-A182CCAF8B97}">
      <dsp:nvSpPr>
        <dsp:cNvPr id="0" name=""/>
        <dsp:cNvSpPr/>
      </dsp:nvSpPr>
      <dsp:spPr>
        <a:xfrm>
          <a:off x="5598008" y="592030"/>
          <a:ext cx="2275416" cy="1063366"/>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0" kern="1200" dirty="0">
              <a:latin typeface="微軟正黑體" panose="020B0604030504040204" pitchFamily="34" charset="-120"/>
              <a:ea typeface="微軟正黑體" panose="020B0604030504040204" pitchFamily="34" charset="-120"/>
            </a:rPr>
            <a:t>多元學習表現</a:t>
          </a:r>
          <a:endParaRPr lang="en-US" altLang="zh-TW" sz="2400" b="0" kern="1200" dirty="0">
            <a:latin typeface="微軟正黑體" panose="020B0604030504040204" pitchFamily="34" charset="-120"/>
            <a:ea typeface="微軟正黑體" panose="020B0604030504040204" pitchFamily="34" charset="-120"/>
          </a:endParaRPr>
        </a:p>
        <a:p>
          <a:pPr lvl="0" algn="ctr" defTabSz="1066800">
            <a:lnSpc>
              <a:spcPct val="90000"/>
            </a:lnSpc>
            <a:spcBef>
              <a:spcPct val="0"/>
            </a:spcBef>
            <a:spcAft>
              <a:spcPct val="35000"/>
            </a:spcAft>
          </a:pPr>
          <a:r>
            <a:rPr lang="zh-TW" altLang="en-US" sz="2400" b="0" kern="1200" dirty="0">
              <a:latin typeface="微軟正黑體" panose="020B0604030504040204" pitchFamily="34" charset="-120"/>
              <a:ea typeface="微軟正黑體" panose="020B0604030504040204" pitchFamily="34" charset="-120"/>
            </a:rPr>
            <a:t>積分</a:t>
          </a:r>
          <a:r>
            <a:rPr kumimoji="0" lang="en-US" altLang="zh-TW" sz="2400" b="0" kern="1200" dirty="0">
              <a:latin typeface="微軟正黑體" panose="020B0604030504040204" pitchFamily="34" charset="-120"/>
              <a:ea typeface="微軟正黑體" panose="020B0604030504040204" pitchFamily="34" charset="-120"/>
            </a:rPr>
            <a:t>( 36 )</a:t>
          </a:r>
          <a:endParaRPr lang="zh-TW" altLang="en-US" sz="2400" b="0" kern="1200" dirty="0">
            <a:latin typeface="微軟正黑體" panose="020B0604030504040204" pitchFamily="34" charset="-120"/>
            <a:ea typeface="微軟正黑體" panose="020B0604030504040204" pitchFamily="34" charset="-120"/>
          </a:endParaRPr>
        </a:p>
      </dsp:txBody>
      <dsp:txXfrm>
        <a:off x="5629153" y="623175"/>
        <a:ext cx="2213126" cy="1001076"/>
      </dsp:txXfrm>
    </dsp:sp>
    <dsp:sp modelId="{2E45A189-6EC3-411A-B274-9DF196E491A4}">
      <dsp:nvSpPr>
        <dsp:cNvPr id="0" name=""/>
        <dsp:cNvSpPr/>
      </dsp:nvSpPr>
      <dsp:spPr>
        <a:xfrm rot="5400000">
          <a:off x="6597319" y="1746791"/>
          <a:ext cx="276793" cy="323796"/>
        </a:xfrm>
        <a:prstGeom prst="rightArrow">
          <a:avLst>
            <a:gd name="adj1" fmla="val 60000"/>
            <a:gd name="adj2" fmla="val 50000"/>
          </a:avLst>
        </a:prstGeom>
        <a:solidFill>
          <a:schemeClr val="accent3">
            <a:hueOff val="4500106"/>
            <a:satOff val="-6752"/>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rot="-5400000">
        <a:off x="6638577" y="1770292"/>
        <a:ext cx="194278" cy="193755"/>
      </dsp:txXfrm>
    </dsp:sp>
    <dsp:sp modelId="{53540EF3-BE22-4ACA-83AA-0E0739A63BCC}">
      <dsp:nvSpPr>
        <dsp:cNvPr id="0" name=""/>
        <dsp:cNvSpPr/>
      </dsp:nvSpPr>
      <dsp:spPr>
        <a:xfrm>
          <a:off x="5598008" y="2177650"/>
          <a:ext cx="2275416" cy="1063366"/>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0" lang="zh-TW" altLang="en-US" sz="2000" b="0" kern="1200" dirty="0">
              <a:latin typeface="微軟正黑體" panose="020B0604030504040204" pitchFamily="34" charset="-120"/>
              <a:ea typeface="微軟正黑體" panose="020B0604030504040204" pitchFamily="34" charset="-120"/>
            </a:rPr>
            <a:t>會考總積分</a:t>
          </a:r>
          <a:r>
            <a:rPr kumimoji="0" lang="en-US" altLang="zh-TW" sz="2000" b="0" kern="1200" dirty="0">
              <a:latin typeface="微軟正黑體" panose="020B0604030504040204" pitchFamily="34" charset="-120"/>
              <a:ea typeface="微軟正黑體" panose="020B0604030504040204" pitchFamily="34" charset="-120"/>
            </a:rPr>
            <a:t>( 36 )</a:t>
          </a:r>
          <a:endParaRPr lang="zh-TW" altLang="en-US" sz="2000" b="0" kern="1200" dirty="0">
            <a:latin typeface="微軟正黑體" panose="020B0604030504040204" pitchFamily="34" charset="-120"/>
            <a:ea typeface="微軟正黑體" panose="020B0604030504040204" pitchFamily="34" charset="-120"/>
          </a:endParaRPr>
        </a:p>
      </dsp:txBody>
      <dsp:txXfrm>
        <a:off x="5629153" y="2208795"/>
        <a:ext cx="2213126" cy="1001076"/>
      </dsp:txXfrm>
    </dsp:sp>
    <dsp:sp modelId="{82BFD267-6BBB-447F-A2D1-8A6F6A22D19A}">
      <dsp:nvSpPr>
        <dsp:cNvPr id="0" name=""/>
        <dsp:cNvSpPr/>
      </dsp:nvSpPr>
      <dsp:spPr>
        <a:xfrm rot="10800000">
          <a:off x="5206318" y="2547435"/>
          <a:ext cx="276793" cy="323796"/>
        </a:xfrm>
        <a:prstGeom prst="rightArrow">
          <a:avLst>
            <a:gd name="adj1" fmla="val 60000"/>
            <a:gd name="adj2" fmla="val 50000"/>
          </a:avLst>
        </a:prstGeom>
        <a:solidFill>
          <a:schemeClr val="accent3">
            <a:hueOff val="6750158"/>
            <a:satOff val="-10128"/>
            <a:lumOff val="-1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rot="10800000">
        <a:off x="5289356" y="2612194"/>
        <a:ext cx="193755" cy="194278"/>
      </dsp:txXfrm>
    </dsp:sp>
    <dsp:sp modelId="{78BE291A-78D4-4D60-B80C-C2395E755964}">
      <dsp:nvSpPr>
        <dsp:cNvPr id="0" name=""/>
        <dsp:cNvSpPr/>
      </dsp:nvSpPr>
      <dsp:spPr>
        <a:xfrm>
          <a:off x="2800339" y="2177650"/>
          <a:ext cx="2275416" cy="1063366"/>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0" lang="zh-TW" altLang="en-US" sz="2000" b="0" kern="1200" dirty="0">
              <a:latin typeface="微軟正黑體" panose="020B0604030504040204" pitchFamily="34" charset="-120"/>
              <a:ea typeface="微軟正黑體" panose="020B0604030504040204" pitchFamily="34" charset="-120"/>
            </a:rPr>
            <a:t>志願序積分 </a:t>
          </a:r>
          <a:r>
            <a:rPr kumimoji="0" lang="en-US" altLang="zh-TW" sz="2000" b="0" kern="1200" dirty="0">
              <a:latin typeface="微軟正黑體" panose="020B0604030504040204" pitchFamily="34" charset="-120"/>
              <a:ea typeface="微軟正黑體" panose="020B0604030504040204" pitchFamily="34" charset="-120"/>
            </a:rPr>
            <a:t>( 36 )</a:t>
          </a:r>
          <a:endParaRPr lang="zh-TW" altLang="en-US" sz="2000" b="0" kern="1200" dirty="0">
            <a:latin typeface="微軟正黑體" panose="020B0604030504040204" pitchFamily="34" charset="-120"/>
            <a:ea typeface="微軟正黑體" panose="020B0604030504040204" pitchFamily="34" charset="-120"/>
          </a:endParaRPr>
        </a:p>
      </dsp:txBody>
      <dsp:txXfrm>
        <a:off x="2831484" y="2208795"/>
        <a:ext cx="2213126" cy="1001076"/>
      </dsp:txXfrm>
    </dsp:sp>
    <dsp:sp modelId="{098443E2-5F2E-4FFF-808B-449DD436676F}">
      <dsp:nvSpPr>
        <dsp:cNvPr id="0" name=""/>
        <dsp:cNvSpPr/>
      </dsp:nvSpPr>
      <dsp:spPr>
        <a:xfrm rot="10800000">
          <a:off x="2408649" y="2547435"/>
          <a:ext cx="276793" cy="323796"/>
        </a:xfrm>
        <a:prstGeom prst="rightArrow">
          <a:avLst>
            <a:gd name="adj1" fmla="val 60000"/>
            <a:gd name="adj2" fmla="val 50000"/>
          </a:avLst>
        </a:prstGeom>
        <a:solidFill>
          <a:schemeClr val="accent3">
            <a:hueOff val="9000211"/>
            <a:satOff val="-13504"/>
            <a:lumOff val="-2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rot="10800000">
        <a:off x="2491687" y="2612194"/>
        <a:ext cx="193755" cy="194278"/>
      </dsp:txXfrm>
    </dsp:sp>
    <dsp:sp modelId="{1856336A-C2D4-4800-BFB5-5F31273D167E}">
      <dsp:nvSpPr>
        <dsp:cNvPr id="0" name=""/>
        <dsp:cNvSpPr/>
      </dsp:nvSpPr>
      <dsp:spPr>
        <a:xfrm>
          <a:off x="2670" y="2177650"/>
          <a:ext cx="2275416" cy="1063366"/>
        </a:xfrm>
        <a:prstGeom prst="roundRect">
          <a:avLst>
            <a:gd name="adj" fmla="val 10000"/>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0" lang="zh-TW" altLang="en-US" sz="2000" b="0" kern="1200" dirty="0">
              <a:latin typeface="微軟正黑體" panose="020B0604030504040204" pitchFamily="34" charset="-120"/>
              <a:ea typeface="微軟正黑體" panose="020B0604030504040204" pitchFamily="34" charset="-120"/>
            </a:rPr>
            <a:t>各科會考標示</a:t>
          </a:r>
          <a:endParaRPr lang="zh-TW" altLang="en-US" sz="2000" b="0" kern="1200" dirty="0">
            <a:latin typeface="微軟正黑體" panose="020B0604030504040204" pitchFamily="34" charset="-120"/>
            <a:ea typeface="微軟正黑體" panose="020B0604030504040204" pitchFamily="34" charset="-120"/>
          </a:endParaRPr>
        </a:p>
      </dsp:txBody>
      <dsp:txXfrm>
        <a:off x="33815" y="2208795"/>
        <a:ext cx="2213126" cy="1001076"/>
      </dsp:txXfrm>
    </dsp:sp>
    <dsp:sp modelId="{6B44879B-DBF8-41CA-8054-4C7DDDE60505}">
      <dsp:nvSpPr>
        <dsp:cNvPr id="0" name=""/>
        <dsp:cNvSpPr/>
      </dsp:nvSpPr>
      <dsp:spPr>
        <a:xfrm rot="5400000">
          <a:off x="1001981" y="3332411"/>
          <a:ext cx="276793" cy="323796"/>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rot="-5400000">
        <a:off x="1043239" y="3355912"/>
        <a:ext cx="194278" cy="193755"/>
      </dsp:txXfrm>
    </dsp:sp>
    <dsp:sp modelId="{D0B48C92-F75E-4D70-BFB5-650E633FCE83}">
      <dsp:nvSpPr>
        <dsp:cNvPr id="0" name=""/>
        <dsp:cNvSpPr/>
      </dsp:nvSpPr>
      <dsp:spPr>
        <a:xfrm>
          <a:off x="2670" y="3763269"/>
          <a:ext cx="2275416" cy="1063366"/>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0" lang="zh-TW" altLang="en-US" sz="2000" b="0" kern="1200" dirty="0">
              <a:latin typeface="微軟正黑體" panose="020B0604030504040204" pitchFamily="34" charset="-120"/>
              <a:ea typeface="微軟正黑體" panose="020B0604030504040204" pitchFamily="34" charset="-120"/>
            </a:rPr>
            <a:t>增額人數</a:t>
          </a:r>
          <a:r>
            <a:rPr kumimoji="0" lang="en-US" altLang="zh-TW" sz="2000" b="0" kern="1200" dirty="0">
              <a:latin typeface="微軟正黑體" panose="020B0604030504040204" pitchFamily="34" charset="-120"/>
              <a:ea typeface="微軟正黑體" panose="020B0604030504040204" pitchFamily="34" charset="-120"/>
            </a:rPr>
            <a:t>5%</a:t>
          </a:r>
          <a:r>
            <a:rPr kumimoji="0" lang="zh-TW" altLang="en-US" sz="2000" b="0" kern="1200" dirty="0">
              <a:latin typeface="微軟正黑體" panose="020B0604030504040204" pitchFamily="34" charset="-120"/>
              <a:ea typeface="微軟正黑體" panose="020B0604030504040204" pitchFamily="34" charset="-120"/>
            </a:rPr>
            <a:t>內直接增額錄取</a:t>
          </a:r>
          <a:endParaRPr lang="zh-TW" altLang="en-US" sz="2000" b="0" kern="1200" dirty="0">
            <a:latin typeface="微軟正黑體" panose="020B0604030504040204" pitchFamily="34" charset="-120"/>
            <a:ea typeface="微軟正黑體" panose="020B0604030504040204" pitchFamily="34" charset="-120"/>
          </a:endParaRPr>
        </a:p>
      </dsp:txBody>
      <dsp:txXfrm>
        <a:off x="33815" y="3794414"/>
        <a:ext cx="2213126" cy="1001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5EC22-B0A8-48A6-A728-AD73076FD36E}">
      <dsp:nvSpPr>
        <dsp:cNvPr id="0" name=""/>
        <dsp:cNvSpPr/>
      </dsp:nvSpPr>
      <dsp:spPr>
        <a:xfrm rot="5400000">
          <a:off x="914008" y="882438"/>
          <a:ext cx="763712" cy="869459"/>
        </a:xfrm>
        <a:prstGeom prst="bentUpArrow">
          <a:avLst>
            <a:gd name="adj1" fmla="val 32840"/>
            <a:gd name="adj2" fmla="val 25000"/>
            <a:gd name="adj3" fmla="val 3578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28771E-32A5-4D5B-81D8-835FAA942408}">
      <dsp:nvSpPr>
        <dsp:cNvPr id="0" name=""/>
        <dsp:cNvSpPr/>
      </dsp:nvSpPr>
      <dsp:spPr>
        <a:xfrm>
          <a:off x="370384" y="30952"/>
          <a:ext cx="2158696" cy="899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kern="1200" dirty="0">
              <a:solidFill>
                <a:schemeClr val="bg1"/>
              </a:solidFill>
              <a:latin typeface="微軟正黑體" panose="020B0604030504040204" pitchFamily="34" charset="-120"/>
              <a:ea typeface="微軟正黑體" panose="020B0604030504040204" pitchFamily="34" charset="-120"/>
            </a:rPr>
            <a:t>報名與資格審查</a:t>
          </a:r>
        </a:p>
      </dsp:txBody>
      <dsp:txXfrm>
        <a:off x="414322" y="74890"/>
        <a:ext cx="2070820" cy="812031"/>
      </dsp:txXfrm>
    </dsp:sp>
    <dsp:sp modelId="{6350BB5C-0C09-44C4-B367-2632CBD1F1D1}">
      <dsp:nvSpPr>
        <dsp:cNvPr id="0" name=""/>
        <dsp:cNvSpPr/>
      </dsp:nvSpPr>
      <dsp:spPr>
        <a:xfrm>
          <a:off x="2063801" y="116779"/>
          <a:ext cx="992559" cy="727345"/>
        </a:xfrm>
        <a:prstGeom prst="rect">
          <a:avLst/>
        </a:prstGeom>
        <a:noFill/>
        <a:ln>
          <a:noFill/>
        </a:ln>
        <a:effectLst/>
      </dsp:spPr>
      <dsp:style>
        <a:lnRef idx="0">
          <a:scrgbClr r="0" g="0" b="0"/>
        </a:lnRef>
        <a:fillRef idx="0">
          <a:scrgbClr r="0" g="0" b="0"/>
        </a:fillRef>
        <a:effectRef idx="0">
          <a:scrgbClr r="0" g="0" b="0"/>
        </a:effectRef>
        <a:fontRef idx="minor"/>
      </dsp:style>
    </dsp:sp>
    <dsp:sp modelId="{8010CE84-DCE2-4712-8993-579954DC4E33}">
      <dsp:nvSpPr>
        <dsp:cNvPr id="0" name=""/>
        <dsp:cNvSpPr/>
      </dsp:nvSpPr>
      <dsp:spPr>
        <a:xfrm rot="5400000">
          <a:off x="2373612" y="1890552"/>
          <a:ext cx="763712" cy="869459"/>
        </a:xfrm>
        <a:prstGeom prst="bentUpArrow">
          <a:avLst>
            <a:gd name="adj1" fmla="val 32840"/>
            <a:gd name="adj2" fmla="val 25000"/>
            <a:gd name="adj3" fmla="val 3578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11DBCA-2F86-469C-9C26-B919C267F128}">
      <dsp:nvSpPr>
        <dsp:cNvPr id="0" name=""/>
        <dsp:cNvSpPr/>
      </dsp:nvSpPr>
      <dsp:spPr>
        <a:xfrm>
          <a:off x="1659653" y="1041845"/>
          <a:ext cx="2749320" cy="899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kern="1200" dirty="0">
              <a:solidFill>
                <a:schemeClr val="bg1"/>
              </a:solidFill>
              <a:latin typeface="微軟正黑體" panose="020B0604030504040204" pitchFamily="34" charset="-120"/>
              <a:ea typeface="微軟正黑體" panose="020B0604030504040204" pitchFamily="34" charset="-120"/>
            </a:rPr>
            <a:t>公告資格審查結果</a:t>
          </a:r>
          <a:r>
            <a:rPr lang="en-US" altLang="zh-TW" sz="2000" kern="1200" dirty="0">
              <a:solidFill>
                <a:schemeClr val="bg1"/>
              </a:solidFill>
              <a:latin typeface="微軟正黑體" panose="020B0604030504040204" pitchFamily="34" charset="-120"/>
              <a:ea typeface="微軟正黑體" panose="020B0604030504040204" pitchFamily="34" charset="-120"/>
            </a:rPr>
            <a:t/>
          </a:r>
          <a:br>
            <a:rPr lang="en-US" altLang="zh-TW" sz="2000" kern="1200" dirty="0">
              <a:solidFill>
                <a:schemeClr val="bg1"/>
              </a:solidFill>
              <a:latin typeface="微軟正黑體" panose="020B0604030504040204" pitchFamily="34" charset="-120"/>
              <a:ea typeface="微軟正黑體" panose="020B0604030504040204" pitchFamily="34" charset="-120"/>
            </a:rPr>
          </a:br>
          <a:r>
            <a:rPr lang="en-US" altLang="zh-TW" sz="1400" kern="1200" dirty="0">
              <a:solidFill>
                <a:schemeClr val="bg1"/>
              </a:solidFill>
              <a:latin typeface="微軟正黑體" panose="020B0604030504040204" pitchFamily="34" charset="-120"/>
              <a:ea typeface="微軟正黑體" panose="020B0604030504040204" pitchFamily="34" charset="-120"/>
            </a:rPr>
            <a:t>(</a:t>
          </a:r>
          <a:r>
            <a:rPr lang="zh-TW" altLang="en-US" sz="1400" kern="1200" dirty="0">
              <a:solidFill>
                <a:schemeClr val="bg1"/>
              </a:solidFill>
              <a:latin typeface="微軟正黑體" panose="020B0604030504040204" pitchFamily="34" charset="-120"/>
              <a:ea typeface="微軟正黑體" panose="020B0604030504040204" pitchFamily="34" charset="-120"/>
            </a:rPr>
            <a:t>含直接入班名單公告</a:t>
          </a:r>
          <a:r>
            <a:rPr lang="en-US" altLang="zh-TW" sz="1400" kern="1200" dirty="0">
              <a:solidFill>
                <a:schemeClr val="bg1"/>
              </a:solidFill>
              <a:latin typeface="微軟正黑體" panose="020B0604030504040204" pitchFamily="34" charset="-120"/>
              <a:ea typeface="微軟正黑體" panose="020B0604030504040204" pitchFamily="34" charset="-120"/>
            </a:rPr>
            <a:t>)</a:t>
          </a:r>
          <a:endParaRPr lang="zh-TW" altLang="en-US" sz="1400" kern="1200" dirty="0">
            <a:solidFill>
              <a:schemeClr val="bg1"/>
            </a:solidFill>
            <a:latin typeface="微軟正黑體" panose="020B0604030504040204" pitchFamily="34" charset="-120"/>
            <a:ea typeface="微軟正黑體" panose="020B0604030504040204" pitchFamily="34" charset="-120"/>
          </a:endParaRPr>
        </a:p>
      </dsp:txBody>
      <dsp:txXfrm>
        <a:off x="1703591" y="1085783"/>
        <a:ext cx="2661444" cy="812031"/>
      </dsp:txXfrm>
    </dsp:sp>
    <dsp:sp modelId="{DCDE6048-0E1D-43F3-ABA4-F8C55C67196A}">
      <dsp:nvSpPr>
        <dsp:cNvPr id="0" name=""/>
        <dsp:cNvSpPr/>
      </dsp:nvSpPr>
      <dsp:spPr>
        <a:xfrm>
          <a:off x="3677134" y="1127672"/>
          <a:ext cx="935053" cy="727345"/>
        </a:xfrm>
        <a:prstGeom prst="rect">
          <a:avLst/>
        </a:prstGeom>
        <a:noFill/>
        <a:ln>
          <a:noFill/>
        </a:ln>
        <a:effectLst/>
      </dsp:spPr>
      <dsp:style>
        <a:lnRef idx="0">
          <a:scrgbClr r="0" g="0" b="0"/>
        </a:lnRef>
        <a:fillRef idx="0">
          <a:scrgbClr r="0" g="0" b="0"/>
        </a:fillRef>
        <a:effectRef idx="0">
          <a:scrgbClr r="0" g="0" b="0"/>
        </a:effectRef>
        <a:fontRef idx="minor"/>
      </dsp:style>
    </dsp:sp>
    <dsp:sp modelId="{79447E95-BF82-4D15-8710-915CFD3AACD0}">
      <dsp:nvSpPr>
        <dsp:cNvPr id="0" name=""/>
        <dsp:cNvSpPr/>
      </dsp:nvSpPr>
      <dsp:spPr>
        <a:xfrm rot="5400000">
          <a:off x="3285681" y="2898658"/>
          <a:ext cx="763712" cy="869459"/>
        </a:xfrm>
        <a:prstGeom prst="bentUpArrow">
          <a:avLst>
            <a:gd name="adj1" fmla="val 32840"/>
            <a:gd name="adj2" fmla="val 25000"/>
            <a:gd name="adj3" fmla="val 3578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936DFF-B0E5-43AD-B348-C589776F9AC4}">
      <dsp:nvSpPr>
        <dsp:cNvPr id="0" name=""/>
        <dsp:cNvSpPr/>
      </dsp:nvSpPr>
      <dsp:spPr>
        <a:xfrm>
          <a:off x="2948921" y="2052739"/>
          <a:ext cx="2160239" cy="899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kern="1200" dirty="0">
              <a:solidFill>
                <a:schemeClr val="bg1"/>
              </a:solidFill>
              <a:latin typeface="微軟正黑體" panose="020B0604030504040204" pitchFamily="34" charset="-120"/>
              <a:ea typeface="微軟正黑體" panose="020B0604030504040204" pitchFamily="34" charset="-120"/>
            </a:rPr>
            <a:t>科學能力檢定</a:t>
          </a:r>
        </a:p>
      </dsp:txBody>
      <dsp:txXfrm>
        <a:off x="2992859" y="2096677"/>
        <a:ext cx="2072363" cy="812031"/>
      </dsp:txXfrm>
    </dsp:sp>
    <dsp:sp modelId="{F4FA56A4-B067-4D2F-A92B-4ECE8859BDF3}">
      <dsp:nvSpPr>
        <dsp:cNvPr id="0" name=""/>
        <dsp:cNvSpPr/>
      </dsp:nvSpPr>
      <dsp:spPr>
        <a:xfrm>
          <a:off x="4671862" y="2138566"/>
          <a:ext cx="935053" cy="727345"/>
        </a:xfrm>
        <a:prstGeom prst="rect">
          <a:avLst/>
        </a:prstGeom>
        <a:noFill/>
        <a:ln>
          <a:noFill/>
        </a:ln>
        <a:effectLst/>
      </dsp:spPr>
      <dsp:style>
        <a:lnRef idx="0">
          <a:scrgbClr r="0" g="0" b="0"/>
        </a:lnRef>
        <a:fillRef idx="0">
          <a:scrgbClr r="0" g="0" b="0"/>
        </a:fillRef>
        <a:effectRef idx="0">
          <a:scrgbClr r="0" g="0" b="0"/>
        </a:effectRef>
        <a:fontRef idx="minor"/>
      </dsp:style>
    </dsp:sp>
    <dsp:sp modelId="{1FEA291D-9C26-47DE-ABA6-DB595A865508}">
      <dsp:nvSpPr>
        <dsp:cNvPr id="0" name=""/>
        <dsp:cNvSpPr/>
      </dsp:nvSpPr>
      <dsp:spPr>
        <a:xfrm rot="5400000">
          <a:off x="4589964" y="3906771"/>
          <a:ext cx="763712" cy="869459"/>
        </a:xfrm>
        <a:prstGeom prst="bentUpArrow">
          <a:avLst>
            <a:gd name="adj1" fmla="val 32840"/>
            <a:gd name="adj2" fmla="val 25000"/>
            <a:gd name="adj3" fmla="val 3578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BD9AA7-A32E-4C1F-8ECA-FA02ACBA2D3B}">
      <dsp:nvSpPr>
        <dsp:cNvPr id="0" name=""/>
        <dsp:cNvSpPr/>
      </dsp:nvSpPr>
      <dsp:spPr>
        <a:xfrm>
          <a:off x="4238190" y="3063633"/>
          <a:ext cx="2149735" cy="899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kern="1200" dirty="0">
              <a:solidFill>
                <a:schemeClr val="bg1"/>
              </a:solidFill>
              <a:latin typeface="微軟正黑體" panose="020B0604030504040204" pitchFamily="34" charset="-120"/>
              <a:ea typeface="微軟正黑體" panose="020B0604030504040204" pitchFamily="34" charset="-120"/>
            </a:rPr>
            <a:t>實驗實作</a:t>
          </a:r>
        </a:p>
      </dsp:txBody>
      <dsp:txXfrm>
        <a:off x="4282128" y="3107571"/>
        <a:ext cx="2061859" cy="812031"/>
      </dsp:txXfrm>
    </dsp:sp>
    <dsp:sp modelId="{FD99B0A8-DA71-4C26-8D17-824D3CCCAF42}">
      <dsp:nvSpPr>
        <dsp:cNvPr id="0" name=""/>
        <dsp:cNvSpPr/>
      </dsp:nvSpPr>
      <dsp:spPr>
        <a:xfrm>
          <a:off x="5955879" y="3149459"/>
          <a:ext cx="935053" cy="727345"/>
        </a:xfrm>
        <a:prstGeom prst="rect">
          <a:avLst/>
        </a:prstGeom>
        <a:noFill/>
        <a:ln>
          <a:noFill/>
        </a:ln>
        <a:effectLst/>
      </dsp:spPr>
      <dsp:style>
        <a:lnRef idx="0">
          <a:scrgbClr r="0" g="0" b="0"/>
        </a:lnRef>
        <a:fillRef idx="0">
          <a:scrgbClr r="0" g="0" b="0"/>
        </a:fillRef>
        <a:effectRef idx="0">
          <a:scrgbClr r="0" g="0" b="0"/>
        </a:effectRef>
        <a:fontRef idx="minor"/>
      </dsp:style>
    </dsp:sp>
    <dsp:sp modelId="{CEC88AF8-C87D-49DF-A41C-3FA31D21287F}">
      <dsp:nvSpPr>
        <dsp:cNvPr id="0" name=""/>
        <dsp:cNvSpPr/>
      </dsp:nvSpPr>
      <dsp:spPr>
        <a:xfrm>
          <a:off x="5527458" y="4074526"/>
          <a:ext cx="2331756" cy="89990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kern="1200" dirty="0">
              <a:solidFill>
                <a:schemeClr val="bg1"/>
              </a:solidFill>
              <a:latin typeface="微軟正黑體" panose="020B0604030504040204" pitchFamily="34" charset="-120"/>
              <a:ea typeface="微軟正黑體" panose="020B0604030504040204" pitchFamily="34" charset="-120"/>
            </a:rPr>
            <a:t>公告成績與放榜</a:t>
          </a:r>
        </a:p>
      </dsp:txBody>
      <dsp:txXfrm>
        <a:off x="5571396" y="4118464"/>
        <a:ext cx="2243880" cy="812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05B62-DCC7-4B7D-A09D-3C514C16D656}">
      <dsp:nvSpPr>
        <dsp:cNvPr id="0" name=""/>
        <dsp:cNvSpPr/>
      </dsp:nvSpPr>
      <dsp:spPr>
        <a:xfrm>
          <a:off x="0" y="193405"/>
          <a:ext cx="8715436" cy="1875390"/>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100000"/>
            </a:lnSpc>
            <a:spcBef>
              <a:spcPct val="0"/>
            </a:spcBef>
            <a:spcAft>
              <a:spcPts val="0"/>
            </a:spcAft>
          </a:pPr>
          <a:r>
            <a:rPr lang="zh-TW" altLang="en-US" sz="2400" b="0" kern="1200" dirty="0">
              <a:solidFill>
                <a:srgbClr val="0070C0"/>
              </a:solidFill>
              <a:latin typeface="微軟正黑體" panose="020B0604030504040204" pitchFamily="34" charset="-120"/>
              <a:ea typeface="微軟正黑體" panose="020B0604030504040204" pitchFamily="34" charset="-120"/>
            </a:rPr>
            <a:t>依甄選總成績高低排序產生選校登記序號</a:t>
          </a:r>
          <a:r>
            <a:rPr lang="en-US" altLang="zh-TW" sz="2000" b="0" kern="1200" dirty="0">
              <a:latin typeface="微軟正黑體" panose="020B0604030504040204" pitchFamily="34" charset="-120"/>
              <a:ea typeface="微軟正黑體" panose="020B0604030504040204" pitchFamily="34" charset="-120"/>
            </a:rPr>
            <a:t/>
          </a:r>
          <a:br>
            <a:rPr lang="en-US" altLang="zh-TW" sz="2000" b="0" kern="1200" dirty="0">
              <a:latin typeface="微軟正黑體" panose="020B0604030504040204" pitchFamily="34" charset="-120"/>
              <a:ea typeface="微軟正黑體" panose="020B0604030504040204" pitchFamily="34" charset="-120"/>
            </a:rPr>
          </a:br>
          <a:r>
            <a:rPr lang="en-US" altLang="zh-TW" sz="2000" b="0" kern="1200" dirty="0">
              <a:latin typeface="微軟正黑體" panose="020B0604030504040204" pitchFamily="34" charset="-120"/>
              <a:ea typeface="微軟正黑體" panose="020B0604030504040204" pitchFamily="34" charset="-120"/>
            </a:rPr>
            <a:t>(</a:t>
          </a:r>
          <a:r>
            <a:rPr lang="zh-TW" altLang="en-US" sz="2000" b="0" kern="1200" dirty="0">
              <a:latin typeface="微軟正黑體" panose="020B0604030504040204" pitchFamily="34" charset="-120"/>
              <a:ea typeface="微軟正黑體" panose="020B0604030504040204" pitchFamily="34" charset="-120"/>
            </a:rPr>
            <a:t>一</a:t>
          </a:r>
          <a:r>
            <a:rPr lang="en-US" altLang="zh-TW" sz="2000" b="0" kern="1200" dirty="0">
              <a:latin typeface="微軟正黑體" panose="020B0604030504040204" pitchFamily="34" charset="-120"/>
              <a:ea typeface="微軟正黑體" panose="020B0604030504040204" pitchFamily="34" charset="-120"/>
            </a:rPr>
            <a:t>)</a:t>
          </a:r>
          <a:r>
            <a:rPr lang="zh-TW" altLang="en-US" sz="2000" b="0" kern="1200" dirty="0">
              <a:latin typeface="微軟正黑體" panose="020B0604030504040204" pitchFamily="34" charset="-120"/>
              <a:ea typeface="微軟正黑體" panose="020B0604030504040204" pitchFamily="34" charset="-120"/>
            </a:rPr>
            <a:t> 同分參酌順序：</a:t>
          </a:r>
          <a:r>
            <a:rPr lang="en-US" altLang="zh-TW" sz="2000" b="0" kern="1200" dirty="0">
              <a:latin typeface="微軟正黑體" panose="020B0604030504040204" pitchFamily="34" charset="-120"/>
              <a:ea typeface="微軟正黑體" panose="020B0604030504040204" pitchFamily="34" charset="-120"/>
            </a:rPr>
            <a:t/>
          </a:r>
          <a:br>
            <a:rPr lang="en-US" altLang="zh-TW" sz="2000" b="0" kern="1200" dirty="0">
              <a:latin typeface="微軟正黑體" panose="020B0604030504040204" pitchFamily="34" charset="-120"/>
              <a:ea typeface="微軟正黑體" panose="020B0604030504040204" pitchFamily="34" charset="-120"/>
            </a:rPr>
          </a:br>
          <a:r>
            <a:rPr lang="zh-TW" altLang="en-US" sz="2000" b="0" kern="1200" dirty="0">
              <a:latin typeface="微軟正黑體" panose="020B0604030504040204" pitchFamily="34" charset="-120"/>
              <a:ea typeface="微軟正黑體" panose="020B0604030504040204" pitchFamily="34" charset="-120"/>
            </a:rPr>
            <a:t>        </a:t>
          </a:r>
          <a:r>
            <a:rPr lang="en-US" altLang="en-US" sz="2000" b="0" kern="1200" dirty="0">
              <a:latin typeface="微軟正黑體" panose="020B0604030504040204" pitchFamily="34" charset="-120"/>
              <a:ea typeface="微軟正黑體" panose="020B0604030504040204" pitchFamily="34" charset="-120"/>
            </a:rPr>
            <a:t>1.</a:t>
          </a:r>
          <a:r>
            <a:rPr lang="zh-TW" altLang="en-US" sz="2000" b="0" kern="1200" dirty="0">
              <a:latin typeface="微軟正黑體" panose="020B0604030504040204" pitchFamily="34" charset="-120"/>
              <a:ea typeface="微軟正黑體" panose="020B0604030504040204" pitchFamily="34" charset="-120"/>
            </a:rPr>
            <a:t>主修  </a:t>
          </a:r>
          <a:r>
            <a:rPr lang="en-US" sz="2000" b="0" kern="1200" dirty="0">
              <a:latin typeface="微軟正黑體" panose="020B0604030504040204" pitchFamily="34" charset="-120"/>
              <a:ea typeface="微軟正黑體" panose="020B0604030504040204" pitchFamily="34" charset="-120"/>
            </a:rPr>
            <a:t> 2.</a:t>
          </a:r>
          <a:r>
            <a:rPr lang="zh-TW" altLang="en-US" sz="2000" b="0" kern="1200" dirty="0">
              <a:latin typeface="微軟正黑體" panose="020B0604030504040204" pitchFamily="34" charset="-120"/>
              <a:ea typeface="微軟正黑體" panose="020B0604030504040204" pitchFamily="34" charset="-120"/>
            </a:rPr>
            <a:t>副修</a:t>
          </a:r>
          <a:r>
            <a:rPr lang="en-US" sz="2000" b="0" kern="1200" dirty="0">
              <a:latin typeface="微軟正黑體" panose="020B0604030504040204" pitchFamily="34" charset="-120"/>
              <a:ea typeface="微軟正黑體" panose="020B0604030504040204" pitchFamily="34" charset="-120"/>
            </a:rPr>
            <a:t> </a:t>
          </a:r>
          <a:r>
            <a:rPr lang="zh-TW" altLang="en-US" sz="2000" b="0" kern="1200" dirty="0">
              <a:latin typeface="微軟正黑體" panose="020B0604030504040204" pitchFamily="34" charset="-120"/>
              <a:ea typeface="微軟正黑體" panose="020B0604030504040204" pitchFamily="34" charset="-120"/>
            </a:rPr>
            <a:t>  </a:t>
          </a:r>
          <a:r>
            <a:rPr lang="en-US" sz="2000" b="0" kern="1200" dirty="0">
              <a:latin typeface="微軟正黑體" panose="020B0604030504040204" pitchFamily="34" charset="-120"/>
              <a:ea typeface="微軟正黑體" panose="020B0604030504040204" pitchFamily="34" charset="-120"/>
            </a:rPr>
            <a:t>3.</a:t>
          </a:r>
          <a:r>
            <a:rPr lang="zh-TW" altLang="en-US" sz="2000" b="0" kern="1200" dirty="0">
              <a:latin typeface="微軟正黑體" panose="020B0604030504040204" pitchFamily="34" charset="-120"/>
              <a:ea typeface="微軟正黑體" panose="020B0604030504040204" pitchFamily="34" charset="-120"/>
            </a:rPr>
            <a:t>聽寫  </a:t>
          </a:r>
          <a:r>
            <a:rPr lang="en-US" sz="2000" b="0" kern="1200" dirty="0">
              <a:latin typeface="微軟正黑體" panose="020B0604030504040204" pitchFamily="34" charset="-120"/>
              <a:ea typeface="微軟正黑體" panose="020B0604030504040204" pitchFamily="34" charset="-120"/>
            </a:rPr>
            <a:t> 4.</a:t>
          </a:r>
          <a:r>
            <a:rPr lang="zh-TW" altLang="en-US" sz="2000" b="0" kern="1200" dirty="0">
              <a:latin typeface="微軟正黑體" panose="020B0604030504040204" pitchFamily="34" charset="-120"/>
              <a:ea typeface="微軟正黑體" panose="020B0604030504040204" pitchFamily="34" charset="-120"/>
            </a:rPr>
            <a:t>樂理與基礎和聲  </a:t>
          </a:r>
          <a:r>
            <a:rPr lang="en-US" altLang="zh-TW" sz="2000" b="0" kern="1200" dirty="0">
              <a:latin typeface="微軟正黑體" panose="020B0604030504040204" pitchFamily="34" charset="-120"/>
              <a:ea typeface="微軟正黑體" panose="020B0604030504040204" pitchFamily="34" charset="-120"/>
            </a:rPr>
            <a:t>5.</a:t>
          </a:r>
          <a:r>
            <a:rPr lang="zh-TW" altLang="en-US" sz="2000" b="0" kern="1200" dirty="0">
              <a:latin typeface="微軟正黑體" panose="020B0604030504040204" pitchFamily="34" charset="-120"/>
              <a:ea typeface="微軟正黑體" panose="020B0604030504040204" pitchFamily="34" charset="-120"/>
            </a:rPr>
            <a:t>視唱</a:t>
          </a:r>
          <a:r>
            <a:rPr lang="en-US" altLang="zh-TW" sz="2000" b="0" kern="1200" dirty="0">
              <a:latin typeface="微軟正黑體" panose="020B0604030504040204" pitchFamily="34" charset="-120"/>
              <a:ea typeface="微軟正黑體" panose="020B0604030504040204" pitchFamily="34" charset="-120"/>
            </a:rPr>
            <a:t/>
          </a:r>
          <a:br>
            <a:rPr lang="en-US" altLang="zh-TW" sz="2000" b="0" kern="1200" dirty="0">
              <a:latin typeface="微軟正黑體" panose="020B0604030504040204" pitchFamily="34" charset="-120"/>
              <a:ea typeface="微軟正黑體" panose="020B0604030504040204" pitchFamily="34" charset="-120"/>
            </a:rPr>
          </a:br>
          <a:r>
            <a:rPr lang="en-US" altLang="zh-TW" sz="2000" b="0" kern="1200" dirty="0">
              <a:latin typeface="微軟正黑體" panose="020B0604030504040204" pitchFamily="34" charset="-120"/>
              <a:ea typeface="微軟正黑體" panose="020B0604030504040204" pitchFamily="34" charset="-120"/>
            </a:rPr>
            <a:t>(</a:t>
          </a:r>
          <a:r>
            <a:rPr lang="zh-TW" altLang="en-US" sz="2000" b="0" kern="1200" dirty="0">
              <a:latin typeface="微軟正黑體" panose="020B0604030504040204" pitchFamily="34" charset="-120"/>
              <a:ea typeface="微軟正黑體" panose="020B0604030504040204" pitchFamily="34" charset="-120"/>
            </a:rPr>
            <a:t>二</a:t>
          </a:r>
          <a:r>
            <a:rPr lang="en-US" altLang="zh-TW" sz="2000" b="0" kern="1200" dirty="0">
              <a:latin typeface="微軟正黑體" panose="020B0604030504040204" pitchFamily="34" charset="-120"/>
              <a:ea typeface="微軟正黑體" panose="020B0604030504040204" pitchFamily="34" charset="-120"/>
            </a:rPr>
            <a:t>)</a:t>
          </a:r>
          <a:r>
            <a:rPr lang="zh-TW" altLang="en-US" sz="2000" b="0" kern="1200" dirty="0">
              <a:latin typeface="微軟正黑體" panose="020B0604030504040204" pitchFamily="34" charset="-120"/>
              <a:ea typeface="微軟正黑體" panose="020B0604030504040204" pitchFamily="34" charset="-120"/>
            </a:rPr>
            <a:t> 同分且參酌順序仍相同者，以現場抽籤決定選校順序</a:t>
          </a:r>
        </a:p>
      </dsp:txBody>
      <dsp:txXfrm>
        <a:off x="91549" y="284954"/>
        <a:ext cx="8532338" cy="1692292"/>
      </dsp:txXfrm>
    </dsp:sp>
    <dsp:sp modelId="{6A01A2B2-2553-4E91-89C7-8343CC3DF7B8}">
      <dsp:nvSpPr>
        <dsp:cNvPr id="0" name=""/>
        <dsp:cNvSpPr/>
      </dsp:nvSpPr>
      <dsp:spPr>
        <a:xfrm>
          <a:off x="0" y="2081002"/>
          <a:ext cx="8715436" cy="2369061"/>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100000"/>
            </a:lnSpc>
            <a:spcBef>
              <a:spcPct val="0"/>
            </a:spcBef>
            <a:spcAft>
              <a:spcPts val="0"/>
            </a:spcAft>
          </a:pPr>
          <a:r>
            <a:rPr lang="zh-TW" altLang="en-US" sz="2800" b="0" kern="1200" dirty="0">
              <a:solidFill>
                <a:srgbClr val="FF9900"/>
              </a:solidFill>
              <a:latin typeface="微軟正黑體" panose="020B0604030504040204" pitchFamily="34" charset="-120"/>
              <a:ea typeface="微軟正黑體" panose="020B0604030504040204" pitchFamily="34" charset="-120"/>
            </a:rPr>
            <a:t>各校可針對國中教育會考、術科測驗某科目或甄選總成績設定門檻</a:t>
          </a:r>
          <a:endParaRPr lang="en-US" altLang="zh-TW" sz="2800" b="0" kern="1200" dirty="0">
            <a:solidFill>
              <a:srgbClr val="FF9900"/>
            </a:solidFill>
            <a:latin typeface="微軟正黑體" panose="020B0604030504040204" pitchFamily="34" charset="-120"/>
            <a:ea typeface="微軟正黑體" panose="020B0604030504040204" pitchFamily="34" charset="-120"/>
          </a:endParaRPr>
        </a:p>
        <a:p>
          <a:pPr lvl="0" algn="l" defTabSz="1244600">
            <a:lnSpc>
              <a:spcPct val="100000"/>
            </a:lnSpc>
            <a:spcBef>
              <a:spcPct val="0"/>
            </a:spcBef>
            <a:spcAft>
              <a:spcPts val="0"/>
            </a:spcAft>
          </a:pP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一</a:t>
          </a: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通過該校門檻者，始得參加該校分發</a:t>
          </a:r>
          <a:endParaRPr lang="en-US" altLang="zh-TW" sz="2400" b="0" kern="1200" dirty="0">
            <a:latin typeface="微軟正黑體" panose="020B0604030504040204" pitchFamily="34" charset="-120"/>
            <a:ea typeface="微軟正黑體" panose="020B0604030504040204" pitchFamily="34" charset="-120"/>
          </a:endParaRPr>
        </a:p>
        <a:p>
          <a:pPr lvl="0" algn="l" defTabSz="1244600">
            <a:lnSpc>
              <a:spcPct val="100000"/>
            </a:lnSpc>
            <a:spcBef>
              <a:spcPct val="0"/>
            </a:spcBef>
            <a:spcAft>
              <a:spcPts val="0"/>
            </a:spcAft>
          </a:pP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二</a:t>
          </a: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國中教育會考成績僅作為甄選門檻，不列入總成績計算</a:t>
          </a:r>
          <a:endParaRPr lang="en-US" altLang="zh-TW" sz="2400" b="0" kern="1200" dirty="0">
            <a:latin typeface="微軟正黑體" panose="020B0604030504040204" pitchFamily="34" charset="-120"/>
            <a:ea typeface="微軟正黑體" panose="020B0604030504040204" pitchFamily="34" charset="-120"/>
          </a:endParaRPr>
        </a:p>
      </dsp:txBody>
      <dsp:txXfrm>
        <a:off x="115648" y="2196650"/>
        <a:ext cx="8484140" cy="21377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05B62-DCC7-4B7D-A09D-3C514C16D656}">
      <dsp:nvSpPr>
        <dsp:cNvPr id="0" name=""/>
        <dsp:cNvSpPr/>
      </dsp:nvSpPr>
      <dsp:spPr>
        <a:xfrm>
          <a:off x="0" y="193405"/>
          <a:ext cx="8715436" cy="1875390"/>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100000"/>
            </a:lnSpc>
            <a:spcBef>
              <a:spcPct val="0"/>
            </a:spcBef>
            <a:spcAft>
              <a:spcPts val="0"/>
            </a:spcAft>
          </a:pPr>
          <a:r>
            <a:rPr lang="zh-TW" altLang="en-US" sz="2400" b="0" kern="1200" dirty="0">
              <a:solidFill>
                <a:srgbClr val="0070C0"/>
              </a:solidFill>
              <a:latin typeface="微軟正黑體" panose="020B0604030504040204" pitchFamily="34" charset="-120"/>
              <a:ea typeface="微軟正黑體" panose="020B0604030504040204" pitchFamily="34" charset="-120"/>
            </a:rPr>
            <a:t>依甄選總成績高低排序產生選校登記序號</a:t>
          </a:r>
          <a:r>
            <a:rPr lang="en-US" altLang="zh-TW" sz="2000" b="0" kern="1200" dirty="0">
              <a:latin typeface="微軟正黑體" panose="020B0604030504040204" pitchFamily="34" charset="-120"/>
              <a:ea typeface="微軟正黑體" panose="020B0604030504040204" pitchFamily="34" charset="-120"/>
            </a:rPr>
            <a:t/>
          </a:r>
          <a:br>
            <a:rPr lang="en-US" altLang="zh-TW" sz="2000" b="0" kern="1200" dirty="0">
              <a:latin typeface="微軟正黑體" panose="020B0604030504040204" pitchFamily="34" charset="-120"/>
              <a:ea typeface="微軟正黑體" panose="020B0604030504040204" pitchFamily="34" charset="-120"/>
            </a:rPr>
          </a:br>
          <a:r>
            <a:rPr lang="en-US" altLang="zh-TW" sz="2000" b="0" kern="1200" dirty="0">
              <a:latin typeface="微軟正黑體" panose="020B0604030504040204" pitchFamily="34" charset="-120"/>
              <a:ea typeface="微軟正黑體" panose="020B0604030504040204" pitchFamily="34" charset="-120"/>
            </a:rPr>
            <a:t>(</a:t>
          </a:r>
          <a:r>
            <a:rPr lang="zh-TW" altLang="en-US" sz="2000" b="0" kern="1200" dirty="0">
              <a:latin typeface="微軟正黑體" panose="020B0604030504040204" pitchFamily="34" charset="-120"/>
              <a:ea typeface="微軟正黑體" panose="020B0604030504040204" pitchFamily="34" charset="-120"/>
            </a:rPr>
            <a:t>一</a:t>
          </a:r>
          <a:r>
            <a:rPr lang="en-US" altLang="zh-TW" sz="2000" b="0" kern="1200" dirty="0">
              <a:latin typeface="微軟正黑體" panose="020B0604030504040204" pitchFamily="34" charset="-120"/>
              <a:ea typeface="微軟正黑體" panose="020B0604030504040204" pitchFamily="34" charset="-120"/>
            </a:rPr>
            <a:t>)</a:t>
          </a:r>
          <a:r>
            <a:rPr lang="zh-TW" altLang="en-US" sz="2000" b="0" kern="1200" dirty="0">
              <a:latin typeface="微軟正黑體" panose="020B0604030504040204" pitchFamily="34" charset="-120"/>
              <a:ea typeface="微軟正黑體" panose="020B0604030504040204" pitchFamily="34" charset="-120"/>
            </a:rPr>
            <a:t> 同分參酌順序：</a:t>
          </a:r>
          <a:r>
            <a:rPr lang="en-US" altLang="zh-TW" sz="2000" b="0" kern="1200" dirty="0">
              <a:latin typeface="微軟正黑體" panose="020B0604030504040204" pitchFamily="34" charset="-120"/>
              <a:ea typeface="微軟正黑體" panose="020B0604030504040204" pitchFamily="34" charset="-120"/>
            </a:rPr>
            <a:t/>
          </a:r>
          <a:br>
            <a:rPr lang="en-US" altLang="zh-TW" sz="2000" b="0" kern="1200" dirty="0">
              <a:latin typeface="微軟正黑體" panose="020B0604030504040204" pitchFamily="34" charset="-120"/>
              <a:ea typeface="微軟正黑體" panose="020B0604030504040204" pitchFamily="34" charset="-120"/>
            </a:rPr>
          </a:br>
          <a:r>
            <a:rPr lang="zh-TW" altLang="en-US" sz="2000" b="0" kern="1200" dirty="0">
              <a:latin typeface="微軟正黑體" panose="020B0604030504040204" pitchFamily="34" charset="-120"/>
              <a:ea typeface="微軟正黑體" panose="020B0604030504040204" pitchFamily="34" charset="-120"/>
            </a:rPr>
            <a:t>        </a:t>
          </a:r>
          <a:r>
            <a:rPr lang="en-US" altLang="en-US" sz="2000" b="0" kern="1200" dirty="0">
              <a:latin typeface="微軟正黑體" panose="020B0604030504040204" pitchFamily="34" charset="-120"/>
              <a:ea typeface="微軟正黑體" panose="020B0604030504040204" pitchFamily="34" charset="-120"/>
            </a:rPr>
            <a:t>1.</a:t>
          </a:r>
          <a:r>
            <a:rPr lang="zh-TW" sz="2000" b="0" kern="1200" dirty="0">
              <a:latin typeface="微軟正黑體" panose="020B0604030504040204" pitchFamily="34" charset="-120"/>
              <a:ea typeface="微軟正黑體" panose="020B0604030504040204" pitchFamily="34" charset="-120"/>
            </a:rPr>
            <a:t>素描</a:t>
          </a:r>
          <a:r>
            <a:rPr lang="zh-TW" altLang="en-US" sz="2000" b="0" kern="1200" dirty="0">
              <a:latin typeface="微軟正黑體" panose="020B0604030504040204" pitchFamily="34" charset="-120"/>
              <a:ea typeface="微軟正黑體" panose="020B0604030504040204" pitchFamily="34" charset="-120"/>
            </a:rPr>
            <a:t>  </a:t>
          </a:r>
          <a:r>
            <a:rPr lang="en-US" sz="2000" b="0" kern="1200" dirty="0">
              <a:latin typeface="微軟正黑體" panose="020B0604030504040204" pitchFamily="34" charset="-120"/>
              <a:ea typeface="微軟正黑體" panose="020B0604030504040204" pitchFamily="34" charset="-120"/>
            </a:rPr>
            <a:t> 2.</a:t>
          </a:r>
          <a:r>
            <a:rPr lang="zh-TW" sz="2000" b="0" kern="1200" dirty="0">
              <a:latin typeface="微軟正黑體" panose="020B0604030504040204" pitchFamily="34" charset="-120"/>
              <a:ea typeface="微軟正黑體" panose="020B0604030504040204" pitchFamily="34" charset="-120"/>
            </a:rPr>
            <a:t>水彩</a:t>
          </a:r>
          <a:r>
            <a:rPr lang="en-US" sz="2000" b="0" kern="1200" dirty="0">
              <a:latin typeface="微軟正黑體" panose="020B0604030504040204" pitchFamily="34" charset="-120"/>
              <a:ea typeface="微軟正黑體" panose="020B0604030504040204" pitchFamily="34" charset="-120"/>
            </a:rPr>
            <a:t> </a:t>
          </a:r>
          <a:r>
            <a:rPr lang="zh-TW" altLang="en-US" sz="2000" b="0" kern="1200" dirty="0">
              <a:latin typeface="微軟正黑體" panose="020B0604030504040204" pitchFamily="34" charset="-120"/>
              <a:ea typeface="微軟正黑體" panose="020B0604030504040204" pitchFamily="34" charset="-120"/>
            </a:rPr>
            <a:t>  </a:t>
          </a:r>
          <a:r>
            <a:rPr lang="en-US" sz="2000" b="0" kern="1200" dirty="0">
              <a:latin typeface="微軟正黑體" panose="020B0604030504040204" pitchFamily="34" charset="-120"/>
              <a:ea typeface="微軟正黑體" panose="020B0604030504040204" pitchFamily="34" charset="-120"/>
            </a:rPr>
            <a:t>3.</a:t>
          </a:r>
          <a:r>
            <a:rPr lang="zh-TW" sz="2000" b="0" kern="1200" dirty="0">
              <a:latin typeface="微軟正黑體" panose="020B0604030504040204" pitchFamily="34" charset="-120"/>
              <a:ea typeface="微軟正黑體" panose="020B0604030504040204" pitchFamily="34" charset="-120"/>
            </a:rPr>
            <a:t>水墨</a:t>
          </a:r>
          <a:r>
            <a:rPr lang="zh-TW" altLang="en-US" sz="2000" b="0" kern="1200" dirty="0">
              <a:latin typeface="微軟正黑體" panose="020B0604030504040204" pitchFamily="34" charset="-120"/>
              <a:ea typeface="微軟正黑體" panose="020B0604030504040204" pitchFamily="34" charset="-120"/>
            </a:rPr>
            <a:t>  </a:t>
          </a:r>
          <a:r>
            <a:rPr lang="en-US" sz="2000" b="0" kern="1200" dirty="0">
              <a:latin typeface="微軟正黑體" panose="020B0604030504040204" pitchFamily="34" charset="-120"/>
              <a:ea typeface="微軟正黑體" panose="020B0604030504040204" pitchFamily="34" charset="-120"/>
            </a:rPr>
            <a:t> 4.</a:t>
          </a:r>
          <a:r>
            <a:rPr lang="zh-TW" sz="2000" b="0" kern="1200" dirty="0">
              <a:latin typeface="微軟正黑體" panose="020B0604030504040204" pitchFamily="34" charset="-120"/>
              <a:ea typeface="微軟正黑體" panose="020B0604030504040204" pitchFamily="34" charset="-120"/>
            </a:rPr>
            <a:t>書法</a:t>
          </a:r>
          <a:r>
            <a:rPr lang="en-US" altLang="zh-TW" sz="2000" b="0" kern="1200" dirty="0">
              <a:latin typeface="微軟正黑體" panose="020B0604030504040204" pitchFamily="34" charset="-120"/>
              <a:ea typeface="微軟正黑體" panose="020B0604030504040204" pitchFamily="34" charset="-120"/>
            </a:rPr>
            <a:t/>
          </a:r>
          <a:br>
            <a:rPr lang="en-US" altLang="zh-TW" sz="2000" b="0" kern="1200" dirty="0">
              <a:latin typeface="微軟正黑體" panose="020B0604030504040204" pitchFamily="34" charset="-120"/>
              <a:ea typeface="微軟正黑體" panose="020B0604030504040204" pitchFamily="34" charset="-120"/>
            </a:rPr>
          </a:br>
          <a:r>
            <a:rPr lang="en-US" altLang="zh-TW" sz="2000" b="0" kern="1200" dirty="0">
              <a:latin typeface="微軟正黑體" panose="020B0604030504040204" pitchFamily="34" charset="-120"/>
              <a:ea typeface="微軟正黑體" panose="020B0604030504040204" pitchFamily="34" charset="-120"/>
            </a:rPr>
            <a:t>(</a:t>
          </a:r>
          <a:r>
            <a:rPr lang="zh-TW" altLang="en-US" sz="2000" b="0" kern="1200" dirty="0">
              <a:latin typeface="微軟正黑體" panose="020B0604030504040204" pitchFamily="34" charset="-120"/>
              <a:ea typeface="微軟正黑體" panose="020B0604030504040204" pitchFamily="34" charset="-120"/>
            </a:rPr>
            <a:t>二</a:t>
          </a:r>
          <a:r>
            <a:rPr lang="en-US" altLang="zh-TW" sz="2000" b="0" kern="1200" dirty="0">
              <a:latin typeface="微軟正黑體" panose="020B0604030504040204" pitchFamily="34" charset="-120"/>
              <a:ea typeface="微軟正黑體" panose="020B0604030504040204" pitchFamily="34" charset="-120"/>
            </a:rPr>
            <a:t>)</a:t>
          </a:r>
          <a:r>
            <a:rPr lang="zh-TW" altLang="en-US" sz="2000" b="0" kern="1200" dirty="0">
              <a:latin typeface="微軟正黑體" panose="020B0604030504040204" pitchFamily="34" charset="-120"/>
              <a:ea typeface="微軟正黑體" panose="020B0604030504040204" pitchFamily="34" charset="-120"/>
            </a:rPr>
            <a:t> 同分且參酌順序仍相同者，以現場抽籤決定選校順序</a:t>
          </a:r>
        </a:p>
      </dsp:txBody>
      <dsp:txXfrm>
        <a:off x="91549" y="284954"/>
        <a:ext cx="8532338" cy="1692292"/>
      </dsp:txXfrm>
    </dsp:sp>
    <dsp:sp modelId="{6A01A2B2-2553-4E91-89C7-8343CC3DF7B8}">
      <dsp:nvSpPr>
        <dsp:cNvPr id="0" name=""/>
        <dsp:cNvSpPr/>
      </dsp:nvSpPr>
      <dsp:spPr>
        <a:xfrm>
          <a:off x="0" y="2081002"/>
          <a:ext cx="8715436" cy="2369061"/>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100000"/>
            </a:lnSpc>
            <a:spcBef>
              <a:spcPct val="0"/>
            </a:spcBef>
            <a:spcAft>
              <a:spcPts val="0"/>
            </a:spcAft>
          </a:pPr>
          <a:r>
            <a:rPr lang="zh-TW" altLang="en-US" sz="2800" b="0" kern="1200" dirty="0">
              <a:solidFill>
                <a:srgbClr val="FF9900"/>
              </a:solidFill>
              <a:latin typeface="微軟正黑體" panose="020B0604030504040204" pitchFamily="34" charset="-120"/>
              <a:ea typeface="微軟正黑體" panose="020B0604030504040204" pitchFamily="34" charset="-120"/>
            </a:rPr>
            <a:t>各校可針對國中教育會考、術科測驗某科目或甄選總成績設定門檻</a:t>
          </a:r>
          <a:endParaRPr lang="en-US" altLang="zh-TW" sz="2800" b="0" kern="1200" dirty="0">
            <a:solidFill>
              <a:srgbClr val="FF9900"/>
            </a:solidFill>
            <a:latin typeface="微軟正黑體" panose="020B0604030504040204" pitchFamily="34" charset="-120"/>
            <a:ea typeface="微軟正黑體" panose="020B0604030504040204" pitchFamily="34" charset="-120"/>
          </a:endParaRPr>
        </a:p>
        <a:p>
          <a:pPr lvl="0" algn="l" defTabSz="1244600">
            <a:lnSpc>
              <a:spcPct val="100000"/>
            </a:lnSpc>
            <a:spcBef>
              <a:spcPct val="0"/>
            </a:spcBef>
            <a:spcAft>
              <a:spcPts val="0"/>
            </a:spcAft>
          </a:pP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一</a:t>
          </a: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通過該校門檻者，始得參加該校分發</a:t>
          </a:r>
          <a:endParaRPr lang="en-US" altLang="zh-TW" sz="2400" b="0" kern="1200" dirty="0">
            <a:latin typeface="微軟正黑體" panose="020B0604030504040204" pitchFamily="34" charset="-120"/>
            <a:ea typeface="微軟正黑體" panose="020B0604030504040204" pitchFamily="34" charset="-120"/>
          </a:endParaRPr>
        </a:p>
        <a:p>
          <a:pPr lvl="0" algn="l" defTabSz="1244600">
            <a:lnSpc>
              <a:spcPct val="100000"/>
            </a:lnSpc>
            <a:spcBef>
              <a:spcPct val="0"/>
            </a:spcBef>
            <a:spcAft>
              <a:spcPts val="0"/>
            </a:spcAft>
          </a:pP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二</a:t>
          </a: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國中教育會考成績僅作為甄選門檻，不列入總成績計算</a:t>
          </a:r>
          <a:endParaRPr lang="en-US" altLang="zh-TW" sz="2400" b="0" kern="1200" dirty="0">
            <a:latin typeface="微軟正黑體" panose="020B0604030504040204" pitchFamily="34" charset="-120"/>
            <a:ea typeface="微軟正黑體" panose="020B0604030504040204" pitchFamily="34" charset="-120"/>
          </a:endParaRPr>
        </a:p>
      </dsp:txBody>
      <dsp:txXfrm>
        <a:off x="115648" y="2196650"/>
        <a:ext cx="8484140" cy="21377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05B62-DCC7-4B7D-A09D-3C514C16D656}">
      <dsp:nvSpPr>
        <dsp:cNvPr id="0" name=""/>
        <dsp:cNvSpPr/>
      </dsp:nvSpPr>
      <dsp:spPr>
        <a:xfrm>
          <a:off x="0" y="196068"/>
          <a:ext cx="8715436" cy="2131811"/>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100000"/>
            </a:lnSpc>
            <a:spcBef>
              <a:spcPct val="0"/>
            </a:spcBef>
            <a:spcAft>
              <a:spcPts val="0"/>
            </a:spcAft>
          </a:pPr>
          <a:r>
            <a:rPr lang="zh-TW" altLang="en-US" sz="2400" b="0" kern="1200" dirty="0">
              <a:solidFill>
                <a:srgbClr val="002060"/>
              </a:solidFill>
              <a:latin typeface="微軟正黑體" panose="020B0604030504040204" pitchFamily="34" charset="-120"/>
              <a:ea typeface="微軟正黑體" panose="020B0604030504040204" pitchFamily="34" charset="-120"/>
            </a:rPr>
            <a:t>依甄選總成績高低排序產生選校登記序號</a:t>
          </a:r>
          <a:r>
            <a:rPr lang="en-US" altLang="zh-TW" sz="2400" b="0" kern="1200" dirty="0">
              <a:latin typeface="微軟正黑體" panose="020B0604030504040204" pitchFamily="34" charset="-120"/>
              <a:ea typeface="微軟正黑體" panose="020B0604030504040204" pitchFamily="34" charset="-120"/>
            </a:rPr>
            <a:t/>
          </a:r>
          <a:br>
            <a:rPr lang="en-US" altLang="zh-TW" sz="2400" b="0" kern="1200" dirty="0">
              <a:latin typeface="微軟正黑體" panose="020B0604030504040204" pitchFamily="34" charset="-120"/>
              <a:ea typeface="微軟正黑體" panose="020B0604030504040204" pitchFamily="34" charset="-120"/>
            </a:rPr>
          </a:b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一</a:t>
          </a: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 同分參酌順序：</a:t>
          </a:r>
          <a:r>
            <a:rPr lang="en-US" altLang="zh-TW" sz="2400" b="0" kern="1200" dirty="0">
              <a:latin typeface="微軟正黑體" panose="020B0604030504040204" pitchFamily="34" charset="-120"/>
              <a:ea typeface="微軟正黑體" panose="020B0604030504040204" pitchFamily="34" charset="-120"/>
            </a:rPr>
            <a:t/>
          </a:r>
          <a:br>
            <a:rPr lang="en-US" altLang="zh-TW" sz="2400" b="0" kern="1200" dirty="0">
              <a:latin typeface="微軟正黑體" panose="020B0604030504040204" pitchFamily="34" charset="-120"/>
              <a:ea typeface="微軟正黑體" panose="020B0604030504040204" pitchFamily="34" charset="-120"/>
            </a:rPr>
          </a:br>
          <a:r>
            <a:rPr lang="zh-TW" altLang="en-US" sz="2400" b="0" kern="1200" dirty="0">
              <a:latin typeface="微軟正黑體" panose="020B0604030504040204" pitchFamily="34" charset="-120"/>
              <a:ea typeface="微軟正黑體" panose="020B0604030504040204" pitchFamily="34" charset="-120"/>
            </a:rPr>
            <a:t>        </a:t>
          </a:r>
          <a:r>
            <a:rPr lang="en-US" altLang="en-US" sz="2400" b="0" kern="1200" dirty="0">
              <a:latin typeface="微軟正黑體" panose="020B0604030504040204" pitchFamily="34" charset="-120"/>
              <a:ea typeface="微軟正黑體" panose="020B0604030504040204" pitchFamily="34" charset="-120"/>
            </a:rPr>
            <a:t>1.</a:t>
          </a:r>
          <a:r>
            <a:rPr lang="zh-TW" sz="2400" b="0" kern="1200" dirty="0">
              <a:latin typeface="微軟正黑體" panose="020B0604030504040204" pitchFamily="34" charset="-120"/>
              <a:ea typeface="微軟正黑體" panose="020B0604030504040204" pitchFamily="34" charset="-120"/>
            </a:rPr>
            <a:t>芭蕾</a:t>
          </a:r>
          <a:r>
            <a:rPr lang="zh-TW" altLang="en-US" sz="2400" b="0" kern="1200" dirty="0">
              <a:latin typeface="微軟正黑體" panose="020B0604030504040204" pitchFamily="34" charset="-120"/>
              <a:ea typeface="微軟正黑體" panose="020B0604030504040204" pitchFamily="34" charset="-120"/>
            </a:rPr>
            <a:t>   </a:t>
          </a:r>
          <a:r>
            <a:rPr lang="en-US" altLang="zh-TW" sz="2400" b="0" kern="1200" dirty="0">
              <a:latin typeface="微軟正黑體" panose="020B0604030504040204" pitchFamily="34" charset="-120"/>
              <a:ea typeface="微軟正黑體" panose="020B0604030504040204" pitchFamily="34" charset="-120"/>
            </a:rPr>
            <a:t>2.</a:t>
          </a:r>
          <a:r>
            <a:rPr lang="zh-TW" sz="2400" b="0" kern="1200" dirty="0">
              <a:latin typeface="微軟正黑體" panose="020B0604030504040204" pitchFamily="34" charset="-120"/>
              <a:ea typeface="微軟正黑體" panose="020B0604030504040204" pitchFamily="34" charset="-120"/>
            </a:rPr>
            <a:t>現代舞</a:t>
          </a:r>
          <a:r>
            <a:rPr lang="zh-TW" altLang="en-US" sz="2400" b="0" kern="1200" dirty="0">
              <a:latin typeface="微軟正黑體" panose="020B0604030504040204" pitchFamily="34" charset="-120"/>
              <a:ea typeface="微軟正黑體" panose="020B0604030504040204" pitchFamily="34" charset="-120"/>
            </a:rPr>
            <a:t>   </a:t>
          </a:r>
          <a:r>
            <a:rPr lang="en-US" altLang="zh-TW" sz="2400" b="0" kern="1200" dirty="0">
              <a:latin typeface="微軟正黑體" panose="020B0604030504040204" pitchFamily="34" charset="-120"/>
              <a:ea typeface="微軟正黑體" panose="020B0604030504040204" pitchFamily="34" charset="-120"/>
            </a:rPr>
            <a:t>3.</a:t>
          </a:r>
          <a:r>
            <a:rPr lang="zh-TW" sz="2400" b="0" kern="1200" dirty="0">
              <a:latin typeface="微軟正黑體" panose="020B0604030504040204" pitchFamily="34" charset="-120"/>
              <a:ea typeface="微軟正黑體" panose="020B0604030504040204" pitchFamily="34" charset="-120"/>
            </a:rPr>
            <a:t>中國舞</a:t>
          </a:r>
          <a:r>
            <a:rPr lang="zh-TW" altLang="en-US" sz="2400" b="0" kern="1200" dirty="0">
              <a:latin typeface="微軟正黑體" panose="020B0604030504040204" pitchFamily="34" charset="-120"/>
              <a:ea typeface="微軟正黑體" panose="020B0604030504040204" pitchFamily="34" charset="-120"/>
            </a:rPr>
            <a:t>   </a:t>
          </a:r>
          <a:r>
            <a:rPr lang="en-US" altLang="zh-TW" sz="2400" b="0" kern="1200" dirty="0">
              <a:latin typeface="微軟正黑體" panose="020B0604030504040204" pitchFamily="34" charset="-120"/>
              <a:ea typeface="微軟正黑體" panose="020B0604030504040204" pitchFamily="34" charset="-120"/>
            </a:rPr>
            <a:t>4.</a:t>
          </a:r>
          <a:r>
            <a:rPr lang="zh-TW" sz="2400" b="0" kern="1200" dirty="0">
              <a:latin typeface="微軟正黑體" panose="020B0604030504040204" pitchFamily="34" charset="-120"/>
              <a:ea typeface="微軟正黑體" panose="020B0604030504040204" pitchFamily="34" charset="-120"/>
            </a:rPr>
            <a:t>即興與創作</a:t>
          </a:r>
          <a:r>
            <a:rPr lang="en-US" altLang="zh-TW" sz="2400" b="0" kern="1200" dirty="0">
              <a:latin typeface="微軟正黑體" panose="020B0604030504040204" pitchFamily="34" charset="-120"/>
              <a:ea typeface="微軟正黑體" panose="020B0604030504040204" pitchFamily="34" charset="-120"/>
            </a:rPr>
            <a:t/>
          </a:r>
          <a:br>
            <a:rPr lang="en-US" altLang="zh-TW" sz="2400" b="0" kern="1200" dirty="0">
              <a:latin typeface="微軟正黑體" panose="020B0604030504040204" pitchFamily="34" charset="-120"/>
              <a:ea typeface="微軟正黑體" panose="020B0604030504040204" pitchFamily="34" charset="-120"/>
            </a:rPr>
          </a:b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二</a:t>
          </a: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 同分且參酌順序仍相同者，以現場抽籤決定選校順序</a:t>
          </a:r>
          <a:endParaRPr lang="zh-TW" altLang="en-US" sz="2000" b="0" kern="1200" dirty="0">
            <a:latin typeface="微軟正黑體" panose="020B0604030504040204" pitchFamily="34" charset="-120"/>
            <a:ea typeface="微軟正黑體" panose="020B0604030504040204" pitchFamily="34" charset="-120"/>
          </a:endParaRPr>
        </a:p>
      </dsp:txBody>
      <dsp:txXfrm>
        <a:off x="104066" y="300134"/>
        <a:ext cx="8507304" cy="1923679"/>
      </dsp:txXfrm>
    </dsp:sp>
    <dsp:sp modelId="{6A01A2B2-2553-4E91-89C7-8343CC3DF7B8}">
      <dsp:nvSpPr>
        <dsp:cNvPr id="0" name=""/>
        <dsp:cNvSpPr/>
      </dsp:nvSpPr>
      <dsp:spPr>
        <a:xfrm>
          <a:off x="0" y="2338666"/>
          <a:ext cx="8715436" cy="2108735"/>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100000"/>
            </a:lnSpc>
            <a:spcBef>
              <a:spcPct val="0"/>
            </a:spcBef>
            <a:spcAft>
              <a:spcPts val="0"/>
            </a:spcAft>
          </a:pPr>
          <a:r>
            <a:rPr lang="zh-TW" altLang="en-US" sz="2800" b="0" kern="1200" dirty="0">
              <a:solidFill>
                <a:srgbClr val="FF9900"/>
              </a:solidFill>
              <a:latin typeface="微軟正黑體" panose="020B0604030504040204" pitchFamily="34" charset="-120"/>
              <a:ea typeface="微軟正黑體" panose="020B0604030504040204" pitchFamily="34" charset="-120"/>
            </a:rPr>
            <a:t>各校可針對國中教育會考、術科測驗某科目或甄選總成績設定門檻</a:t>
          </a:r>
          <a:endParaRPr lang="en-US" altLang="zh-TW" sz="2800" b="0" kern="1200" dirty="0">
            <a:solidFill>
              <a:srgbClr val="FF9900"/>
            </a:solidFill>
            <a:latin typeface="微軟正黑體" panose="020B0604030504040204" pitchFamily="34" charset="-120"/>
            <a:ea typeface="微軟正黑體" panose="020B0604030504040204" pitchFamily="34" charset="-120"/>
          </a:endParaRPr>
        </a:p>
        <a:p>
          <a:pPr lvl="0" algn="l" defTabSz="1244600">
            <a:lnSpc>
              <a:spcPct val="100000"/>
            </a:lnSpc>
            <a:spcBef>
              <a:spcPct val="0"/>
            </a:spcBef>
            <a:spcAft>
              <a:spcPts val="0"/>
            </a:spcAft>
          </a:pP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一</a:t>
          </a: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通過該校門檻者，始得參加該校分發</a:t>
          </a:r>
          <a:endParaRPr lang="en-US" altLang="zh-TW" sz="2400" b="0" kern="1200" dirty="0">
            <a:latin typeface="微軟正黑體" panose="020B0604030504040204" pitchFamily="34" charset="-120"/>
            <a:ea typeface="微軟正黑體" panose="020B0604030504040204" pitchFamily="34" charset="-120"/>
          </a:endParaRPr>
        </a:p>
        <a:p>
          <a:pPr lvl="0" algn="l" defTabSz="1244600">
            <a:lnSpc>
              <a:spcPct val="100000"/>
            </a:lnSpc>
            <a:spcBef>
              <a:spcPct val="0"/>
            </a:spcBef>
            <a:spcAft>
              <a:spcPts val="0"/>
            </a:spcAft>
          </a:pP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二</a:t>
          </a:r>
          <a:r>
            <a:rPr lang="en-US" altLang="zh-TW" sz="2400" b="0" kern="1200" dirty="0">
              <a:latin typeface="微軟正黑體" panose="020B0604030504040204" pitchFamily="34" charset="-120"/>
              <a:ea typeface="微軟正黑體" panose="020B0604030504040204" pitchFamily="34" charset="-120"/>
            </a:rPr>
            <a:t>)</a:t>
          </a:r>
          <a:r>
            <a:rPr lang="zh-TW" altLang="en-US" sz="2400" b="0" kern="1200" dirty="0">
              <a:latin typeface="微軟正黑體" panose="020B0604030504040204" pitchFamily="34" charset="-120"/>
              <a:ea typeface="微軟正黑體" panose="020B0604030504040204" pitchFamily="34" charset="-120"/>
            </a:rPr>
            <a:t>國中教育會考成績僅作為甄選門檻，不列入總成績計算</a:t>
          </a:r>
          <a:endParaRPr lang="en-US" altLang="zh-TW" sz="2400" b="0" kern="1200" dirty="0">
            <a:latin typeface="微軟正黑體" panose="020B0604030504040204" pitchFamily="34" charset="-120"/>
            <a:ea typeface="微軟正黑體" panose="020B0604030504040204" pitchFamily="34" charset="-120"/>
          </a:endParaRPr>
        </a:p>
      </dsp:txBody>
      <dsp:txXfrm>
        <a:off x="102940" y="2441606"/>
        <a:ext cx="8509556" cy="19028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EE91A-51DA-407D-9087-7E4963C1D191}">
      <dsp:nvSpPr>
        <dsp:cNvPr id="0" name=""/>
        <dsp:cNvSpPr/>
      </dsp:nvSpPr>
      <dsp:spPr>
        <a:xfrm>
          <a:off x="2167" y="148910"/>
          <a:ext cx="2113656" cy="789538"/>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altLang="zh-TW" sz="2800" kern="1200" dirty="0">
              <a:effectLst/>
              <a:latin typeface="微軟正黑體" panose="020B0604030504040204" pitchFamily="34" charset="-120"/>
              <a:ea typeface="微軟正黑體" panose="020B0604030504040204" pitchFamily="34" charset="-120"/>
            </a:rPr>
            <a:t>1</a:t>
          </a:r>
          <a:endParaRPr lang="zh-TW" altLang="en-US" sz="2800" kern="1200" dirty="0">
            <a:effectLst/>
            <a:latin typeface="微軟正黑體" panose="020B0604030504040204" pitchFamily="34" charset="-120"/>
            <a:ea typeface="微軟正黑體" panose="020B0604030504040204" pitchFamily="34" charset="-120"/>
          </a:endParaRPr>
        </a:p>
      </dsp:txBody>
      <dsp:txXfrm>
        <a:off x="2167" y="148910"/>
        <a:ext cx="2113656" cy="789538"/>
      </dsp:txXfrm>
    </dsp:sp>
    <dsp:sp modelId="{B07BEBC3-D250-4327-9BC9-3CA0103D881B}">
      <dsp:nvSpPr>
        <dsp:cNvPr id="0" name=""/>
        <dsp:cNvSpPr/>
      </dsp:nvSpPr>
      <dsp:spPr>
        <a:xfrm>
          <a:off x="2167" y="938448"/>
          <a:ext cx="2113656" cy="3194493"/>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zh-TW" altLang="en-US" sz="2000" kern="1200" dirty="0">
              <a:latin typeface="微軟正黑體" panose="020B0604030504040204" pitchFamily="34" charset="-120"/>
              <a:ea typeface="微軟正黑體" panose="020B0604030504040204" pitchFamily="34" charset="-120"/>
            </a:rPr>
            <a:t>報名高中藝術才能資賦優異班或藝術才能班分發之學生，應依各該法規規定通過鑑定。</a:t>
          </a:r>
        </a:p>
      </dsp:txBody>
      <dsp:txXfrm>
        <a:off x="2167" y="938448"/>
        <a:ext cx="2113656" cy="3194493"/>
      </dsp:txXfrm>
    </dsp:sp>
    <dsp:sp modelId="{EE6366AA-9B14-4D06-861E-4016DC9AAA4E}">
      <dsp:nvSpPr>
        <dsp:cNvPr id="0" name=""/>
        <dsp:cNvSpPr/>
      </dsp:nvSpPr>
      <dsp:spPr>
        <a:xfrm>
          <a:off x="2483093" y="148910"/>
          <a:ext cx="2113656" cy="789538"/>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altLang="zh-TW" sz="2800" kern="1200" dirty="0">
              <a:effectLst/>
              <a:latin typeface="微軟正黑體" panose="020B0604030504040204" pitchFamily="34" charset="-120"/>
              <a:ea typeface="微軟正黑體" panose="020B0604030504040204" pitchFamily="34" charset="-120"/>
            </a:rPr>
            <a:t>2</a:t>
          </a:r>
          <a:endParaRPr lang="zh-TW" altLang="en-US" sz="2800" kern="1200" dirty="0">
            <a:effectLst/>
            <a:latin typeface="微軟正黑體" panose="020B0604030504040204" pitchFamily="34" charset="-120"/>
            <a:ea typeface="微軟正黑體" panose="020B0604030504040204" pitchFamily="34" charset="-120"/>
          </a:endParaRPr>
        </a:p>
      </dsp:txBody>
      <dsp:txXfrm>
        <a:off x="2483093" y="148910"/>
        <a:ext cx="2113656" cy="789538"/>
      </dsp:txXfrm>
    </dsp:sp>
    <dsp:sp modelId="{0ABF21E4-F59E-469D-99EE-F506DB386CF7}">
      <dsp:nvSpPr>
        <dsp:cNvPr id="0" name=""/>
        <dsp:cNvSpPr/>
      </dsp:nvSpPr>
      <dsp:spPr>
        <a:xfrm>
          <a:off x="2483093" y="881107"/>
          <a:ext cx="2113656" cy="3194493"/>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經核定採特色招生甄選入學之學校，其名額不得流入其他入學管道。</a:t>
          </a:r>
        </a:p>
      </dsp:txBody>
      <dsp:txXfrm>
        <a:off x="2483093" y="881107"/>
        <a:ext cx="2113656" cy="3194493"/>
      </dsp:txXfrm>
    </dsp:sp>
    <dsp:sp modelId="{73C5E1AD-BB98-4FD2-AD6F-8967905C4E52}">
      <dsp:nvSpPr>
        <dsp:cNvPr id="0" name=""/>
        <dsp:cNvSpPr/>
      </dsp:nvSpPr>
      <dsp:spPr>
        <a:xfrm>
          <a:off x="4814710" y="166761"/>
          <a:ext cx="2113656" cy="789538"/>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altLang="zh-TW" sz="2800" kern="1200" dirty="0">
              <a:effectLst/>
              <a:latin typeface="微軟正黑體" panose="020B0604030504040204" pitchFamily="34" charset="-120"/>
              <a:ea typeface="微軟正黑體" panose="020B0604030504040204" pitchFamily="34" charset="-120"/>
            </a:rPr>
            <a:t>3</a:t>
          </a:r>
          <a:endParaRPr lang="zh-TW" altLang="en-US" sz="2800" kern="1200" dirty="0">
            <a:effectLst/>
            <a:latin typeface="微軟正黑體" panose="020B0604030504040204" pitchFamily="34" charset="-120"/>
            <a:ea typeface="微軟正黑體" panose="020B0604030504040204" pitchFamily="34" charset="-120"/>
          </a:endParaRPr>
        </a:p>
      </dsp:txBody>
      <dsp:txXfrm>
        <a:off x="4814710" y="166761"/>
        <a:ext cx="2113656" cy="789538"/>
      </dsp:txXfrm>
    </dsp:sp>
    <dsp:sp modelId="{F1566A6F-946B-4898-9F3F-392C3B1872C7}">
      <dsp:nvSpPr>
        <dsp:cNvPr id="0" name=""/>
        <dsp:cNvSpPr/>
      </dsp:nvSpPr>
      <dsp:spPr>
        <a:xfrm>
          <a:off x="4821960" y="952536"/>
          <a:ext cx="2113656" cy="3194493"/>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just" defTabSz="844550">
            <a:lnSpc>
              <a:spcPct val="90000"/>
            </a:lnSpc>
            <a:spcBef>
              <a:spcPct val="0"/>
            </a:spcBef>
            <a:spcAft>
              <a:spcPts val="0"/>
            </a:spcAft>
            <a:buChar char="••"/>
          </a:pPr>
          <a:r>
            <a:rPr lang="zh-TW" altLang="en-US" sz="1900" kern="1200" dirty="0">
              <a:latin typeface="微軟正黑體" panose="020B0604030504040204" pitchFamily="34" charset="-120"/>
              <a:ea typeface="微軟正黑體" panose="020B0604030504040204" pitchFamily="34" charset="-120"/>
            </a:rPr>
            <a:t>提供名額供參加國際性或全國性競賽表現獲前三等獎項者，申請鑑定安置，辦理時程、名額明定於簡章。</a:t>
          </a:r>
        </a:p>
        <a:p>
          <a:pPr marL="171450" lvl="1" indent="-171450" algn="l" defTabSz="844550">
            <a:lnSpc>
              <a:spcPct val="90000"/>
            </a:lnSpc>
            <a:spcBef>
              <a:spcPct val="0"/>
            </a:spcBef>
            <a:spcAft>
              <a:spcPct val="15000"/>
            </a:spcAft>
            <a:buChar char="••"/>
          </a:pPr>
          <a:endParaRPr lang="zh-TW" altLang="en-US" sz="1900" kern="1200" dirty="0">
            <a:latin typeface="文鼎粗圓" pitchFamily="49" charset="-120"/>
            <a:ea typeface="文鼎粗圓" pitchFamily="49" charset="-120"/>
          </a:endParaRPr>
        </a:p>
      </dsp:txBody>
      <dsp:txXfrm>
        <a:off x="4821960" y="952536"/>
        <a:ext cx="2113656" cy="31944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7" y="4"/>
            <a:ext cx="2949786" cy="496966"/>
          </a:xfrm>
          <a:prstGeom prst="rect">
            <a:avLst/>
          </a:prstGeom>
        </p:spPr>
        <p:txBody>
          <a:bodyPr vert="horz" lIns="91982" tIns="45992" rIns="91982" bIns="45992" rtlCol="0"/>
          <a:lstStyle>
            <a:lvl1pPr algn="l">
              <a:defRPr sz="1200"/>
            </a:lvl1pPr>
          </a:lstStyle>
          <a:p>
            <a:endParaRPr lang="zh-TW" altLang="en-US"/>
          </a:p>
        </p:txBody>
      </p:sp>
      <p:sp>
        <p:nvSpPr>
          <p:cNvPr id="3" name="日期版面配置區 2"/>
          <p:cNvSpPr>
            <a:spLocks noGrp="1"/>
          </p:cNvSpPr>
          <p:nvPr>
            <p:ph type="dt" sz="quarter" idx="1"/>
          </p:nvPr>
        </p:nvSpPr>
        <p:spPr>
          <a:xfrm>
            <a:off x="3855841" y="4"/>
            <a:ext cx="2949786" cy="496966"/>
          </a:xfrm>
          <a:prstGeom prst="rect">
            <a:avLst/>
          </a:prstGeom>
        </p:spPr>
        <p:txBody>
          <a:bodyPr vert="horz" lIns="91982" tIns="45992" rIns="91982" bIns="45992" rtlCol="0"/>
          <a:lstStyle>
            <a:lvl1pPr algn="r">
              <a:defRPr sz="1200"/>
            </a:lvl1pPr>
          </a:lstStyle>
          <a:p>
            <a:fld id="{549B47BE-838A-4C89-AA62-5519E3B638B5}" type="datetimeFigureOut">
              <a:rPr lang="zh-TW" altLang="en-US" smtClean="0"/>
              <a:pPr/>
              <a:t>2020/12/30</a:t>
            </a:fld>
            <a:endParaRPr lang="zh-TW" altLang="en-US"/>
          </a:p>
        </p:txBody>
      </p:sp>
      <p:sp>
        <p:nvSpPr>
          <p:cNvPr id="4" name="頁尾版面配置區 3"/>
          <p:cNvSpPr>
            <a:spLocks noGrp="1"/>
          </p:cNvSpPr>
          <p:nvPr>
            <p:ph type="ftr" sz="quarter" idx="2"/>
          </p:nvPr>
        </p:nvSpPr>
        <p:spPr>
          <a:xfrm>
            <a:off x="7" y="9440654"/>
            <a:ext cx="2949786" cy="496966"/>
          </a:xfrm>
          <a:prstGeom prst="rect">
            <a:avLst/>
          </a:prstGeom>
        </p:spPr>
        <p:txBody>
          <a:bodyPr vert="horz" lIns="91982" tIns="45992" rIns="91982" bIns="45992"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841" y="9440654"/>
            <a:ext cx="2949786" cy="496966"/>
          </a:xfrm>
          <a:prstGeom prst="rect">
            <a:avLst/>
          </a:prstGeom>
        </p:spPr>
        <p:txBody>
          <a:bodyPr vert="horz" lIns="91982" tIns="45992" rIns="91982" bIns="45992" rtlCol="0" anchor="b"/>
          <a:lstStyle>
            <a:lvl1pPr algn="r">
              <a:defRPr sz="1200"/>
            </a:lvl1pPr>
          </a:lstStyle>
          <a:p>
            <a:fld id="{F30AFEDB-F653-45E4-B4A7-39F0D091AA71}" type="slidenum">
              <a:rPr lang="zh-TW" altLang="en-US" smtClean="0"/>
              <a:pPr/>
              <a:t>‹#›</a:t>
            </a:fld>
            <a:endParaRPr lang="zh-TW" altLang="en-US"/>
          </a:p>
        </p:txBody>
      </p:sp>
    </p:spTree>
    <p:extLst>
      <p:ext uri="{BB962C8B-B14F-4D97-AF65-F5344CB8AC3E}">
        <p14:creationId xmlns:p14="http://schemas.microsoft.com/office/powerpoint/2010/main" val="15169867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7" y="4"/>
            <a:ext cx="2949680" cy="496966"/>
          </a:xfrm>
          <a:prstGeom prst="rect">
            <a:avLst/>
          </a:prstGeom>
        </p:spPr>
        <p:txBody>
          <a:bodyPr vert="horz" lIns="91982" tIns="45992" rIns="91982" bIns="45992" rtlCol="0"/>
          <a:lstStyle>
            <a:lvl1pPr algn="l">
              <a:defRPr sz="1200"/>
            </a:lvl1pPr>
          </a:lstStyle>
          <a:p>
            <a:endParaRPr lang="zh-TW" altLang="en-US"/>
          </a:p>
        </p:txBody>
      </p:sp>
      <p:sp>
        <p:nvSpPr>
          <p:cNvPr id="3" name="日期版面配置區 2"/>
          <p:cNvSpPr>
            <a:spLocks noGrp="1"/>
          </p:cNvSpPr>
          <p:nvPr>
            <p:ph type="dt" idx="1"/>
          </p:nvPr>
        </p:nvSpPr>
        <p:spPr>
          <a:xfrm>
            <a:off x="3855932" y="4"/>
            <a:ext cx="2949680" cy="496966"/>
          </a:xfrm>
          <a:prstGeom prst="rect">
            <a:avLst/>
          </a:prstGeom>
        </p:spPr>
        <p:txBody>
          <a:bodyPr vert="horz" lIns="91982" tIns="45992" rIns="91982" bIns="45992" rtlCol="0"/>
          <a:lstStyle>
            <a:lvl1pPr algn="r">
              <a:defRPr sz="1200"/>
            </a:lvl1pPr>
          </a:lstStyle>
          <a:p>
            <a:fld id="{63557E61-DFFC-45F4-9F08-CD0EA7C95860}" type="datetimeFigureOut">
              <a:rPr lang="zh-TW" altLang="en-US" smtClean="0"/>
              <a:pPr/>
              <a:t>2020/12/30</a:t>
            </a:fld>
            <a:endParaRPr lang="zh-TW" altLang="en-US"/>
          </a:p>
        </p:txBody>
      </p:sp>
      <p:sp>
        <p:nvSpPr>
          <p:cNvPr id="4" name="投影片圖像版面配置區 3"/>
          <p:cNvSpPr>
            <a:spLocks noGrp="1" noRot="1" noChangeAspect="1"/>
          </p:cNvSpPr>
          <p:nvPr>
            <p:ph type="sldImg" idx="2"/>
          </p:nvPr>
        </p:nvSpPr>
        <p:spPr>
          <a:xfrm>
            <a:off x="917575" y="744538"/>
            <a:ext cx="4972050" cy="3729037"/>
          </a:xfrm>
          <a:prstGeom prst="rect">
            <a:avLst/>
          </a:prstGeom>
          <a:noFill/>
          <a:ln w="12700">
            <a:solidFill>
              <a:prstClr val="black"/>
            </a:solidFill>
          </a:ln>
        </p:spPr>
        <p:txBody>
          <a:bodyPr vert="horz" lIns="91982" tIns="45992" rIns="91982" bIns="45992" rtlCol="0" anchor="ctr"/>
          <a:lstStyle/>
          <a:p>
            <a:endParaRPr lang="zh-TW" altLang="en-US"/>
          </a:p>
        </p:txBody>
      </p:sp>
      <p:sp>
        <p:nvSpPr>
          <p:cNvPr id="5" name="備忘稿版面配置區 4"/>
          <p:cNvSpPr>
            <a:spLocks noGrp="1"/>
          </p:cNvSpPr>
          <p:nvPr>
            <p:ph type="body" sz="quarter" idx="3"/>
          </p:nvPr>
        </p:nvSpPr>
        <p:spPr>
          <a:xfrm>
            <a:off x="680089" y="4721189"/>
            <a:ext cx="5447035" cy="4472701"/>
          </a:xfrm>
          <a:prstGeom prst="rect">
            <a:avLst/>
          </a:prstGeom>
        </p:spPr>
        <p:txBody>
          <a:bodyPr vert="horz" lIns="91982" tIns="45992" rIns="91982" bIns="45992"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7" y="9440786"/>
            <a:ext cx="2949680" cy="496966"/>
          </a:xfrm>
          <a:prstGeom prst="rect">
            <a:avLst/>
          </a:prstGeom>
        </p:spPr>
        <p:txBody>
          <a:bodyPr vert="horz" lIns="91982" tIns="45992" rIns="91982" bIns="45992"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932" y="9440786"/>
            <a:ext cx="2949680" cy="496966"/>
          </a:xfrm>
          <a:prstGeom prst="rect">
            <a:avLst/>
          </a:prstGeom>
        </p:spPr>
        <p:txBody>
          <a:bodyPr vert="horz" lIns="91982" tIns="45992" rIns="91982" bIns="45992" rtlCol="0" anchor="b"/>
          <a:lstStyle>
            <a:lvl1pPr algn="r">
              <a:defRPr sz="1200"/>
            </a:lvl1pPr>
          </a:lstStyle>
          <a:p>
            <a:fld id="{033DD6B4-95EC-4949-A9F9-C0695ADB8EC0}" type="slidenum">
              <a:rPr lang="zh-TW" altLang="en-US" smtClean="0"/>
              <a:pPr/>
              <a:t>‹#›</a:t>
            </a:fld>
            <a:endParaRPr lang="zh-TW" altLang="en-US"/>
          </a:p>
        </p:txBody>
      </p:sp>
    </p:spTree>
    <p:extLst>
      <p:ext uri="{BB962C8B-B14F-4D97-AF65-F5344CB8AC3E}">
        <p14:creationId xmlns:p14="http://schemas.microsoft.com/office/powerpoint/2010/main" val="3997882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bwMode="auto">
          <a:xfrm>
            <a:off x="917575" y="744538"/>
            <a:ext cx="4972050" cy="3729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dirty="0"/>
          </a:p>
        </p:txBody>
      </p:sp>
    </p:spTree>
    <p:extLst>
      <p:ext uri="{BB962C8B-B14F-4D97-AF65-F5344CB8AC3E}">
        <p14:creationId xmlns:p14="http://schemas.microsoft.com/office/powerpoint/2010/main" val="3644591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0367" indent="-220367">
              <a:spcBef>
                <a:spcPct val="0"/>
              </a:spcBef>
            </a:pPr>
            <a:r>
              <a:rPr kumimoji="0" lang="en-US" altLang="zh-TW" b="1" dirty="0">
                <a:solidFill>
                  <a:srgbClr val="000000"/>
                </a:solidFill>
              </a:rPr>
              <a:t>1.</a:t>
            </a:r>
            <a:r>
              <a:rPr kumimoji="0" lang="zh-TW" altLang="en-US" b="1" dirty="0">
                <a:solidFill>
                  <a:srgbClr val="000000"/>
                </a:solidFill>
              </a:rPr>
              <a:t>入</a:t>
            </a:r>
            <a:r>
              <a:rPr lang="zh-TW" altLang="en-US" b="1" dirty="0">
                <a:solidFill>
                  <a:srgbClr val="000000"/>
                </a:solidFill>
              </a:rPr>
              <a:t>學方式辦理順序</a:t>
            </a:r>
            <a:r>
              <a:rPr lang="en-US" altLang="zh-TW" b="1" dirty="0">
                <a:solidFill>
                  <a:srgbClr val="000000"/>
                </a:solidFill>
              </a:rPr>
              <a:t>:</a:t>
            </a:r>
            <a:r>
              <a:rPr lang="zh-TW" altLang="en-US" b="1" dirty="0"/>
              <a:t>免試入學作業分兩階段辦理，採全區聯合方式辦理</a:t>
            </a:r>
            <a:endParaRPr lang="zh-TW" altLang="en-US" dirty="0">
              <a:solidFill>
                <a:srgbClr val="000000"/>
              </a:solidFill>
            </a:endParaRPr>
          </a:p>
          <a:p>
            <a:pPr marL="220367" indent="-220367">
              <a:spcBef>
                <a:spcPct val="0"/>
              </a:spcBef>
            </a:pPr>
            <a:r>
              <a:rPr kumimoji="0" lang="en-US" altLang="zh-TW" b="1" u="sng" dirty="0"/>
              <a:t>2.</a:t>
            </a:r>
            <a:r>
              <a:rPr kumimoji="0" lang="zh-TW" altLang="en-US" b="1" u="sng" dirty="0"/>
              <a:t>非本區各公私立國民中學畢業生</a:t>
            </a:r>
            <a:r>
              <a:rPr kumimoji="0" lang="zh-TW" altLang="en-US" dirty="0"/>
              <a:t>，但具以下四種特殊情形且未參加他區免試入學之學生，經本區高中高職免試入學委員會審核通過者得參加本區免試入學：</a:t>
            </a:r>
          </a:p>
          <a:p>
            <a:pPr marL="220367" indent="-220367">
              <a:spcBef>
                <a:spcPct val="0"/>
              </a:spcBef>
            </a:pPr>
            <a:r>
              <a:rPr kumimoji="0" lang="en-US" altLang="zh-TW" dirty="0"/>
              <a:t>(</a:t>
            </a:r>
            <a:r>
              <a:rPr kumimoji="0" lang="zh-TW" altLang="en-US" dirty="0"/>
              <a:t>一</a:t>
            </a:r>
            <a:r>
              <a:rPr kumimoji="0" lang="en-US" altLang="zh-TW" dirty="0"/>
              <a:t>)</a:t>
            </a:r>
            <a:r>
              <a:rPr kumimoji="0" lang="zh-TW" altLang="en-US" dirty="0"/>
              <a:t>學生就讀或畢業國中學籍所在免試就學區，未設置</a:t>
            </a:r>
          </a:p>
          <a:p>
            <a:pPr marL="220367" indent="-220367">
              <a:spcBef>
                <a:spcPct val="0"/>
              </a:spcBef>
            </a:pPr>
            <a:r>
              <a:rPr kumimoji="0" lang="zh-TW" altLang="en-US" dirty="0"/>
              <a:t>    學生適性選擇之高中職課程群別或產業特殊需求類</a:t>
            </a:r>
          </a:p>
          <a:p>
            <a:pPr marL="220367" indent="-220367">
              <a:spcBef>
                <a:spcPct val="0"/>
              </a:spcBef>
            </a:pPr>
            <a:r>
              <a:rPr kumimoji="0" lang="zh-TW" altLang="en-US" dirty="0"/>
              <a:t>    科者。</a:t>
            </a:r>
          </a:p>
          <a:p>
            <a:pPr marL="220367" indent="-220367">
              <a:spcBef>
                <a:spcPct val="0"/>
              </a:spcBef>
            </a:pPr>
            <a:r>
              <a:rPr kumimoji="0" lang="en-US" altLang="zh-TW" dirty="0"/>
              <a:t>(</a:t>
            </a:r>
            <a:r>
              <a:rPr kumimoji="0" lang="zh-TW" altLang="en-US" dirty="0"/>
              <a:t>二</a:t>
            </a:r>
            <a:r>
              <a:rPr kumimoji="0" lang="en-US" altLang="zh-TW" dirty="0"/>
              <a:t>)</a:t>
            </a:r>
            <a:r>
              <a:rPr kumimoji="0" lang="zh-TW" altLang="en-US" dirty="0"/>
              <a:t>學生因搬家遷徙至本區居住者（檢附具體證明文件</a:t>
            </a:r>
            <a:r>
              <a:rPr kumimoji="0" lang="en-US" altLang="zh-TW" dirty="0"/>
              <a:t>)</a:t>
            </a:r>
            <a:endParaRPr kumimoji="0" lang="zh-TW" altLang="en-US" dirty="0"/>
          </a:p>
          <a:p>
            <a:pPr marL="220367" indent="-220367">
              <a:spcBef>
                <a:spcPct val="0"/>
              </a:spcBef>
            </a:pPr>
            <a:r>
              <a:rPr kumimoji="0" lang="en-US" altLang="zh-TW" dirty="0"/>
              <a:t>(</a:t>
            </a:r>
            <a:r>
              <a:rPr kumimoji="0" lang="zh-TW" altLang="en-US" dirty="0"/>
              <a:t>三</a:t>
            </a:r>
            <a:r>
              <a:rPr kumimoji="0" lang="en-US" altLang="zh-TW" dirty="0"/>
              <a:t>)</a:t>
            </a:r>
            <a:r>
              <a:rPr kumimoji="0" lang="zh-TW" altLang="en-US" dirty="0"/>
              <a:t>學生在國中階段跨區就學，但未遷移戶籍，擬申請</a:t>
            </a:r>
          </a:p>
          <a:p>
            <a:pPr marL="220367" indent="-220367">
              <a:spcBef>
                <a:spcPct val="0"/>
              </a:spcBef>
            </a:pPr>
            <a:r>
              <a:rPr kumimoji="0" lang="zh-TW" altLang="en-US" dirty="0"/>
              <a:t>    返回在本區戶籍所在地就讀高中職者（檢附具體證</a:t>
            </a:r>
          </a:p>
          <a:p>
            <a:pPr marL="220367" indent="-220367">
              <a:spcBef>
                <a:spcPct val="0"/>
              </a:spcBef>
            </a:pPr>
            <a:r>
              <a:rPr kumimoji="0" lang="zh-TW" altLang="en-US" dirty="0"/>
              <a:t>    明文件）。</a:t>
            </a:r>
          </a:p>
          <a:p>
            <a:pPr marL="220367" indent="-220367">
              <a:spcBef>
                <a:spcPct val="0"/>
              </a:spcBef>
            </a:pPr>
            <a:r>
              <a:rPr kumimoji="0" lang="en-US" altLang="zh-TW" dirty="0"/>
              <a:t>(</a:t>
            </a:r>
            <a:r>
              <a:rPr kumimoji="0" lang="zh-TW" altLang="en-US" dirty="0"/>
              <a:t>四</a:t>
            </a:r>
            <a:r>
              <a:rPr kumimoji="0" lang="en-US" altLang="zh-TW" dirty="0"/>
              <a:t>)</a:t>
            </a:r>
            <a:r>
              <a:rPr kumimoji="0" lang="zh-TW" altLang="en-US" dirty="0"/>
              <a:t>其他特殊因素</a:t>
            </a:r>
            <a:r>
              <a:rPr kumimoji="0" lang="en-US" altLang="zh-TW" dirty="0"/>
              <a:t>(</a:t>
            </a:r>
            <a:r>
              <a:rPr kumimoji="0" lang="zh-TW" altLang="en-US" dirty="0"/>
              <a:t>由本區高中高職免試入學委員會審查</a:t>
            </a:r>
            <a:r>
              <a:rPr kumimoji="0" lang="en-US" altLang="zh-TW" dirty="0"/>
              <a:t>)</a:t>
            </a:r>
            <a:endParaRPr kumimoji="0" lang="zh-TW" altLang="en-US" dirty="0"/>
          </a:p>
          <a:p>
            <a:pPr marL="220367" indent="-220367">
              <a:spcBef>
                <a:spcPct val="0"/>
              </a:spcBef>
            </a:pPr>
            <a:endParaRPr kumimoji="0" lang="zh-TW" altLang="en-US" b="1" dirty="0">
              <a:solidFill>
                <a:srgbClr val="FF0000"/>
              </a:solidFill>
            </a:endParaRPr>
          </a:p>
          <a:p>
            <a:pPr marL="220367" indent="-220367">
              <a:spcBef>
                <a:spcPct val="0"/>
              </a:spcBef>
            </a:pPr>
            <a:endParaRPr kumimoji="0" lang="zh-TW" altLang="en-US" dirty="0">
              <a:latin typeface="Arial" panose="020B0604020202020204" pitchFamily="34" charset="0"/>
            </a:endParaRPr>
          </a:p>
        </p:txBody>
      </p:sp>
    </p:spTree>
    <p:extLst>
      <p:ext uri="{BB962C8B-B14F-4D97-AF65-F5344CB8AC3E}">
        <p14:creationId xmlns:p14="http://schemas.microsoft.com/office/powerpoint/2010/main" val="2361915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p>
        </p:txBody>
      </p:sp>
      <p:sp>
        <p:nvSpPr>
          <p:cNvPr id="86020" name="投影片編號版面配置區 3"/>
          <p:cNvSpPr txBox="1">
            <a:spLocks noGrp="1"/>
          </p:cNvSpPr>
          <p:nvPr/>
        </p:nvSpPr>
        <p:spPr bwMode="auto">
          <a:xfrm>
            <a:off x="3856679" y="9440312"/>
            <a:ext cx="2948938" cy="49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1" rIns="91861" bIns="4593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4015D5C-C1E1-432C-9FC8-E4F00DFA4702}" type="slidenum">
              <a:rPr kumimoji="0" lang="zh-TW" altLang="en-US" sz="1200">
                <a:latin typeface="Calibri" panose="020F0502020204030204" pitchFamily="34" charset="0"/>
              </a:rPr>
              <a:pPr algn="r" eaLnBrk="1" hangingPunct="1"/>
              <a:t>25</a:t>
            </a:fld>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408590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407077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799856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Tree>
    <p:extLst>
      <p:ext uri="{BB962C8B-B14F-4D97-AF65-F5344CB8AC3E}">
        <p14:creationId xmlns:p14="http://schemas.microsoft.com/office/powerpoint/2010/main" val="56429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圖像版面配置區 1"/>
          <p:cNvSpPr>
            <a:spLocks noGrp="1" noRot="1" noChangeAspect="1" noTextEdit="1"/>
          </p:cNvSpPr>
          <p:nvPr>
            <p:ph type="sldImg"/>
          </p:nvPr>
        </p:nvSpPr>
        <p:spPr bwMode="auto">
          <a:xfrm>
            <a:off x="679450" y="811213"/>
            <a:ext cx="5387975"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90860"/>
            <a:r>
              <a:rPr lang="zh-TW" altLang="en-US" dirty="0"/>
              <a:t> </a:t>
            </a:r>
          </a:p>
        </p:txBody>
      </p:sp>
      <p:sp>
        <p:nvSpPr>
          <p:cNvPr id="31748" name="投影片編號版面配置區 3"/>
          <p:cNvSpPr txBox="1">
            <a:spLocks noGrp="1"/>
          </p:cNvSpPr>
          <p:nvPr/>
        </p:nvSpPr>
        <p:spPr bwMode="auto">
          <a:xfrm>
            <a:off x="3820108" y="10247750"/>
            <a:ext cx="2925093" cy="5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77" tIns="49339" rIns="98677" bIns="49339"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BF5B9585-B2FB-4827-BDAE-74A2985538C1}" type="slidenum">
              <a:rPr lang="zh-TW" altLang="en-US" sz="1300">
                <a:solidFill>
                  <a:srgbClr val="000000"/>
                </a:solidFill>
                <a:latin typeface="Calibri" pitchFamily="34" charset="0"/>
              </a:rPr>
              <a:pPr algn="r" eaLnBrk="1" hangingPunct="1"/>
              <a:t>30</a:t>
            </a:fld>
            <a:endParaRPr lang="zh-TW" altLang="en-US" sz="1300">
              <a:solidFill>
                <a:srgbClr val="000000"/>
              </a:solidFill>
              <a:latin typeface="Calibri" pitchFamily="34" charset="0"/>
            </a:endParaRPr>
          </a:p>
        </p:txBody>
      </p:sp>
      <p:sp>
        <p:nvSpPr>
          <p:cNvPr id="31749"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45854" indent="-286865">
              <a:defRPr kumimoji="1">
                <a:solidFill>
                  <a:schemeClr val="tx1"/>
                </a:solidFill>
                <a:latin typeface="Arial" pitchFamily="34" charset="0"/>
                <a:ea typeface="新細明體" pitchFamily="18" charset="-120"/>
              </a:defRPr>
            </a:lvl2pPr>
            <a:lvl3pPr marL="1147465" indent="-229492">
              <a:defRPr kumimoji="1">
                <a:solidFill>
                  <a:schemeClr val="tx1"/>
                </a:solidFill>
                <a:latin typeface="Arial" pitchFamily="34" charset="0"/>
                <a:ea typeface="新細明體" pitchFamily="18" charset="-120"/>
              </a:defRPr>
            </a:lvl3pPr>
            <a:lvl4pPr marL="1606450" indent="-229492">
              <a:defRPr kumimoji="1">
                <a:solidFill>
                  <a:schemeClr val="tx1"/>
                </a:solidFill>
                <a:latin typeface="Arial" pitchFamily="34" charset="0"/>
                <a:ea typeface="新細明體" pitchFamily="18" charset="-120"/>
              </a:defRPr>
            </a:lvl4pPr>
            <a:lvl5pPr marL="2065435" indent="-229492">
              <a:defRPr kumimoji="1">
                <a:solidFill>
                  <a:schemeClr val="tx1"/>
                </a:solidFill>
                <a:latin typeface="Arial" pitchFamily="34" charset="0"/>
                <a:ea typeface="新細明體" pitchFamily="18" charset="-120"/>
              </a:defRPr>
            </a:lvl5pPr>
            <a:lvl6pPr marL="2524422" indent="-229492" eaLnBrk="0" fontAlgn="base" hangingPunct="0">
              <a:spcBef>
                <a:spcPct val="0"/>
              </a:spcBef>
              <a:spcAft>
                <a:spcPct val="0"/>
              </a:spcAft>
              <a:defRPr kumimoji="1">
                <a:solidFill>
                  <a:schemeClr val="tx1"/>
                </a:solidFill>
                <a:latin typeface="Arial" pitchFamily="34" charset="0"/>
                <a:ea typeface="新細明體" pitchFamily="18" charset="-120"/>
              </a:defRPr>
            </a:lvl6pPr>
            <a:lvl7pPr marL="2983406" indent="-229492" eaLnBrk="0" fontAlgn="base" hangingPunct="0">
              <a:spcBef>
                <a:spcPct val="0"/>
              </a:spcBef>
              <a:spcAft>
                <a:spcPct val="0"/>
              </a:spcAft>
              <a:defRPr kumimoji="1">
                <a:solidFill>
                  <a:schemeClr val="tx1"/>
                </a:solidFill>
                <a:latin typeface="Arial" pitchFamily="34" charset="0"/>
                <a:ea typeface="新細明體" pitchFamily="18" charset="-120"/>
              </a:defRPr>
            </a:lvl7pPr>
            <a:lvl8pPr marL="3442394" indent="-229492" eaLnBrk="0" fontAlgn="base" hangingPunct="0">
              <a:spcBef>
                <a:spcPct val="0"/>
              </a:spcBef>
              <a:spcAft>
                <a:spcPct val="0"/>
              </a:spcAft>
              <a:defRPr kumimoji="1">
                <a:solidFill>
                  <a:schemeClr val="tx1"/>
                </a:solidFill>
                <a:latin typeface="Arial" pitchFamily="34" charset="0"/>
                <a:ea typeface="新細明體" pitchFamily="18" charset="-120"/>
              </a:defRPr>
            </a:lvl8pPr>
            <a:lvl9pPr marL="3901377" indent="-229492"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ndParaRPr>
          </a:p>
        </p:txBody>
      </p:sp>
    </p:spTree>
    <p:extLst>
      <p:ext uri="{BB962C8B-B14F-4D97-AF65-F5344CB8AC3E}">
        <p14:creationId xmlns:p14="http://schemas.microsoft.com/office/powerpoint/2010/main" val="2467767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xfrm>
            <a:off x="679450" y="811213"/>
            <a:ext cx="5387975"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90860"/>
            <a:r>
              <a:rPr lang="zh-TW" altLang="en-US"/>
              <a:t> </a:t>
            </a:r>
          </a:p>
        </p:txBody>
      </p:sp>
      <p:sp>
        <p:nvSpPr>
          <p:cNvPr id="33796" name="投影片編號版面配置區 3"/>
          <p:cNvSpPr txBox="1">
            <a:spLocks noGrp="1"/>
          </p:cNvSpPr>
          <p:nvPr/>
        </p:nvSpPr>
        <p:spPr bwMode="auto">
          <a:xfrm>
            <a:off x="3820108" y="10247750"/>
            <a:ext cx="2925093" cy="5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77" tIns="49339" rIns="98677" bIns="49339"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FCC4BD7-D991-4D7E-9621-606ECBDED203}" type="slidenum">
              <a:rPr lang="zh-TW" altLang="en-US" sz="1300">
                <a:solidFill>
                  <a:srgbClr val="000000"/>
                </a:solidFill>
                <a:latin typeface="Calibri" pitchFamily="34" charset="0"/>
              </a:rPr>
              <a:pPr algn="r" eaLnBrk="1" hangingPunct="1"/>
              <a:t>31</a:t>
            </a:fld>
            <a:endParaRPr lang="zh-TW" altLang="en-US" sz="1300">
              <a:solidFill>
                <a:srgbClr val="000000"/>
              </a:solidFill>
              <a:latin typeface="Calibri" pitchFamily="34" charset="0"/>
            </a:endParaRPr>
          </a:p>
        </p:txBody>
      </p:sp>
      <p:sp>
        <p:nvSpPr>
          <p:cNvPr id="33797"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45854" indent="-286865">
              <a:defRPr kumimoji="1">
                <a:solidFill>
                  <a:schemeClr val="tx1"/>
                </a:solidFill>
                <a:latin typeface="Arial" pitchFamily="34" charset="0"/>
                <a:ea typeface="新細明體" pitchFamily="18" charset="-120"/>
              </a:defRPr>
            </a:lvl2pPr>
            <a:lvl3pPr marL="1147465" indent="-229492">
              <a:defRPr kumimoji="1">
                <a:solidFill>
                  <a:schemeClr val="tx1"/>
                </a:solidFill>
                <a:latin typeface="Arial" pitchFamily="34" charset="0"/>
                <a:ea typeface="新細明體" pitchFamily="18" charset="-120"/>
              </a:defRPr>
            </a:lvl3pPr>
            <a:lvl4pPr marL="1606450" indent="-229492">
              <a:defRPr kumimoji="1">
                <a:solidFill>
                  <a:schemeClr val="tx1"/>
                </a:solidFill>
                <a:latin typeface="Arial" pitchFamily="34" charset="0"/>
                <a:ea typeface="新細明體" pitchFamily="18" charset="-120"/>
              </a:defRPr>
            </a:lvl4pPr>
            <a:lvl5pPr marL="2065435" indent="-229492">
              <a:defRPr kumimoji="1">
                <a:solidFill>
                  <a:schemeClr val="tx1"/>
                </a:solidFill>
                <a:latin typeface="Arial" pitchFamily="34" charset="0"/>
                <a:ea typeface="新細明體" pitchFamily="18" charset="-120"/>
              </a:defRPr>
            </a:lvl5pPr>
            <a:lvl6pPr marL="2524422" indent="-229492" eaLnBrk="0" fontAlgn="base" hangingPunct="0">
              <a:spcBef>
                <a:spcPct val="0"/>
              </a:spcBef>
              <a:spcAft>
                <a:spcPct val="0"/>
              </a:spcAft>
              <a:defRPr kumimoji="1">
                <a:solidFill>
                  <a:schemeClr val="tx1"/>
                </a:solidFill>
                <a:latin typeface="Arial" pitchFamily="34" charset="0"/>
                <a:ea typeface="新細明體" pitchFamily="18" charset="-120"/>
              </a:defRPr>
            </a:lvl6pPr>
            <a:lvl7pPr marL="2983406" indent="-229492" eaLnBrk="0" fontAlgn="base" hangingPunct="0">
              <a:spcBef>
                <a:spcPct val="0"/>
              </a:spcBef>
              <a:spcAft>
                <a:spcPct val="0"/>
              </a:spcAft>
              <a:defRPr kumimoji="1">
                <a:solidFill>
                  <a:schemeClr val="tx1"/>
                </a:solidFill>
                <a:latin typeface="Arial" pitchFamily="34" charset="0"/>
                <a:ea typeface="新細明體" pitchFamily="18" charset="-120"/>
              </a:defRPr>
            </a:lvl7pPr>
            <a:lvl8pPr marL="3442394" indent="-229492" eaLnBrk="0" fontAlgn="base" hangingPunct="0">
              <a:spcBef>
                <a:spcPct val="0"/>
              </a:spcBef>
              <a:spcAft>
                <a:spcPct val="0"/>
              </a:spcAft>
              <a:defRPr kumimoji="1">
                <a:solidFill>
                  <a:schemeClr val="tx1"/>
                </a:solidFill>
                <a:latin typeface="Arial" pitchFamily="34" charset="0"/>
                <a:ea typeface="新細明體" pitchFamily="18" charset="-120"/>
              </a:defRPr>
            </a:lvl8pPr>
            <a:lvl9pPr marL="3901377" indent="-229492"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ndParaRPr>
          </a:p>
        </p:txBody>
      </p:sp>
    </p:spTree>
    <p:extLst>
      <p:ext uri="{BB962C8B-B14F-4D97-AF65-F5344CB8AC3E}">
        <p14:creationId xmlns:p14="http://schemas.microsoft.com/office/powerpoint/2010/main" val="1513710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xfrm>
            <a:off x="679450" y="811213"/>
            <a:ext cx="5387975"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90860"/>
            <a:r>
              <a:rPr lang="zh-TW" altLang="en-US"/>
              <a:t> </a:t>
            </a:r>
          </a:p>
        </p:txBody>
      </p:sp>
      <p:sp>
        <p:nvSpPr>
          <p:cNvPr id="33796" name="投影片編號版面配置區 3"/>
          <p:cNvSpPr txBox="1">
            <a:spLocks noGrp="1"/>
          </p:cNvSpPr>
          <p:nvPr/>
        </p:nvSpPr>
        <p:spPr bwMode="auto">
          <a:xfrm>
            <a:off x="3820108" y="10247750"/>
            <a:ext cx="2925093" cy="5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77" tIns="49339" rIns="98677" bIns="49339"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FCC4BD7-D991-4D7E-9621-606ECBDED203}" type="slidenum">
              <a:rPr lang="zh-TW" altLang="en-US" sz="1300">
                <a:solidFill>
                  <a:srgbClr val="000000"/>
                </a:solidFill>
                <a:latin typeface="Calibri" pitchFamily="34" charset="0"/>
              </a:rPr>
              <a:pPr algn="r" eaLnBrk="1" hangingPunct="1"/>
              <a:t>33</a:t>
            </a:fld>
            <a:endParaRPr lang="zh-TW" altLang="en-US" sz="1300">
              <a:solidFill>
                <a:srgbClr val="000000"/>
              </a:solidFill>
              <a:latin typeface="Calibri" pitchFamily="34" charset="0"/>
            </a:endParaRPr>
          </a:p>
        </p:txBody>
      </p:sp>
      <p:sp>
        <p:nvSpPr>
          <p:cNvPr id="33797"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45854" indent="-286865">
              <a:defRPr kumimoji="1">
                <a:solidFill>
                  <a:schemeClr val="tx1"/>
                </a:solidFill>
                <a:latin typeface="Arial" pitchFamily="34" charset="0"/>
                <a:ea typeface="新細明體" pitchFamily="18" charset="-120"/>
              </a:defRPr>
            </a:lvl2pPr>
            <a:lvl3pPr marL="1147465" indent="-229492">
              <a:defRPr kumimoji="1">
                <a:solidFill>
                  <a:schemeClr val="tx1"/>
                </a:solidFill>
                <a:latin typeface="Arial" pitchFamily="34" charset="0"/>
                <a:ea typeface="新細明體" pitchFamily="18" charset="-120"/>
              </a:defRPr>
            </a:lvl3pPr>
            <a:lvl4pPr marL="1606450" indent="-229492">
              <a:defRPr kumimoji="1">
                <a:solidFill>
                  <a:schemeClr val="tx1"/>
                </a:solidFill>
                <a:latin typeface="Arial" pitchFamily="34" charset="0"/>
                <a:ea typeface="新細明體" pitchFamily="18" charset="-120"/>
              </a:defRPr>
            </a:lvl4pPr>
            <a:lvl5pPr marL="2065435" indent="-229492">
              <a:defRPr kumimoji="1">
                <a:solidFill>
                  <a:schemeClr val="tx1"/>
                </a:solidFill>
                <a:latin typeface="Arial" pitchFamily="34" charset="0"/>
                <a:ea typeface="新細明體" pitchFamily="18" charset="-120"/>
              </a:defRPr>
            </a:lvl5pPr>
            <a:lvl6pPr marL="2524422" indent="-229492" eaLnBrk="0" fontAlgn="base" hangingPunct="0">
              <a:spcBef>
                <a:spcPct val="0"/>
              </a:spcBef>
              <a:spcAft>
                <a:spcPct val="0"/>
              </a:spcAft>
              <a:defRPr kumimoji="1">
                <a:solidFill>
                  <a:schemeClr val="tx1"/>
                </a:solidFill>
                <a:latin typeface="Arial" pitchFamily="34" charset="0"/>
                <a:ea typeface="新細明體" pitchFamily="18" charset="-120"/>
              </a:defRPr>
            </a:lvl6pPr>
            <a:lvl7pPr marL="2983406" indent="-229492" eaLnBrk="0" fontAlgn="base" hangingPunct="0">
              <a:spcBef>
                <a:spcPct val="0"/>
              </a:spcBef>
              <a:spcAft>
                <a:spcPct val="0"/>
              </a:spcAft>
              <a:defRPr kumimoji="1">
                <a:solidFill>
                  <a:schemeClr val="tx1"/>
                </a:solidFill>
                <a:latin typeface="Arial" pitchFamily="34" charset="0"/>
                <a:ea typeface="新細明體" pitchFamily="18" charset="-120"/>
              </a:defRPr>
            </a:lvl7pPr>
            <a:lvl8pPr marL="3442394" indent="-229492" eaLnBrk="0" fontAlgn="base" hangingPunct="0">
              <a:spcBef>
                <a:spcPct val="0"/>
              </a:spcBef>
              <a:spcAft>
                <a:spcPct val="0"/>
              </a:spcAft>
              <a:defRPr kumimoji="1">
                <a:solidFill>
                  <a:schemeClr val="tx1"/>
                </a:solidFill>
                <a:latin typeface="Arial" pitchFamily="34" charset="0"/>
                <a:ea typeface="新細明體" pitchFamily="18" charset="-120"/>
              </a:defRPr>
            </a:lvl8pPr>
            <a:lvl9pPr marL="3901377" indent="-229492"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ndParaRPr>
          </a:p>
        </p:txBody>
      </p:sp>
    </p:spTree>
    <p:extLst>
      <p:ext uri="{BB962C8B-B14F-4D97-AF65-F5344CB8AC3E}">
        <p14:creationId xmlns:p14="http://schemas.microsoft.com/office/powerpoint/2010/main" val="2332732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xfrm>
            <a:off x="679450" y="811213"/>
            <a:ext cx="5387975"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90860"/>
            <a:r>
              <a:rPr lang="zh-TW" altLang="en-US"/>
              <a:t> </a:t>
            </a:r>
          </a:p>
        </p:txBody>
      </p:sp>
      <p:sp>
        <p:nvSpPr>
          <p:cNvPr id="34820" name="投影片編號版面配置區 3"/>
          <p:cNvSpPr txBox="1">
            <a:spLocks noGrp="1"/>
          </p:cNvSpPr>
          <p:nvPr/>
        </p:nvSpPr>
        <p:spPr bwMode="auto">
          <a:xfrm>
            <a:off x="3820108" y="10247750"/>
            <a:ext cx="2925093" cy="5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77" tIns="49339" rIns="98677" bIns="49339"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671D184-A039-42CF-8E9F-1D5D16C59A33}" type="slidenum">
              <a:rPr lang="zh-TW" altLang="en-US" sz="1300">
                <a:solidFill>
                  <a:srgbClr val="000000"/>
                </a:solidFill>
                <a:latin typeface="Calibri" pitchFamily="34" charset="0"/>
              </a:rPr>
              <a:pPr algn="r" eaLnBrk="1" hangingPunct="1"/>
              <a:t>34</a:t>
            </a:fld>
            <a:endParaRPr lang="zh-TW" altLang="en-US" sz="1300">
              <a:solidFill>
                <a:srgbClr val="000000"/>
              </a:solidFill>
              <a:latin typeface="Calibri" pitchFamily="34" charset="0"/>
            </a:endParaRPr>
          </a:p>
        </p:txBody>
      </p:sp>
      <p:sp>
        <p:nvSpPr>
          <p:cNvPr id="34821"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45854" indent="-286865">
              <a:defRPr kumimoji="1">
                <a:solidFill>
                  <a:schemeClr val="tx1"/>
                </a:solidFill>
                <a:latin typeface="Arial" pitchFamily="34" charset="0"/>
                <a:ea typeface="新細明體" pitchFamily="18" charset="-120"/>
              </a:defRPr>
            </a:lvl2pPr>
            <a:lvl3pPr marL="1147465" indent="-229492">
              <a:defRPr kumimoji="1">
                <a:solidFill>
                  <a:schemeClr val="tx1"/>
                </a:solidFill>
                <a:latin typeface="Arial" pitchFamily="34" charset="0"/>
                <a:ea typeface="新細明體" pitchFamily="18" charset="-120"/>
              </a:defRPr>
            </a:lvl3pPr>
            <a:lvl4pPr marL="1606450" indent="-229492">
              <a:defRPr kumimoji="1">
                <a:solidFill>
                  <a:schemeClr val="tx1"/>
                </a:solidFill>
                <a:latin typeface="Arial" pitchFamily="34" charset="0"/>
                <a:ea typeface="新細明體" pitchFamily="18" charset="-120"/>
              </a:defRPr>
            </a:lvl4pPr>
            <a:lvl5pPr marL="2065435" indent="-229492">
              <a:defRPr kumimoji="1">
                <a:solidFill>
                  <a:schemeClr val="tx1"/>
                </a:solidFill>
                <a:latin typeface="Arial" pitchFamily="34" charset="0"/>
                <a:ea typeface="新細明體" pitchFamily="18" charset="-120"/>
              </a:defRPr>
            </a:lvl5pPr>
            <a:lvl6pPr marL="2524422" indent="-229492" eaLnBrk="0" fontAlgn="base" hangingPunct="0">
              <a:spcBef>
                <a:spcPct val="0"/>
              </a:spcBef>
              <a:spcAft>
                <a:spcPct val="0"/>
              </a:spcAft>
              <a:defRPr kumimoji="1">
                <a:solidFill>
                  <a:schemeClr val="tx1"/>
                </a:solidFill>
                <a:latin typeface="Arial" pitchFamily="34" charset="0"/>
                <a:ea typeface="新細明體" pitchFamily="18" charset="-120"/>
              </a:defRPr>
            </a:lvl6pPr>
            <a:lvl7pPr marL="2983406" indent="-229492" eaLnBrk="0" fontAlgn="base" hangingPunct="0">
              <a:spcBef>
                <a:spcPct val="0"/>
              </a:spcBef>
              <a:spcAft>
                <a:spcPct val="0"/>
              </a:spcAft>
              <a:defRPr kumimoji="1">
                <a:solidFill>
                  <a:schemeClr val="tx1"/>
                </a:solidFill>
                <a:latin typeface="Arial" pitchFamily="34" charset="0"/>
                <a:ea typeface="新細明體" pitchFamily="18" charset="-120"/>
              </a:defRPr>
            </a:lvl7pPr>
            <a:lvl8pPr marL="3442394" indent="-229492" eaLnBrk="0" fontAlgn="base" hangingPunct="0">
              <a:spcBef>
                <a:spcPct val="0"/>
              </a:spcBef>
              <a:spcAft>
                <a:spcPct val="0"/>
              </a:spcAft>
              <a:defRPr kumimoji="1">
                <a:solidFill>
                  <a:schemeClr val="tx1"/>
                </a:solidFill>
                <a:latin typeface="Arial" pitchFamily="34" charset="0"/>
                <a:ea typeface="新細明體" pitchFamily="18" charset="-120"/>
              </a:defRPr>
            </a:lvl8pPr>
            <a:lvl9pPr marL="3901377" indent="-229492"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a:solidFill>
                <a:srgbClr val="000000"/>
              </a:solidFill>
            </a:endParaRPr>
          </a:p>
        </p:txBody>
      </p:sp>
    </p:spTree>
    <p:extLst>
      <p:ext uri="{BB962C8B-B14F-4D97-AF65-F5344CB8AC3E}">
        <p14:creationId xmlns:p14="http://schemas.microsoft.com/office/powerpoint/2010/main" val="3406340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9988" y="1244600"/>
            <a:ext cx="4467225" cy="3349625"/>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86825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57768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a:extLst>
              <a:ext uri="{FF2B5EF4-FFF2-40B4-BE49-F238E27FC236}">
                <a16:creationId xmlns:a16="http://schemas.microsoft.com/office/drawing/2014/main" id="{C9D482F3-E89C-4341-B043-2E4580B31A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備忘稿版面配置區 2">
            <a:extLst>
              <a:ext uri="{FF2B5EF4-FFF2-40B4-BE49-F238E27FC236}">
                <a16:creationId xmlns:a16="http://schemas.microsoft.com/office/drawing/2014/main" id="{D4A13BE1-E103-4F5E-92C9-467C3095D2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8596" name="投影片編號版面配置區 3">
            <a:extLst>
              <a:ext uri="{FF2B5EF4-FFF2-40B4-BE49-F238E27FC236}">
                <a16:creationId xmlns:a16="http://schemas.microsoft.com/office/drawing/2014/main" id="{450C67B1-AC19-4881-9F5E-2D06E7E682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779">
              <a:defRPr kumimoji="1">
                <a:solidFill>
                  <a:schemeClr val="tx1"/>
                </a:solidFill>
                <a:latin typeface="Arial" panose="020B0604020202020204" pitchFamily="34" charset="0"/>
                <a:ea typeface="新細明體" panose="02020500000000000000" pitchFamily="18" charset="-120"/>
              </a:defRPr>
            </a:lvl1pPr>
            <a:lvl2pPr marL="746178" indent="-286992" defTabSz="916779">
              <a:defRPr kumimoji="1">
                <a:solidFill>
                  <a:schemeClr val="tx1"/>
                </a:solidFill>
                <a:latin typeface="Arial" panose="020B0604020202020204" pitchFamily="34" charset="0"/>
                <a:ea typeface="新細明體" panose="02020500000000000000" pitchFamily="18" charset="-120"/>
              </a:defRPr>
            </a:lvl2pPr>
            <a:lvl3pPr marL="1147967" indent="-229594" defTabSz="916779">
              <a:defRPr kumimoji="1">
                <a:solidFill>
                  <a:schemeClr val="tx1"/>
                </a:solidFill>
                <a:latin typeface="Arial" panose="020B0604020202020204" pitchFamily="34" charset="0"/>
                <a:ea typeface="新細明體" panose="02020500000000000000" pitchFamily="18" charset="-120"/>
              </a:defRPr>
            </a:lvl3pPr>
            <a:lvl4pPr marL="1607153" indent="-229594" defTabSz="916779">
              <a:defRPr kumimoji="1">
                <a:solidFill>
                  <a:schemeClr val="tx1"/>
                </a:solidFill>
                <a:latin typeface="Arial" panose="020B0604020202020204" pitchFamily="34" charset="0"/>
                <a:ea typeface="新細明體" panose="02020500000000000000" pitchFamily="18" charset="-120"/>
              </a:defRPr>
            </a:lvl4pPr>
            <a:lvl5pPr marL="2066338" indent="-229594" defTabSz="916779">
              <a:defRPr kumimoji="1">
                <a:solidFill>
                  <a:schemeClr val="tx1"/>
                </a:solidFill>
                <a:latin typeface="Arial" panose="020B0604020202020204" pitchFamily="34" charset="0"/>
                <a:ea typeface="新細明體" panose="02020500000000000000" pitchFamily="18" charset="-120"/>
              </a:defRPr>
            </a:lvl5pPr>
            <a:lvl6pPr marL="2525526"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74C9120-0E4F-443F-A4D5-E53ED01A3BE5}" type="slidenum">
              <a:rPr kumimoji="0" lang="zh-TW" altLang="en-US">
                <a:latin typeface="Calibri" panose="020F0502020204030204" pitchFamily="34" charset="0"/>
              </a:rPr>
              <a:pPr/>
              <a:t>89</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1177861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4509">
              <a:defRPr kumimoji="1">
                <a:solidFill>
                  <a:schemeClr val="tx1"/>
                </a:solidFill>
                <a:latin typeface="Arial" panose="020B0604020202020204" pitchFamily="34" charset="0"/>
                <a:ea typeface="新細明體" panose="02020500000000000000" pitchFamily="18" charset="-120"/>
              </a:defRPr>
            </a:lvl1pPr>
            <a:lvl2pPr marL="719913" indent="-276890" defTabSz="884509">
              <a:defRPr kumimoji="1">
                <a:solidFill>
                  <a:schemeClr val="tx1"/>
                </a:solidFill>
                <a:latin typeface="Arial" panose="020B0604020202020204" pitchFamily="34" charset="0"/>
                <a:ea typeface="新細明體" panose="02020500000000000000" pitchFamily="18" charset="-120"/>
              </a:defRPr>
            </a:lvl2pPr>
            <a:lvl3pPr marL="1107556" indent="-221511" defTabSz="884509">
              <a:defRPr kumimoji="1">
                <a:solidFill>
                  <a:schemeClr val="tx1"/>
                </a:solidFill>
                <a:latin typeface="Arial" panose="020B0604020202020204" pitchFamily="34" charset="0"/>
                <a:ea typeface="新細明體" panose="02020500000000000000" pitchFamily="18" charset="-120"/>
              </a:defRPr>
            </a:lvl3pPr>
            <a:lvl4pPr marL="1550580" indent="-221511" defTabSz="884509">
              <a:defRPr kumimoji="1">
                <a:solidFill>
                  <a:schemeClr val="tx1"/>
                </a:solidFill>
                <a:latin typeface="Arial" panose="020B0604020202020204" pitchFamily="34" charset="0"/>
                <a:ea typeface="新細明體" panose="02020500000000000000" pitchFamily="18" charset="-120"/>
              </a:defRPr>
            </a:lvl4pPr>
            <a:lvl5pPr marL="1993604" indent="-221511" defTabSz="884509">
              <a:defRPr kumimoji="1">
                <a:solidFill>
                  <a:schemeClr val="tx1"/>
                </a:solidFill>
                <a:latin typeface="Arial" panose="020B0604020202020204" pitchFamily="34" charset="0"/>
                <a:ea typeface="新細明體" panose="02020500000000000000" pitchFamily="18" charset="-120"/>
              </a:defRPr>
            </a:lvl5pPr>
            <a:lvl6pPr marL="2436627" indent="-221511" defTabSz="88450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879651" indent="-221511" defTabSz="88450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322672" indent="-221511" defTabSz="88450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765696" indent="-221511" defTabSz="88450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98</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430982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779">
              <a:defRPr kumimoji="1">
                <a:solidFill>
                  <a:schemeClr val="tx1"/>
                </a:solidFill>
                <a:latin typeface="Arial" panose="020B0604020202020204" pitchFamily="34" charset="0"/>
                <a:ea typeface="新細明體" panose="02020500000000000000" pitchFamily="18" charset="-120"/>
              </a:defRPr>
            </a:lvl1pPr>
            <a:lvl2pPr marL="746178" indent="-286992" defTabSz="916779">
              <a:defRPr kumimoji="1">
                <a:solidFill>
                  <a:schemeClr val="tx1"/>
                </a:solidFill>
                <a:latin typeface="Arial" panose="020B0604020202020204" pitchFamily="34" charset="0"/>
                <a:ea typeface="新細明體" panose="02020500000000000000" pitchFamily="18" charset="-120"/>
              </a:defRPr>
            </a:lvl2pPr>
            <a:lvl3pPr marL="1147967" indent="-229594" defTabSz="916779">
              <a:defRPr kumimoji="1">
                <a:solidFill>
                  <a:schemeClr val="tx1"/>
                </a:solidFill>
                <a:latin typeface="Arial" panose="020B0604020202020204" pitchFamily="34" charset="0"/>
                <a:ea typeface="新細明體" panose="02020500000000000000" pitchFamily="18" charset="-120"/>
              </a:defRPr>
            </a:lvl3pPr>
            <a:lvl4pPr marL="1607153" indent="-229594" defTabSz="916779">
              <a:defRPr kumimoji="1">
                <a:solidFill>
                  <a:schemeClr val="tx1"/>
                </a:solidFill>
                <a:latin typeface="Arial" panose="020B0604020202020204" pitchFamily="34" charset="0"/>
                <a:ea typeface="新細明體" panose="02020500000000000000" pitchFamily="18" charset="-120"/>
              </a:defRPr>
            </a:lvl4pPr>
            <a:lvl5pPr marL="2066338" indent="-229594" defTabSz="916779">
              <a:defRPr kumimoji="1">
                <a:solidFill>
                  <a:schemeClr val="tx1"/>
                </a:solidFill>
                <a:latin typeface="Arial" panose="020B0604020202020204" pitchFamily="34" charset="0"/>
                <a:ea typeface="新細明體" panose="02020500000000000000" pitchFamily="18" charset="-120"/>
              </a:defRPr>
            </a:lvl5pPr>
            <a:lvl6pPr marL="2525526"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99</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639377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779">
              <a:defRPr kumimoji="1">
                <a:solidFill>
                  <a:schemeClr val="tx1"/>
                </a:solidFill>
                <a:latin typeface="Arial" panose="020B0604020202020204" pitchFamily="34" charset="0"/>
                <a:ea typeface="新細明體" panose="02020500000000000000" pitchFamily="18" charset="-120"/>
              </a:defRPr>
            </a:lvl1pPr>
            <a:lvl2pPr marL="746178" indent="-286992" defTabSz="916779">
              <a:defRPr kumimoji="1">
                <a:solidFill>
                  <a:schemeClr val="tx1"/>
                </a:solidFill>
                <a:latin typeface="Arial" panose="020B0604020202020204" pitchFamily="34" charset="0"/>
                <a:ea typeface="新細明體" panose="02020500000000000000" pitchFamily="18" charset="-120"/>
              </a:defRPr>
            </a:lvl2pPr>
            <a:lvl3pPr marL="1147967" indent="-229594" defTabSz="916779">
              <a:defRPr kumimoji="1">
                <a:solidFill>
                  <a:schemeClr val="tx1"/>
                </a:solidFill>
                <a:latin typeface="Arial" panose="020B0604020202020204" pitchFamily="34" charset="0"/>
                <a:ea typeface="新細明體" panose="02020500000000000000" pitchFamily="18" charset="-120"/>
              </a:defRPr>
            </a:lvl3pPr>
            <a:lvl4pPr marL="1607153" indent="-229594" defTabSz="916779">
              <a:defRPr kumimoji="1">
                <a:solidFill>
                  <a:schemeClr val="tx1"/>
                </a:solidFill>
                <a:latin typeface="Arial" panose="020B0604020202020204" pitchFamily="34" charset="0"/>
                <a:ea typeface="新細明體" panose="02020500000000000000" pitchFamily="18" charset="-120"/>
              </a:defRPr>
            </a:lvl4pPr>
            <a:lvl5pPr marL="2066338" indent="-229594" defTabSz="916779">
              <a:defRPr kumimoji="1">
                <a:solidFill>
                  <a:schemeClr val="tx1"/>
                </a:solidFill>
                <a:latin typeface="Arial" panose="020B0604020202020204" pitchFamily="34" charset="0"/>
                <a:ea typeface="新細明體" panose="02020500000000000000" pitchFamily="18" charset="-120"/>
              </a:defRPr>
            </a:lvl5pPr>
            <a:lvl6pPr marL="2525526"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100</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672602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779">
              <a:defRPr kumimoji="1">
                <a:solidFill>
                  <a:schemeClr val="tx1"/>
                </a:solidFill>
                <a:latin typeface="Arial" panose="020B0604020202020204" pitchFamily="34" charset="0"/>
                <a:ea typeface="新細明體" panose="02020500000000000000" pitchFamily="18" charset="-120"/>
              </a:defRPr>
            </a:lvl1pPr>
            <a:lvl2pPr marL="746178" indent="-286992" defTabSz="916779">
              <a:defRPr kumimoji="1">
                <a:solidFill>
                  <a:schemeClr val="tx1"/>
                </a:solidFill>
                <a:latin typeface="Arial" panose="020B0604020202020204" pitchFamily="34" charset="0"/>
                <a:ea typeface="新細明體" panose="02020500000000000000" pitchFamily="18" charset="-120"/>
              </a:defRPr>
            </a:lvl2pPr>
            <a:lvl3pPr marL="1147967" indent="-229594" defTabSz="916779">
              <a:defRPr kumimoji="1">
                <a:solidFill>
                  <a:schemeClr val="tx1"/>
                </a:solidFill>
                <a:latin typeface="Arial" panose="020B0604020202020204" pitchFamily="34" charset="0"/>
                <a:ea typeface="新細明體" panose="02020500000000000000" pitchFamily="18" charset="-120"/>
              </a:defRPr>
            </a:lvl3pPr>
            <a:lvl4pPr marL="1607153" indent="-229594" defTabSz="916779">
              <a:defRPr kumimoji="1">
                <a:solidFill>
                  <a:schemeClr val="tx1"/>
                </a:solidFill>
                <a:latin typeface="Arial" panose="020B0604020202020204" pitchFamily="34" charset="0"/>
                <a:ea typeface="新細明體" panose="02020500000000000000" pitchFamily="18" charset="-120"/>
              </a:defRPr>
            </a:lvl4pPr>
            <a:lvl5pPr marL="2066338" indent="-229594" defTabSz="916779">
              <a:defRPr kumimoji="1">
                <a:solidFill>
                  <a:schemeClr val="tx1"/>
                </a:solidFill>
                <a:latin typeface="Arial" panose="020B0604020202020204" pitchFamily="34" charset="0"/>
                <a:ea typeface="新細明體" panose="02020500000000000000" pitchFamily="18" charset="-120"/>
              </a:defRPr>
            </a:lvl5pPr>
            <a:lvl6pPr marL="2525526"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101</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3475789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779">
              <a:defRPr kumimoji="1">
                <a:solidFill>
                  <a:schemeClr val="tx1"/>
                </a:solidFill>
                <a:latin typeface="Arial" panose="020B0604020202020204" pitchFamily="34" charset="0"/>
                <a:ea typeface="新細明體" panose="02020500000000000000" pitchFamily="18" charset="-120"/>
              </a:defRPr>
            </a:lvl1pPr>
            <a:lvl2pPr marL="746178" indent="-286992" defTabSz="916779">
              <a:defRPr kumimoji="1">
                <a:solidFill>
                  <a:schemeClr val="tx1"/>
                </a:solidFill>
                <a:latin typeface="Arial" panose="020B0604020202020204" pitchFamily="34" charset="0"/>
                <a:ea typeface="新細明體" panose="02020500000000000000" pitchFamily="18" charset="-120"/>
              </a:defRPr>
            </a:lvl2pPr>
            <a:lvl3pPr marL="1147967" indent="-229594" defTabSz="916779">
              <a:defRPr kumimoji="1">
                <a:solidFill>
                  <a:schemeClr val="tx1"/>
                </a:solidFill>
                <a:latin typeface="Arial" panose="020B0604020202020204" pitchFamily="34" charset="0"/>
                <a:ea typeface="新細明體" panose="02020500000000000000" pitchFamily="18" charset="-120"/>
              </a:defRPr>
            </a:lvl3pPr>
            <a:lvl4pPr marL="1607153" indent="-229594" defTabSz="916779">
              <a:defRPr kumimoji="1">
                <a:solidFill>
                  <a:schemeClr val="tx1"/>
                </a:solidFill>
                <a:latin typeface="Arial" panose="020B0604020202020204" pitchFamily="34" charset="0"/>
                <a:ea typeface="新細明體" panose="02020500000000000000" pitchFamily="18" charset="-120"/>
              </a:defRPr>
            </a:lvl4pPr>
            <a:lvl5pPr marL="2066338" indent="-229594" defTabSz="916779">
              <a:defRPr kumimoji="1">
                <a:solidFill>
                  <a:schemeClr val="tx1"/>
                </a:solidFill>
                <a:latin typeface="Arial" panose="020B0604020202020204" pitchFamily="34" charset="0"/>
                <a:ea typeface="新細明體" panose="02020500000000000000" pitchFamily="18" charset="-120"/>
              </a:defRPr>
            </a:lvl5pPr>
            <a:lvl6pPr marL="2525526"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102</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40716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779">
              <a:defRPr kumimoji="1">
                <a:solidFill>
                  <a:schemeClr val="tx1"/>
                </a:solidFill>
                <a:latin typeface="Arial" panose="020B0604020202020204" pitchFamily="34" charset="0"/>
                <a:ea typeface="新細明體" panose="02020500000000000000" pitchFamily="18" charset="-120"/>
              </a:defRPr>
            </a:lvl1pPr>
            <a:lvl2pPr marL="746178" indent="-286992" defTabSz="916779">
              <a:defRPr kumimoji="1">
                <a:solidFill>
                  <a:schemeClr val="tx1"/>
                </a:solidFill>
                <a:latin typeface="Arial" panose="020B0604020202020204" pitchFamily="34" charset="0"/>
                <a:ea typeface="新細明體" panose="02020500000000000000" pitchFamily="18" charset="-120"/>
              </a:defRPr>
            </a:lvl2pPr>
            <a:lvl3pPr marL="1147967" indent="-229594" defTabSz="916779">
              <a:defRPr kumimoji="1">
                <a:solidFill>
                  <a:schemeClr val="tx1"/>
                </a:solidFill>
                <a:latin typeface="Arial" panose="020B0604020202020204" pitchFamily="34" charset="0"/>
                <a:ea typeface="新細明體" panose="02020500000000000000" pitchFamily="18" charset="-120"/>
              </a:defRPr>
            </a:lvl3pPr>
            <a:lvl4pPr marL="1607153" indent="-229594" defTabSz="916779">
              <a:defRPr kumimoji="1">
                <a:solidFill>
                  <a:schemeClr val="tx1"/>
                </a:solidFill>
                <a:latin typeface="Arial" panose="020B0604020202020204" pitchFamily="34" charset="0"/>
                <a:ea typeface="新細明體" panose="02020500000000000000" pitchFamily="18" charset="-120"/>
              </a:defRPr>
            </a:lvl4pPr>
            <a:lvl5pPr marL="2066338" indent="-229594" defTabSz="916779">
              <a:defRPr kumimoji="1">
                <a:solidFill>
                  <a:schemeClr val="tx1"/>
                </a:solidFill>
                <a:latin typeface="Arial" panose="020B0604020202020204" pitchFamily="34" charset="0"/>
                <a:ea typeface="新細明體" panose="02020500000000000000" pitchFamily="18" charset="-120"/>
              </a:defRPr>
            </a:lvl5pPr>
            <a:lvl6pPr marL="2525526"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103</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2983768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779">
              <a:defRPr kumimoji="1">
                <a:solidFill>
                  <a:schemeClr val="tx1"/>
                </a:solidFill>
                <a:latin typeface="Arial" panose="020B0604020202020204" pitchFamily="34" charset="0"/>
                <a:ea typeface="新細明體" panose="02020500000000000000" pitchFamily="18" charset="-120"/>
              </a:defRPr>
            </a:lvl1pPr>
            <a:lvl2pPr marL="746178" indent="-286992" defTabSz="916779">
              <a:defRPr kumimoji="1">
                <a:solidFill>
                  <a:schemeClr val="tx1"/>
                </a:solidFill>
                <a:latin typeface="Arial" panose="020B0604020202020204" pitchFamily="34" charset="0"/>
                <a:ea typeface="新細明體" panose="02020500000000000000" pitchFamily="18" charset="-120"/>
              </a:defRPr>
            </a:lvl2pPr>
            <a:lvl3pPr marL="1147967" indent="-229594" defTabSz="916779">
              <a:defRPr kumimoji="1">
                <a:solidFill>
                  <a:schemeClr val="tx1"/>
                </a:solidFill>
                <a:latin typeface="Arial" panose="020B0604020202020204" pitchFamily="34" charset="0"/>
                <a:ea typeface="新細明體" panose="02020500000000000000" pitchFamily="18" charset="-120"/>
              </a:defRPr>
            </a:lvl3pPr>
            <a:lvl4pPr marL="1607153" indent="-229594" defTabSz="916779">
              <a:defRPr kumimoji="1">
                <a:solidFill>
                  <a:schemeClr val="tx1"/>
                </a:solidFill>
                <a:latin typeface="Arial" panose="020B0604020202020204" pitchFamily="34" charset="0"/>
                <a:ea typeface="新細明體" panose="02020500000000000000" pitchFamily="18" charset="-120"/>
              </a:defRPr>
            </a:lvl4pPr>
            <a:lvl5pPr marL="2066338" indent="-229594" defTabSz="916779">
              <a:defRPr kumimoji="1">
                <a:solidFill>
                  <a:schemeClr val="tx1"/>
                </a:solidFill>
                <a:latin typeface="Arial" panose="020B0604020202020204" pitchFamily="34" charset="0"/>
                <a:ea typeface="新細明體" panose="02020500000000000000" pitchFamily="18" charset="-120"/>
              </a:defRPr>
            </a:lvl5pPr>
            <a:lvl6pPr marL="2525526"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104</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1336899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779">
              <a:defRPr kumimoji="1">
                <a:solidFill>
                  <a:schemeClr val="tx1"/>
                </a:solidFill>
                <a:latin typeface="Arial" panose="020B0604020202020204" pitchFamily="34" charset="0"/>
                <a:ea typeface="新細明體" panose="02020500000000000000" pitchFamily="18" charset="-120"/>
              </a:defRPr>
            </a:lvl1pPr>
            <a:lvl2pPr marL="746178" indent="-286992" defTabSz="916779">
              <a:defRPr kumimoji="1">
                <a:solidFill>
                  <a:schemeClr val="tx1"/>
                </a:solidFill>
                <a:latin typeface="Arial" panose="020B0604020202020204" pitchFamily="34" charset="0"/>
                <a:ea typeface="新細明體" panose="02020500000000000000" pitchFamily="18" charset="-120"/>
              </a:defRPr>
            </a:lvl2pPr>
            <a:lvl3pPr marL="1147967" indent="-229594" defTabSz="916779">
              <a:defRPr kumimoji="1">
                <a:solidFill>
                  <a:schemeClr val="tx1"/>
                </a:solidFill>
                <a:latin typeface="Arial" panose="020B0604020202020204" pitchFamily="34" charset="0"/>
                <a:ea typeface="新細明體" panose="02020500000000000000" pitchFamily="18" charset="-120"/>
              </a:defRPr>
            </a:lvl3pPr>
            <a:lvl4pPr marL="1607153" indent="-229594" defTabSz="916779">
              <a:defRPr kumimoji="1">
                <a:solidFill>
                  <a:schemeClr val="tx1"/>
                </a:solidFill>
                <a:latin typeface="Arial" panose="020B0604020202020204" pitchFamily="34" charset="0"/>
                <a:ea typeface="新細明體" panose="02020500000000000000" pitchFamily="18" charset="-120"/>
              </a:defRPr>
            </a:lvl4pPr>
            <a:lvl5pPr marL="2066338" indent="-229594" defTabSz="916779">
              <a:defRPr kumimoji="1">
                <a:solidFill>
                  <a:schemeClr val="tx1"/>
                </a:solidFill>
                <a:latin typeface="Arial" panose="020B0604020202020204" pitchFamily="34" charset="0"/>
                <a:ea typeface="新細明體" panose="02020500000000000000" pitchFamily="18" charset="-120"/>
              </a:defRPr>
            </a:lvl5pPr>
            <a:lvl6pPr marL="2525526"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108</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194990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106271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779">
              <a:defRPr kumimoji="1">
                <a:solidFill>
                  <a:schemeClr val="tx1"/>
                </a:solidFill>
                <a:latin typeface="Arial" panose="020B0604020202020204" pitchFamily="34" charset="0"/>
                <a:ea typeface="新細明體" panose="02020500000000000000" pitchFamily="18" charset="-120"/>
              </a:defRPr>
            </a:lvl1pPr>
            <a:lvl2pPr marL="746178" indent="-286992" defTabSz="916779">
              <a:defRPr kumimoji="1">
                <a:solidFill>
                  <a:schemeClr val="tx1"/>
                </a:solidFill>
                <a:latin typeface="Arial" panose="020B0604020202020204" pitchFamily="34" charset="0"/>
                <a:ea typeface="新細明體" panose="02020500000000000000" pitchFamily="18" charset="-120"/>
              </a:defRPr>
            </a:lvl2pPr>
            <a:lvl3pPr marL="1147967" indent="-229594" defTabSz="916779">
              <a:defRPr kumimoji="1">
                <a:solidFill>
                  <a:schemeClr val="tx1"/>
                </a:solidFill>
                <a:latin typeface="Arial" panose="020B0604020202020204" pitchFamily="34" charset="0"/>
                <a:ea typeface="新細明體" panose="02020500000000000000" pitchFamily="18" charset="-120"/>
              </a:defRPr>
            </a:lvl3pPr>
            <a:lvl4pPr marL="1607153" indent="-229594" defTabSz="916779">
              <a:defRPr kumimoji="1">
                <a:solidFill>
                  <a:schemeClr val="tx1"/>
                </a:solidFill>
                <a:latin typeface="Arial" panose="020B0604020202020204" pitchFamily="34" charset="0"/>
                <a:ea typeface="新細明體" panose="02020500000000000000" pitchFamily="18" charset="-120"/>
              </a:defRPr>
            </a:lvl4pPr>
            <a:lvl5pPr marL="2066338" indent="-229594" defTabSz="916779">
              <a:defRPr kumimoji="1">
                <a:solidFill>
                  <a:schemeClr val="tx1"/>
                </a:solidFill>
                <a:latin typeface="Arial" panose="020B0604020202020204" pitchFamily="34" charset="0"/>
                <a:ea typeface="新細明體" panose="02020500000000000000" pitchFamily="18" charset="-120"/>
              </a:defRPr>
            </a:lvl5pPr>
            <a:lvl6pPr marL="2525526"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109</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2117898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a:extLst>
              <a:ext uri="{FF2B5EF4-FFF2-40B4-BE49-F238E27FC236}">
                <a16:creationId xmlns:a16="http://schemas.microsoft.com/office/drawing/2014/main" id="{EFA26FF0-A853-49B5-A047-29B3E139B7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備忘稿版面配置區 2">
            <a:extLst>
              <a:ext uri="{FF2B5EF4-FFF2-40B4-BE49-F238E27FC236}">
                <a16:creationId xmlns:a16="http://schemas.microsoft.com/office/drawing/2014/main" id="{89013D66-D84B-4CB6-AF1C-4B6BE521D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0644" name="投影片編號版面配置區 3">
            <a:extLst>
              <a:ext uri="{FF2B5EF4-FFF2-40B4-BE49-F238E27FC236}">
                <a16:creationId xmlns:a16="http://schemas.microsoft.com/office/drawing/2014/main" id="{0CF731A5-CA88-4F9D-A18B-995CE783B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779">
              <a:defRPr kumimoji="1">
                <a:solidFill>
                  <a:schemeClr val="tx1"/>
                </a:solidFill>
                <a:latin typeface="Arial" panose="020B0604020202020204" pitchFamily="34" charset="0"/>
                <a:ea typeface="新細明體" panose="02020500000000000000" pitchFamily="18" charset="-120"/>
              </a:defRPr>
            </a:lvl1pPr>
            <a:lvl2pPr marL="746178" indent="-286992" defTabSz="916779">
              <a:defRPr kumimoji="1">
                <a:solidFill>
                  <a:schemeClr val="tx1"/>
                </a:solidFill>
                <a:latin typeface="Arial" panose="020B0604020202020204" pitchFamily="34" charset="0"/>
                <a:ea typeface="新細明體" panose="02020500000000000000" pitchFamily="18" charset="-120"/>
              </a:defRPr>
            </a:lvl2pPr>
            <a:lvl3pPr marL="1147967" indent="-229594" defTabSz="916779">
              <a:defRPr kumimoji="1">
                <a:solidFill>
                  <a:schemeClr val="tx1"/>
                </a:solidFill>
                <a:latin typeface="Arial" panose="020B0604020202020204" pitchFamily="34" charset="0"/>
                <a:ea typeface="新細明體" panose="02020500000000000000" pitchFamily="18" charset="-120"/>
              </a:defRPr>
            </a:lvl3pPr>
            <a:lvl4pPr marL="1607153" indent="-229594" defTabSz="916779">
              <a:defRPr kumimoji="1">
                <a:solidFill>
                  <a:schemeClr val="tx1"/>
                </a:solidFill>
                <a:latin typeface="Arial" panose="020B0604020202020204" pitchFamily="34" charset="0"/>
                <a:ea typeface="新細明體" panose="02020500000000000000" pitchFamily="18" charset="-120"/>
              </a:defRPr>
            </a:lvl4pPr>
            <a:lvl5pPr marL="2066338" indent="-229594" defTabSz="916779">
              <a:defRPr kumimoji="1">
                <a:solidFill>
                  <a:schemeClr val="tx1"/>
                </a:solidFill>
                <a:latin typeface="Arial" panose="020B0604020202020204" pitchFamily="34" charset="0"/>
                <a:ea typeface="新細明體" panose="02020500000000000000" pitchFamily="18" charset="-120"/>
              </a:defRPr>
            </a:lvl5pPr>
            <a:lvl6pPr marL="2525526"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defTabSz="91677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525BBA8-B795-4102-AF38-334C929BF064}" type="slidenum">
              <a:rPr kumimoji="0" lang="zh-TW" altLang="en-US">
                <a:latin typeface="Calibri" panose="020F0502020204030204" pitchFamily="34" charset="0"/>
              </a:rPr>
              <a:pPr/>
              <a:t>110</a:t>
            </a:fld>
            <a:endParaRPr kumimoji="0" lang="zh-TW" altLang="en-US">
              <a:latin typeface="Calibri" panose="020F0502020204030204" pitchFamily="34" charset="0"/>
            </a:endParaRPr>
          </a:p>
        </p:txBody>
      </p:sp>
    </p:spTree>
    <p:extLst>
      <p:ext uri="{BB962C8B-B14F-4D97-AF65-F5344CB8AC3E}">
        <p14:creationId xmlns:p14="http://schemas.microsoft.com/office/powerpoint/2010/main" val="2878471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7074" indent="-287336">
              <a:defRPr kumimoji="1">
                <a:solidFill>
                  <a:schemeClr val="tx1"/>
                </a:solidFill>
                <a:latin typeface="Arial" panose="020B0604020202020204" pitchFamily="34" charset="0"/>
                <a:ea typeface="新細明體" panose="02020500000000000000" pitchFamily="18" charset="-120"/>
              </a:defRPr>
            </a:lvl2pPr>
            <a:lvl3pPr marL="1149344" indent="-229868">
              <a:defRPr kumimoji="1">
                <a:solidFill>
                  <a:schemeClr val="tx1"/>
                </a:solidFill>
                <a:latin typeface="Arial" panose="020B0604020202020204" pitchFamily="34" charset="0"/>
                <a:ea typeface="新細明體" panose="02020500000000000000" pitchFamily="18" charset="-120"/>
              </a:defRPr>
            </a:lvl3pPr>
            <a:lvl4pPr marL="1609081" indent="-229868">
              <a:defRPr kumimoji="1">
                <a:solidFill>
                  <a:schemeClr val="tx1"/>
                </a:solidFill>
                <a:latin typeface="Arial" panose="020B0604020202020204" pitchFamily="34" charset="0"/>
                <a:ea typeface="新細明體" panose="02020500000000000000" pitchFamily="18" charset="-120"/>
              </a:defRPr>
            </a:lvl4pPr>
            <a:lvl5pPr marL="2068819" indent="-229868">
              <a:defRPr kumimoji="1">
                <a:solidFill>
                  <a:schemeClr val="tx1"/>
                </a:solidFill>
                <a:latin typeface="Arial" panose="020B0604020202020204" pitchFamily="34" charset="0"/>
                <a:ea typeface="新細明體" panose="02020500000000000000" pitchFamily="18" charset="-120"/>
              </a:defRPr>
            </a:lvl5pPr>
            <a:lvl6pPr marL="2528557" indent="-22986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8293" indent="-22986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8031" indent="-22986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7767" indent="-22986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37FBA06-6A5C-44AE-95B7-6E0F042B9FBD}" type="slidenum">
              <a:rPr lang="zh-TW" altLang="en-US" smtClean="0"/>
              <a:pPr/>
              <a:t>113</a:t>
            </a:fld>
            <a:endParaRPr lang="zh-TW" altLang="en-US"/>
          </a:p>
        </p:txBody>
      </p:sp>
    </p:spTree>
    <p:extLst>
      <p:ext uri="{BB962C8B-B14F-4D97-AF65-F5344CB8AC3E}">
        <p14:creationId xmlns:p14="http://schemas.microsoft.com/office/powerpoint/2010/main" val="3961192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有些老師可能知道去年五專優先免試的名額只占核定名額的</a:t>
            </a:r>
            <a:r>
              <a:rPr lang="en-US" altLang="zh-TW" dirty="0"/>
              <a:t>30%</a:t>
            </a:r>
            <a:r>
              <a:rPr lang="zh-TW" altLang="en-US" dirty="0"/>
              <a:t>，導致有些學生明明有機會可以上的卻被擠掉的情形，今年為了改善這種狀況，我們將名額提高至</a:t>
            </a:r>
            <a:r>
              <a:rPr lang="en-US" altLang="zh-TW" dirty="0"/>
              <a:t>60%</a:t>
            </a:r>
            <a:r>
              <a:rPr lang="zh-TW" altLang="en-US" dirty="0"/>
              <a:t>為上限，讓有興趣就讀五專的同學能夠提早的就位。</a:t>
            </a:r>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119</a:t>
            </a:fld>
            <a:endParaRPr lang="zh-TW" altLang="en-US"/>
          </a:p>
        </p:txBody>
      </p:sp>
    </p:spTree>
    <p:extLst>
      <p:ext uri="{BB962C8B-B14F-4D97-AF65-F5344CB8AC3E}">
        <p14:creationId xmlns:p14="http://schemas.microsoft.com/office/powerpoint/2010/main" val="988764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35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6178" indent="-286992">
              <a:defRPr kumimoji="1">
                <a:solidFill>
                  <a:schemeClr val="tx1"/>
                </a:solidFill>
                <a:latin typeface="Arial" panose="020B0604020202020204" pitchFamily="34" charset="0"/>
                <a:ea typeface="新細明體" panose="02020500000000000000" pitchFamily="18" charset="-120"/>
              </a:defRPr>
            </a:lvl2pPr>
            <a:lvl3pPr marL="1147967" indent="-229594">
              <a:defRPr kumimoji="1">
                <a:solidFill>
                  <a:schemeClr val="tx1"/>
                </a:solidFill>
                <a:latin typeface="Arial" panose="020B0604020202020204" pitchFamily="34" charset="0"/>
                <a:ea typeface="新細明體" panose="02020500000000000000" pitchFamily="18" charset="-120"/>
              </a:defRPr>
            </a:lvl3pPr>
            <a:lvl4pPr marL="1607153" indent="-229594">
              <a:defRPr kumimoji="1">
                <a:solidFill>
                  <a:schemeClr val="tx1"/>
                </a:solidFill>
                <a:latin typeface="Arial" panose="020B0604020202020204" pitchFamily="34" charset="0"/>
                <a:ea typeface="新細明體" panose="02020500000000000000" pitchFamily="18" charset="-120"/>
              </a:defRPr>
            </a:lvl4pPr>
            <a:lvl5pPr marL="2066338" indent="-229594">
              <a:defRPr kumimoji="1">
                <a:solidFill>
                  <a:schemeClr val="tx1"/>
                </a:solidFill>
                <a:latin typeface="Arial" panose="020B0604020202020204" pitchFamily="34" charset="0"/>
                <a:ea typeface="新細明體" panose="02020500000000000000" pitchFamily="18" charset="-120"/>
              </a:defRPr>
            </a:lvl5pPr>
            <a:lvl6pPr marL="2525526"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1D4D872-9AAC-4CFC-AFF1-C2652AE41912}" type="slidenum">
              <a:rPr lang="zh-TW" altLang="en-US" smtClean="0"/>
              <a:pPr/>
              <a:t>123</a:t>
            </a:fld>
            <a:endParaRPr lang="zh-TW" altLang="en-US"/>
          </a:p>
        </p:txBody>
      </p:sp>
    </p:spTree>
    <p:extLst>
      <p:ext uri="{BB962C8B-B14F-4D97-AF65-F5344CB8AC3E}">
        <p14:creationId xmlns:p14="http://schemas.microsoft.com/office/powerpoint/2010/main" val="2712979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37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6178" indent="-286992">
              <a:defRPr kumimoji="1">
                <a:solidFill>
                  <a:schemeClr val="tx1"/>
                </a:solidFill>
                <a:latin typeface="Arial" panose="020B0604020202020204" pitchFamily="34" charset="0"/>
                <a:ea typeface="新細明體" panose="02020500000000000000" pitchFamily="18" charset="-120"/>
              </a:defRPr>
            </a:lvl2pPr>
            <a:lvl3pPr marL="1147967" indent="-229594">
              <a:defRPr kumimoji="1">
                <a:solidFill>
                  <a:schemeClr val="tx1"/>
                </a:solidFill>
                <a:latin typeface="Arial" panose="020B0604020202020204" pitchFamily="34" charset="0"/>
                <a:ea typeface="新細明體" panose="02020500000000000000" pitchFamily="18" charset="-120"/>
              </a:defRPr>
            </a:lvl3pPr>
            <a:lvl4pPr marL="1607153" indent="-229594">
              <a:defRPr kumimoji="1">
                <a:solidFill>
                  <a:schemeClr val="tx1"/>
                </a:solidFill>
                <a:latin typeface="Arial" panose="020B0604020202020204" pitchFamily="34" charset="0"/>
                <a:ea typeface="新細明體" panose="02020500000000000000" pitchFamily="18" charset="-120"/>
              </a:defRPr>
            </a:lvl4pPr>
            <a:lvl5pPr marL="2066338" indent="-229594">
              <a:defRPr kumimoji="1">
                <a:solidFill>
                  <a:schemeClr val="tx1"/>
                </a:solidFill>
                <a:latin typeface="Arial" panose="020B0604020202020204" pitchFamily="34" charset="0"/>
                <a:ea typeface="新細明體" panose="02020500000000000000" pitchFamily="18" charset="-120"/>
              </a:defRPr>
            </a:lvl5pPr>
            <a:lvl6pPr marL="2525526"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57A030C-BE82-4482-80F8-A68C7F1352ED}" type="slidenum">
              <a:rPr lang="zh-TW" altLang="en-US" smtClean="0"/>
              <a:pPr/>
              <a:t>124</a:t>
            </a:fld>
            <a:endParaRPr lang="zh-TW" altLang="en-US"/>
          </a:p>
        </p:txBody>
      </p:sp>
    </p:spTree>
    <p:extLst>
      <p:ext uri="{BB962C8B-B14F-4D97-AF65-F5344CB8AC3E}">
        <p14:creationId xmlns:p14="http://schemas.microsoft.com/office/powerpoint/2010/main" val="1684102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129</a:t>
            </a:fld>
            <a:endParaRPr lang="zh-TW" altLang="en-US"/>
          </a:p>
        </p:txBody>
      </p:sp>
    </p:spTree>
    <p:extLst>
      <p:ext uri="{BB962C8B-B14F-4D97-AF65-F5344CB8AC3E}">
        <p14:creationId xmlns:p14="http://schemas.microsoft.com/office/powerpoint/2010/main" val="55697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130</a:t>
            </a:fld>
            <a:endParaRPr lang="zh-TW" altLang="en-US"/>
          </a:p>
        </p:txBody>
      </p:sp>
    </p:spTree>
    <p:extLst>
      <p:ext uri="{BB962C8B-B14F-4D97-AF65-F5344CB8AC3E}">
        <p14:creationId xmlns:p14="http://schemas.microsoft.com/office/powerpoint/2010/main" val="1105019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TextEdit="1"/>
          </p:cNvSpPr>
          <p:nvPr>
            <p:ph type="sldImg"/>
          </p:nvPr>
        </p:nvSpPr>
        <p:spPr bwMode="auto">
          <a:xfrm>
            <a:off x="915988" y="744538"/>
            <a:ext cx="4975225" cy="3730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4343"/>
            <a:r>
              <a:rPr lang="zh-TW" altLang="en-US"/>
              <a:t> </a:t>
            </a:r>
          </a:p>
        </p:txBody>
      </p:sp>
      <p:sp>
        <p:nvSpPr>
          <p:cNvPr id="210948" name="投影片編號版面配置區 3"/>
          <p:cNvSpPr txBox="1">
            <a:spLocks noGrp="1"/>
          </p:cNvSpPr>
          <p:nvPr/>
        </p:nvSpPr>
        <p:spPr bwMode="auto">
          <a:xfrm>
            <a:off x="3853257" y="9440305"/>
            <a:ext cx="2952325" cy="49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08" tIns="45554" rIns="91108" bIns="45554"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4AD8C70A-8D65-414C-9964-6C6FE791361F}" type="slidenum">
              <a:rPr lang="zh-TW" altLang="en-US" sz="1200">
                <a:solidFill>
                  <a:srgbClr val="000000"/>
                </a:solidFill>
                <a:latin typeface="Calibri" pitchFamily="34" charset="0"/>
              </a:rPr>
              <a:pPr algn="r"/>
              <a:t>134</a:t>
            </a:fld>
            <a:endParaRPr lang="zh-TW" altLang="en-US" sz="1200">
              <a:solidFill>
                <a:srgbClr val="000000"/>
              </a:solidFill>
              <a:latin typeface="Calibri" pitchFamily="34" charset="0"/>
            </a:endParaRPr>
          </a:p>
        </p:txBody>
      </p:sp>
    </p:spTree>
    <p:extLst>
      <p:ext uri="{BB962C8B-B14F-4D97-AF65-F5344CB8AC3E}">
        <p14:creationId xmlns:p14="http://schemas.microsoft.com/office/powerpoint/2010/main" val="2117461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3446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946533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137</a:t>
            </a:fld>
            <a:endParaRPr lang="zh-TW" altLang="en-US"/>
          </a:p>
        </p:txBody>
      </p:sp>
    </p:spTree>
    <p:extLst>
      <p:ext uri="{BB962C8B-B14F-4D97-AF65-F5344CB8AC3E}">
        <p14:creationId xmlns:p14="http://schemas.microsoft.com/office/powerpoint/2010/main" val="3842502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573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6178" indent="-286992">
              <a:defRPr kumimoji="1">
                <a:solidFill>
                  <a:schemeClr val="tx1"/>
                </a:solidFill>
                <a:latin typeface="Arial" panose="020B0604020202020204" pitchFamily="34" charset="0"/>
                <a:ea typeface="新細明體" panose="02020500000000000000" pitchFamily="18" charset="-120"/>
              </a:defRPr>
            </a:lvl2pPr>
            <a:lvl3pPr marL="1147967" indent="-229594">
              <a:defRPr kumimoji="1">
                <a:solidFill>
                  <a:schemeClr val="tx1"/>
                </a:solidFill>
                <a:latin typeface="Arial" panose="020B0604020202020204" pitchFamily="34" charset="0"/>
                <a:ea typeface="新細明體" panose="02020500000000000000" pitchFamily="18" charset="-120"/>
              </a:defRPr>
            </a:lvl3pPr>
            <a:lvl4pPr marL="1607153" indent="-229594">
              <a:defRPr kumimoji="1">
                <a:solidFill>
                  <a:schemeClr val="tx1"/>
                </a:solidFill>
                <a:latin typeface="Arial" panose="020B0604020202020204" pitchFamily="34" charset="0"/>
                <a:ea typeface="新細明體" panose="02020500000000000000" pitchFamily="18" charset="-120"/>
              </a:defRPr>
            </a:lvl4pPr>
            <a:lvl5pPr marL="2066338" indent="-229594">
              <a:defRPr kumimoji="1">
                <a:solidFill>
                  <a:schemeClr val="tx1"/>
                </a:solidFill>
                <a:latin typeface="Arial" panose="020B0604020202020204" pitchFamily="34" charset="0"/>
                <a:ea typeface="新細明體" panose="02020500000000000000" pitchFamily="18" charset="-120"/>
              </a:defRPr>
            </a:lvl5pPr>
            <a:lvl6pPr marL="2525526"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770F68B-2E49-4C83-B719-718F6C8E070B}" type="slidenum">
              <a:rPr lang="zh-TW" altLang="en-US" smtClean="0"/>
              <a:pPr/>
              <a:t>140</a:t>
            </a:fld>
            <a:endParaRPr lang="zh-TW" altLang="en-US"/>
          </a:p>
        </p:txBody>
      </p:sp>
    </p:spTree>
    <p:extLst>
      <p:ext uri="{BB962C8B-B14F-4D97-AF65-F5344CB8AC3E}">
        <p14:creationId xmlns:p14="http://schemas.microsoft.com/office/powerpoint/2010/main" val="2662464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59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6178" indent="-286992">
              <a:defRPr kumimoji="1">
                <a:solidFill>
                  <a:schemeClr val="tx1"/>
                </a:solidFill>
                <a:latin typeface="Arial" panose="020B0604020202020204" pitchFamily="34" charset="0"/>
                <a:ea typeface="新細明體" panose="02020500000000000000" pitchFamily="18" charset="-120"/>
              </a:defRPr>
            </a:lvl2pPr>
            <a:lvl3pPr marL="1147967" indent="-229594">
              <a:defRPr kumimoji="1">
                <a:solidFill>
                  <a:schemeClr val="tx1"/>
                </a:solidFill>
                <a:latin typeface="Arial" panose="020B0604020202020204" pitchFamily="34" charset="0"/>
                <a:ea typeface="新細明體" panose="02020500000000000000" pitchFamily="18" charset="-120"/>
              </a:defRPr>
            </a:lvl3pPr>
            <a:lvl4pPr marL="1607153" indent="-229594">
              <a:defRPr kumimoji="1">
                <a:solidFill>
                  <a:schemeClr val="tx1"/>
                </a:solidFill>
                <a:latin typeface="Arial" panose="020B0604020202020204" pitchFamily="34" charset="0"/>
                <a:ea typeface="新細明體" panose="02020500000000000000" pitchFamily="18" charset="-120"/>
              </a:defRPr>
            </a:lvl4pPr>
            <a:lvl5pPr marL="2066338" indent="-229594">
              <a:defRPr kumimoji="1">
                <a:solidFill>
                  <a:schemeClr val="tx1"/>
                </a:solidFill>
                <a:latin typeface="Arial" panose="020B0604020202020204" pitchFamily="34" charset="0"/>
                <a:ea typeface="新細明體" panose="02020500000000000000" pitchFamily="18" charset="-120"/>
              </a:defRPr>
            </a:lvl5pPr>
            <a:lvl6pPr marL="2525526"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76887CB-49CB-476D-BBA6-AB6F29CAD74C}" type="slidenum">
              <a:rPr lang="zh-TW" altLang="en-US" smtClean="0"/>
              <a:pPr/>
              <a:t>141</a:t>
            </a:fld>
            <a:endParaRPr lang="zh-TW" altLang="en-US"/>
          </a:p>
        </p:txBody>
      </p:sp>
    </p:spTree>
    <p:extLst>
      <p:ext uri="{BB962C8B-B14F-4D97-AF65-F5344CB8AC3E}">
        <p14:creationId xmlns:p14="http://schemas.microsoft.com/office/powerpoint/2010/main" val="37175158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62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6178" indent="-286992">
              <a:defRPr kumimoji="1">
                <a:solidFill>
                  <a:schemeClr val="tx1"/>
                </a:solidFill>
                <a:latin typeface="Arial" panose="020B0604020202020204" pitchFamily="34" charset="0"/>
                <a:ea typeface="新細明體" panose="02020500000000000000" pitchFamily="18" charset="-120"/>
              </a:defRPr>
            </a:lvl2pPr>
            <a:lvl3pPr marL="1147967" indent="-229594">
              <a:defRPr kumimoji="1">
                <a:solidFill>
                  <a:schemeClr val="tx1"/>
                </a:solidFill>
                <a:latin typeface="Arial" panose="020B0604020202020204" pitchFamily="34" charset="0"/>
                <a:ea typeface="新細明體" panose="02020500000000000000" pitchFamily="18" charset="-120"/>
              </a:defRPr>
            </a:lvl3pPr>
            <a:lvl4pPr marL="1607153" indent="-229594">
              <a:defRPr kumimoji="1">
                <a:solidFill>
                  <a:schemeClr val="tx1"/>
                </a:solidFill>
                <a:latin typeface="Arial" panose="020B0604020202020204" pitchFamily="34" charset="0"/>
                <a:ea typeface="新細明體" panose="02020500000000000000" pitchFamily="18" charset="-120"/>
              </a:defRPr>
            </a:lvl4pPr>
            <a:lvl5pPr marL="2066338" indent="-229594">
              <a:defRPr kumimoji="1">
                <a:solidFill>
                  <a:schemeClr val="tx1"/>
                </a:solidFill>
                <a:latin typeface="Arial" panose="020B0604020202020204" pitchFamily="34" charset="0"/>
                <a:ea typeface="新細明體" panose="02020500000000000000" pitchFamily="18" charset="-120"/>
              </a:defRPr>
            </a:lvl5pPr>
            <a:lvl6pPr marL="2525526"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B340B13-9BAE-445A-8EA2-E487A113433E}" type="slidenum">
              <a:rPr lang="zh-TW" altLang="en-US" smtClean="0"/>
              <a:pPr/>
              <a:t>143</a:t>
            </a:fld>
            <a:endParaRPr lang="zh-TW" altLang="en-US"/>
          </a:p>
        </p:txBody>
      </p:sp>
    </p:spTree>
    <p:extLst>
      <p:ext uri="{BB962C8B-B14F-4D97-AF65-F5344CB8AC3E}">
        <p14:creationId xmlns:p14="http://schemas.microsoft.com/office/powerpoint/2010/main" val="1555028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65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6178" indent="-286992">
              <a:defRPr kumimoji="1">
                <a:solidFill>
                  <a:schemeClr val="tx1"/>
                </a:solidFill>
                <a:latin typeface="Arial" panose="020B0604020202020204" pitchFamily="34" charset="0"/>
                <a:ea typeface="新細明體" panose="02020500000000000000" pitchFamily="18" charset="-120"/>
              </a:defRPr>
            </a:lvl2pPr>
            <a:lvl3pPr marL="1147967" indent="-229594">
              <a:defRPr kumimoji="1">
                <a:solidFill>
                  <a:schemeClr val="tx1"/>
                </a:solidFill>
                <a:latin typeface="Arial" panose="020B0604020202020204" pitchFamily="34" charset="0"/>
                <a:ea typeface="新細明體" panose="02020500000000000000" pitchFamily="18" charset="-120"/>
              </a:defRPr>
            </a:lvl3pPr>
            <a:lvl4pPr marL="1607153" indent="-229594">
              <a:defRPr kumimoji="1">
                <a:solidFill>
                  <a:schemeClr val="tx1"/>
                </a:solidFill>
                <a:latin typeface="Arial" panose="020B0604020202020204" pitchFamily="34" charset="0"/>
                <a:ea typeface="新細明體" panose="02020500000000000000" pitchFamily="18" charset="-120"/>
              </a:defRPr>
            </a:lvl4pPr>
            <a:lvl5pPr marL="2066338" indent="-229594">
              <a:defRPr kumimoji="1">
                <a:solidFill>
                  <a:schemeClr val="tx1"/>
                </a:solidFill>
                <a:latin typeface="Arial" panose="020B0604020202020204" pitchFamily="34" charset="0"/>
                <a:ea typeface="新細明體" panose="02020500000000000000" pitchFamily="18" charset="-120"/>
              </a:defRPr>
            </a:lvl5pPr>
            <a:lvl6pPr marL="2525526"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4711"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3899"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3085" indent="-22959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2F4FED7-7589-45EC-A8F7-A7E00A196F80}" type="slidenum">
              <a:rPr lang="zh-TW" altLang="en-US" smtClean="0"/>
              <a:pPr/>
              <a:t>145</a:t>
            </a:fld>
            <a:endParaRPr lang="zh-TW" altLang="en-US"/>
          </a:p>
        </p:txBody>
      </p:sp>
    </p:spTree>
    <p:extLst>
      <p:ext uri="{BB962C8B-B14F-4D97-AF65-F5344CB8AC3E}">
        <p14:creationId xmlns:p14="http://schemas.microsoft.com/office/powerpoint/2010/main" val="1238580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95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6117" indent="-286968">
              <a:defRPr kumimoji="1">
                <a:solidFill>
                  <a:schemeClr val="tx1"/>
                </a:solidFill>
                <a:latin typeface="Arial" pitchFamily="34" charset="0"/>
                <a:ea typeface="新細明體" pitchFamily="18" charset="-120"/>
              </a:defRPr>
            </a:lvl2pPr>
            <a:lvl3pPr marL="1147873" indent="-229575">
              <a:defRPr kumimoji="1">
                <a:solidFill>
                  <a:schemeClr val="tx1"/>
                </a:solidFill>
                <a:latin typeface="Arial" pitchFamily="34" charset="0"/>
                <a:ea typeface="新細明體" pitchFamily="18" charset="-120"/>
              </a:defRPr>
            </a:lvl3pPr>
            <a:lvl4pPr marL="1607022" indent="-229575">
              <a:defRPr kumimoji="1">
                <a:solidFill>
                  <a:schemeClr val="tx1"/>
                </a:solidFill>
                <a:latin typeface="Arial" pitchFamily="34" charset="0"/>
                <a:ea typeface="新細明體" pitchFamily="18" charset="-120"/>
              </a:defRPr>
            </a:lvl4pPr>
            <a:lvl5pPr marL="2066170" indent="-229575">
              <a:defRPr kumimoji="1">
                <a:solidFill>
                  <a:schemeClr val="tx1"/>
                </a:solidFill>
                <a:latin typeface="Arial" pitchFamily="34" charset="0"/>
                <a:ea typeface="新細明體" pitchFamily="18" charset="-120"/>
              </a:defRPr>
            </a:lvl5pPr>
            <a:lvl6pPr marL="2525320" indent="-229575" eaLnBrk="0" fontAlgn="base" hangingPunct="0">
              <a:spcBef>
                <a:spcPct val="0"/>
              </a:spcBef>
              <a:spcAft>
                <a:spcPct val="0"/>
              </a:spcAft>
              <a:defRPr kumimoji="1">
                <a:solidFill>
                  <a:schemeClr val="tx1"/>
                </a:solidFill>
                <a:latin typeface="Arial" pitchFamily="34" charset="0"/>
                <a:ea typeface="新細明體" pitchFamily="18" charset="-120"/>
              </a:defRPr>
            </a:lvl6pPr>
            <a:lvl7pPr marL="2984469" indent="-229575" eaLnBrk="0" fontAlgn="base" hangingPunct="0">
              <a:spcBef>
                <a:spcPct val="0"/>
              </a:spcBef>
              <a:spcAft>
                <a:spcPct val="0"/>
              </a:spcAft>
              <a:defRPr kumimoji="1">
                <a:solidFill>
                  <a:schemeClr val="tx1"/>
                </a:solidFill>
                <a:latin typeface="Arial" pitchFamily="34" charset="0"/>
                <a:ea typeface="新細明體" pitchFamily="18" charset="-120"/>
              </a:defRPr>
            </a:lvl7pPr>
            <a:lvl8pPr marL="3443619" indent="-229575" eaLnBrk="0" fontAlgn="base" hangingPunct="0">
              <a:spcBef>
                <a:spcPct val="0"/>
              </a:spcBef>
              <a:spcAft>
                <a:spcPct val="0"/>
              </a:spcAft>
              <a:defRPr kumimoji="1">
                <a:solidFill>
                  <a:schemeClr val="tx1"/>
                </a:solidFill>
                <a:latin typeface="Arial" pitchFamily="34" charset="0"/>
                <a:ea typeface="新細明體" pitchFamily="18" charset="-120"/>
              </a:defRPr>
            </a:lvl8pPr>
            <a:lvl9pPr marL="3902766" indent="-229575"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C0821A2-EF40-4C92-AD4A-D7592F2E6B73}" type="slidenum">
              <a:rPr lang="zh-TW" altLang="en-US" smtClean="0">
                <a:solidFill>
                  <a:srgbClr val="000000"/>
                </a:solidFill>
              </a:rPr>
              <a:pPr/>
              <a:t>162</a:t>
            </a:fld>
            <a:endParaRPr lang="zh-TW" altLang="en-US">
              <a:solidFill>
                <a:srgbClr val="000000"/>
              </a:solidFill>
            </a:endParaRPr>
          </a:p>
        </p:txBody>
      </p:sp>
    </p:spTree>
    <p:extLst>
      <p:ext uri="{BB962C8B-B14F-4D97-AF65-F5344CB8AC3E}">
        <p14:creationId xmlns:p14="http://schemas.microsoft.com/office/powerpoint/2010/main" val="23669602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6117" indent="-286968">
              <a:defRPr kumimoji="1">
                <a:solidFill>
                  <a:schemeClr val="tx1"/>
                </a:solidFill>
                <a:latin typeface="Arial" pitchFamily="34" charset="0"/>
                <a:ea typeface="新細明體" pitchFamily="18" charset="-120"/>
              </a:defRPr>
            </a:lvl2pPr>
            <a:lvl3pPr marL="1147873" indent="-229575">
              <a:defRPr kumimoji="1">
                <a:solidFill>
                  <a:schemeClr val="tx1"/>
                </a:solidFill>
                <a:latin typeface="Arial" pitchFamily="34" charset="0"/>
                <a:ea typeface="新細明體" pitchFamily="18" charset="-120"/>
              </a:defRPr>
            </a:lvl3pPr>
            <a:lvl4pPr marL="1607022" indent="-229575">
              <a:defRPr kumimoji="1">
                <a:solidFill>
                  <a:schemeClr val="tx1"/>
                </a:solidFill>
                <a:latin typeface="Arial" pitchFamily="34" charset="0"/>
                <a:ea typeface="新細明體" pitchFamily="18" charset="-120"/>
              </a:defRPr>
            </a:lvl4pPr>
            <a:lvl5pPr marL="2066170" indent="-229575">
              <a:defRPr kumimoji="1">
                <a:solidFill>
                  <a:schemeClr val="tx1"/>
                </a:solidFill>
                <a:latin typeface="Arial" pitchFamily="34" charset="0"/>
                <a:ea typeface="新細明體" pitchFamily="18" charset="-120"/>
              </a:defRPr>
            </a:lvl5pPr>
            <a:lvl6pPr marL="2525320" indent="-229575" eaLnBrk="0" fontAlgn="base" hangingPunct="0">
              <a:spcBef>
                <a:spcPct val="0"/>
              </a:spcBef>
              <a:spcAft>
                <a:spcPct val="0"/>
              </a:spcAft>
              <a:defRPr kumimoji="1">
                <a:solidFill>
                  <a:schemeClr val="tx1"/>
                </a:solidFill>
                <a:latin typeface="Arial" pitchFamily="34" charset="0"/>
                <a:ea typeface="新細明體" pitchFamily="18" charset="-120"/>
              </a:defRPr>
            </a:lvl6pPr>
            <a:lvl7pPr marL="2984469" indent="-229575" eaLnBrk="0" fontAlgn="base" hangingPunct="0">
              <a:spcBef>
                <a:spcPct val="0"/>
              </a:spcBef>
              <a:spcAft>
                <a:spcPct val="0"/>
              </a:spcAft>
              <a:defRPr kumimoji="1">
                <a:solidFill>
                  <a:schemeClr val="tx1"/>
                </a:solidFill>
                <a:latin typeface="Arial" pitchFamily="34" charset="0"/>
                <a:ea typeface="新細明體" pitchFamily="18" charset="-120"/>
              </a:defRPr>
            </a:lvl7pPr>
            <a:lvl8pPr marL="3443619" indent="-229575" eaLnBrk="0" fontAlgn="base" hangingPunct="0">
              <a:spcBef>
                <a:spcPct val="0"/>
              </a:spcBef>
              <a:spcAft>
                <a:spcPct val="0"/>
              </a:spcAft>
              <a:defRPr kumimoji="1">
                <a:solidFill>
                  <a:schemeClr val="tx1"/>
                </a:solidFill>
                <a:latin typeface="Arial" pitchFamily="34" charset="0"/>
                <a:ea typeface="新細明體" pitchFamily="18" charset="-120"/>
              </a:defRPr>
            </a:lvl8pPr>
            <a:lvl9pPr marL="3902766" indent="-229575"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FD06582E-7ECE-4E29-8795-1D6BCFEB8207}" type="slidenum">
              <a:rPr lang="zh-TW" altLang="en-US" smtClean="0">
                <a:solidFill>
                  <a:srgbClr val="000000"/>
                </a:solidFill>
              </a:rPr>
              <a:pPr/>
              <a:t>165</a:t>
            </a:fld>
            <a:endParaRPr lang="zh-TW" altLang="en-US">
              <a:solidFill>
                <a:srgbClr val="000000"/>
              </a:solidFill>
            </a:endParaRPr>
          </a:p>
        </p:txBody>
      </p:sp>
    </p:spTree>
    <p:extLst>
      <p:ext uri="{BB962C8B-B14F-4D97-AF65-F5344CB8AC3E}">
        <p14:creationId xmlns:p14="http://schemas.microsoft.com/office/powerpoint/2010/main" val="914541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967816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009408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632682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952496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5294594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6260591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897581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064991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846348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5873142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7287754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5663082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9269495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230911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40864960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363261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022999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xfrm>
            <a:off x="917575" y="744538"/>
            <a:ext cx="4972050" cy="37290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p>
        </p:txBody>
      </p:sp>
    </p:spTree>
    <p:extLst>
      <p:ext uri="{BB962C8B-B14F-4D97-AF65-F5344CB8AC3E}">
        <p14:creationId xmlns:p14="http://schemas.microsoft.com/office/powerpoint/2010/main" val="3625110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223316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A5A83CBF-6C3E-4902-B7D4-F11E4E0E77BE}" type="datetime1">
              <a:rPr lang="zh-TW" altLang="en-US" smtClean="0"/>
              <a:pPr/>
              <a:t>2020/12/30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E9ECBC9-48CD-4933-94DB-C47309D67290}" type="datetime1">
              <a:rPr lang="zh-TW" altLang="en-US" smtClean="0"/>
              <a:pPr/>
              <a:t>2020/12/30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8266407-E5A2-484C-9927-87BD4D472797}" type="datetime1">
              <a:rPr lang="zh-TW" altLang="en-US" smtClean="0"/>
              <a:pPr/>
              <a:t>2020/12/30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表格版面配置區 2"/>
          <p:cNvSpPr>
            <a:spLocks noGrp="1"/>
          </p:cNvSpPr>
          <p:nvPr>
            <p:ph type="tbl" idx="1"/>
          </p:nvPr>
        </p:nvSpPr>
        <p:spPr>
          <a:xfrm>
            <a:off x="457200" y="1600206"/>
            <a:ext cx="8229600" cy="4525963"/>
          </a:xfrm>
        </p:spPr>
        <p:txBody>
          <a:bodyPr rtlCol="0">
            <a:normAutofit/>
          </a:bodyPr>
          <a:lstStyle>
            <a:lvl1pPr>
              <a:defRPr>
                <a:latin typeface="微軟正黑體" panose="020B0604030504040204" pitchFamily="34" charset="-120"/>
                <a:ea typeface="微軟正黑體" panose="020B0604030504040204" pitchFamily="34" charset="-120"/>
              </a:defRPr>
            </a:lvl1pPr>
          </a:lstStyle>
          <a:p>
            <a:pPr lvl="0"/>
            <a:endParaRPr lang="zh-TW" altLang="en-US" noProof="0" dirty="0"/>
          </a:p>
        </p:txBody>
      </p:sp>
      <p:sp>
        <p:nvSpPr>
          <p:cNvPr id="4" name="Date Placeholder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054D688D-1CC6-47EE-8DB6-DD9C8AE5E850}" type="datetime1">
              <a:rPr lang="zh-TW" altLang="en-US" smtClean="0"/>
              <a:pPr>
                <a:defRPr/>
              </a:pPr>
              <a:t>2020/12/30</a:t>
            </a:fld>
            <a:endParaRPr lang="en-US" altLang="zh-TW" dirty="0"/>
          </a:p>
        </p:txBody>
      </p:sp>
      <p:sp>
        <p:nvSpPr>
          <p:cNvPr id="5" name="Footer Placeholder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en-US" altLang="zh-TW"/>
          </a:p>
        </p:txBody>
      </p:sp>
      <p:sp>
        <p:nvSpPr>
          <p:cNvPr id="6" name="Slide Number Placeholder 6"/>
          <p:cNvSpPr>
            <a:spLocks noGrp="1"/>
          </p:cNvSpPr>
          <p:nvPr>
            <p:ph type="sldNum" sz="quarter" idx="12"/>
          </p:nvPr>
        </p:nvSpPr>
        <p:spPr>
          <a:xfrm>
            <a:off x="7658100" y="6622288"/>
            <a:ext cx="480060" cy="237744"/>
          </a:xfrm>
        </p:spPr>
        <p:txBody>
          <a:bodyPr/>
          <a:lstStyle>
            <a:lvl1pPr eaLnBrk="0" fontAlgn="base" hangingPunct="0">
              <a:spcBef>
                <a:spcPct val="0"/>
              </a:spcBef>
              <a:spcAft>
                <a:spcPct val="0"/>
              </a:spcAft>
              <a:defRPr kumimoji="1" sz="1800" b="1">
                <a:latin typeface="Arial" pitchFamily="34" charset="0"/>
              </a:defRPr>
            </a:lvl1pPr>
          </a:lstStyle>
          <a:p>
            <a:pPr>
              <a:defRPr/>
            </a:pPr>
            <a:fld id="{FB8AD0DE-A118-4F45-B9B6-089AA85C8FDD}" type="slidenum">
              <a:rPr lang="en-US" altLang="zh-TW" smtClean="0"/>
              <a:pPr>
                <a:defRPr/>
              </a:pPr>
              <a:t>‹#›</a:t>
            </a:fld>
            <a:endParaRPr lang="en-US" altLang="zh-TW" dirty="0"/>
          </a:p>
        </p:txBody>
      </p:sp>
    </p:spTree>
    <p:extLst>
      <p:ext uri="{BB962C8B-B14F-4D97-AF65-F5344CB8AC3E}">
        <p14:creationId xmlns:p14="http://schemas.microsoft.com/office/powerpoint/2010/main" val="2515871801"/>
      </p:ext>
    </p:extLst>
  </p:cSld>
  <p:clrMapOvr>
    <a:masterClrMapping/>
  </p:clrMapOvr>
  <p:transition spd="med">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標題及物件">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3C98EA7-AC6B-45BE-9E89-2625D9CCF390}"/>
              </a:ext>
            </a:extLst>
          </p:cNvPr>
          <p:cNvSpPr>
            <a:spLocks/>
          </p:cNvSpPr>
          <p:nvPr userDrawn="1"/>
        </p:nvSpPr>
        <p:spPr bwMode="auto">
          <a:xfrm>
            <a:off x="0" y="6116637"/>
            <a:ext cx="9140825" cy="741363"/>
          </a:xfrm>
          <a:custGeom>
            <a:avLst/>
            <a:gdLst>
              <a:gd name="T0" fmla="*/ 11516 w 11516"/>
              <a:gd name="T1" fmla="*/ 0 h 933"/>
              <a:gd name="T2" fmla="*/ 0 w 11516"/>
              <a:gd name="T3" fmla="*/ 507 h 933"/>
              <a:gd name="T4" fmla="*/ 0 w 11516"/>
              <a:gd name="T5" fmla="*/ 933 h 933"/>
              <a:gd name="T6" fmla="*/ 11516 w 11516"/>
              <a:gd name="T7" fmla="*/ 933 h 933"/>
              <a:gd name="T8" fmla="*/ 11516 w 11516"/>
              <a:gd name="T9" fmla="*/ 0 h 933"/>
            </a:gdLst>
            <a:ahLst/>
            <a:cxnLst>
              <a:cxn ang="0">
                <a:pos x="T0" y="T1"/>
              </a:cxn>
              <a:cxn ang="0">
                <a:pos x="T2" y="T3"/>
              </a:cxn>
              <a:cxn ang="0">
                <a:pos x="T4" y="T5"/>
              </a:cxn>
              <a:cxn ang="0">
                <a:pos x="T6" y="T7"/>
              </a:cxn>
              <a:cxn ang="0">
                <a:pos x="T8" y="T9"/>
              </a:cxn>
            </a:cxnLst>
            <a:rect l="0" t="0" r="r" b="b"/>
            <a:pathLst>
              <a:path w="11516" h="933">
                <a:moveTo>
                  <a:pt x="11516" y="0"/>
                </a:moveTo>
                <a:lnTo>
                  <a:pt x="0" y="507"/>
                </a:lnTo>
                <a:lnTo>
                  <a:pt x="0" y="933"/>
                </a:lnTo>
                <a:lnTo>
                  <a:pt x="11516" y="933"/>
                </a:lnTo>
                <a:lnTo>
                  <a:pt x="11516"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4" name="群組 33"/>
          <p:cNvGrpSpPr/>
          <p:nvPr userDrawn="1"/>
        </p:nvGrpSpPr>
        <p:grpSpPr>
          <a:xfrm>
            <a:off x="286883" y="5877272"/>
            <a:ext cx="2156724" cy="896048"/>
            <a:chOff x="1560380" y="3933056"/>
            <a:chExt cx="6020066" cy="2501140"/>
          </a:xfrm>
        </p:grpSpPr>
        <p:sp>
          <p:nvSpPr>
            <p:cNvPr id="12" name="Freeform 6"/>
            <p:cNvSpPr>
              <a:spLocks/>
            </p:cNvSpPr>
            <p:nvPr userDrawn="1"/>
          </p:nvSpPr>
          <p:spPr bwMode="auto">
            <a:xfrm>
              <a:off x="2354263" y="4246725"/>
              <a:ext cx="4433888" cy="1230313"/>
            </a:xfrm>
            <a:custGeom>
              <a:avLst/>
              <a:gdLst>
                <a:gd name="T0" fmla="*/ 5557 w 5585"/>
                <a:gd name="T1" fmla="*/ 1506 h 1550"/>
                <a:gd name="T2" fmla="*/ 5471 w 5585"/>
                <a:gd name="T3" fmla="*/ 1380 h 1550"/>
                <a:gd name="T4" fmla="*/ 5377 w 5585"/>
                <a:gd name="T5" fmla="*/ 1256 h 1550"/>
                <a:gd name="T6" fmla="*/ 5279 w 5585"/>
                <a:gd name="T7" fmla="*/ 1138 h 1550"/>
                <a:gd name="T8" fmla="*/ 5176 w 5585"/>
                <a:gd name="T9" fmla="*/ 1024 h 1550"/>
                <a:gd name="T10" fmla="*/ 5067 w 5585"/>
                <a:gd name="T11" fmla="*/ 915 h 1550"/>
                <a:gd name="T12" fmla="*/ 4954 w 5585"/>
                <a:gd name="T13" fmla="*/ 812 h 1550"/>
                <a:gd name="T14" fmla="*/ 4836 w 5585"/>
                <a:gd name="T15" fmla="*/ 714 h 1550"/>
                <a:gd name="T16" fmla="*/ 4714 w 5585"/>
                <a:gd name="T17" fmla="*/ 620 h 1550"/>
                <a:gd name="T18" fmla="*/ 4586 w 5585"/>
                <a:gd name="T19" fmla="*/ 534 h 1550"/>
                <a:gd name="T20" fmla="*/ 4454 w 5585"/>
                <a:gd name="T21" fmla="*/ 452 h 1550"/>
                <a:gd name="T22" fmla="*/ 4320 w 5585"/>
                <a:gd name="T23" fmla="*/ 377 h 1550"/>
                <a:gd name="T24" fmla="*/ 4180 w 5585"/>
                <a:gd name="T25" fmla="*/ 308 h 1550"/>
                <a:gd name="T26" fmla="*/ 4037 w 5585"/>
                <a:gd name="T27" fmla="*/ 246 h 1550"/>
                <a:gd name="T28" fmla="*/ 3892 w 5585"/>
                <a:gd name="T29" fmla="*/ 189 h 1550"/>
                <a:gd name="T30" fmla="*/ 3743 w 5585"/>
                <a:gd name="T31" fmla="*/ 141 h 1550"/>
                <a:gd name="T32" fmla="*/ 3590 w 5585"/>
                <a:gd name="T33" fmla="*/ 98 h 1550"/>
                <a:gd name="T34" fmla="*/ 3435 w 5585"/>
                <a:gd name="T35" fmla="*/ 64 h 1550"/>
                <a:gd name="T36" fmla="*/ 3277 w 5585"/>
                <a:gd name="T37" fmla="*/ 37 h 1550"/>
                <a:gd name="T38" fmla="*/ 3117 w 5585"/>
                <a:gd name="T39" fmla="*/ 17 h 1550"/>
                <a:gd name="T40" fmla="*/ 2953 w 5585"/>
                <a:gd name="T41" fmla="*/ 5 h 1550"/>
                <a:gd name="T42" fmla="*/ 2789 w 5585"/>
                <a:gd name="T43" fmla="*/ 0 h 1550"/>
                <a:gd name="T44" fmla="*/ 2679 w 5585"/>
                <a:gd name="T45" fmla="*/ 3 h 1550"/>
                <a:gd name="T46" fmla="*/ 2517 w 5585"/>
                <a:gd name="T47" fmla="*/ 12 h 1550"/>
                <a:gd name="T48" fmla="*/ 2356 w 5585"/>
                <a:gd name="T49" fmla="*/ 29 h 1550"/>
                <a:gd name="T50" fmla="*/ 2198 w 5585"/>
                <a:gd name="T51" fmla="*/ 53 h 1550"/>
                <a:gd name="T52" fmla="*/ 2042 w 5585"/>
                <a:gd name="T53" fmla="*/ 86 h 1550"/>
                <a:gd name="T54" fmla="*/ 1889 w 5585"/>
                <a:gd name="T55" fmla="*/ 125 h 1550"/>
                <a:gd name="T56" fmla="*/ 1739 w 5585"/>
                <a:gd name="T57" fmla="*/ 172 h 1550"/>
                <a:gd name="T58" fmla="*/ 1593 w 5585"/>
                <a:gd name="T59" fmla="*/ 225 h 1550"/>
                <a:gd name="T60" fmla="*/ 1449 w 5585"/>
                <a:gd name="T61" fmla="*/ 285 h 1550"/>
                <a:gd name="T62" fmla="*/ 1310 w 5585"/>
                <a:gd name="T63" fmla="*/ 351 h 1550"/>
                <a:gd name="T64" fmla="*/ 1172 w 5585"/>
                <a:gd name="T65" fmla="*/ 423 h 1550"/>
                <a:gd name="T66" fmla="*/ 1040 w 5585"/>
                <a:gd name="T67" fmla="*/ 503 h 1550"/>
                <a:gd name="T68" fmla="*/ 912 w 5585"/>
                <a:gd name="T69" fmla="*/ 587 h 1550"/>
                <a:gd name="T70" fmla="*/ 788 w 5585"/>
                <a:gd name="T71" fmla="*/ 678 h 1550"/>
                <a:gd name="T72" fmla="*/ 669 w 5585"/>
                <a:gd name="T73" fmla="*/ 774 h 1550"/>
                <a:gd name="T74" fmla="*/ 554 w 5585"/>
                <a:gd name="T75" fmla="*/ 875 h 1550"/>
                <a:gd name="T76" fmla="*/ 443 w 5585"/>
                <a:gd name="T77" fmla="*/ 981 h 1550"/>
                <a:gd name="T78" fmla="*/ 338 w 5585"/>
                <a:gd name="T79" fmla="*/ 1093 h 1550"/>
                <a:gd name="T80" fmla="*/ 239 w 5585"/>
                <a:gd name="T81" fmla="*/ 1209 h 1550"/>
                <a:gd name="T82" fmla="*/ 145 w 5585"/>
                <a:gd name="T83" fmla="*/ 1330 h 1550"/>
                <a:gd name="T84" fmla="*/ 56 w 5585"/>
                <a:gd name="T85" fmla="*/ 1455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85" h="1550">
                  <a:moveTo>
                    <a:pt x="5585" y="1550"/>
                  </a:moveTo>
                  <a:lnTo>
                    <a:pt x="5585" y="1550"/>
                  </a:lnTo>
                  <a:lnTo>
                    <a:pt x="5557" y="1506"/>
                  </a:lnTo>
                  <a:lnTo>
                    <a:pt x="5528" y="1464"/>
                  </a:lnTo>
                  <a:lnTo>
                    <a:pt x="5499" y="1421"/>
                  </a:lnTo>
                  <a:lnTo>
                    <a:pt x="5471" y="1380"/>
                  </a:lnTo>
                  <a:lnTo>
                    <a:pt x="5439" y="1338"/>
                  </a:lnTo>
                  <a:lnTo>
                    <a:pt x="5409" y="1297"/>
                  </a:lnTo>
                  <a:lnTo>
                    <a:pt x="5377" y="1256"/>
                  </a:lnTo>
                  <a:lnTo>
                    <a:pt x="5345" y="1216"/>
                  </a:lnTo>
                  <a:lnTo>
                    <a:pt x="5313" y="1177"/>
                  </a:lnTo>
                  <a:lnTo>
                    <a:pt x="5279" y="1138"/>
                  </a:lnTo>
                  <a:lnTo>
                    <a:pt x="5246" y="1100"/>
                  </a:lnTo>
                  <a:lnTo>
                    <a:pt x="5211" y="1062"/>
                  </a:lnTo>
                  <a:lnTo>
                    <a:pt x="5176" y="1024"/>
                  </a:lnTo>
                  <a:lnTo>
                    <a:pt x="5141" y="987"/>
                  </a:lnTo>
                  <a:lnTo>
                    <a:pt x="5104" y="951"/>
                  </a:lnTo>
                  <a:lnTo>
                    <a:pt x="5067" y="915"/>
                  </a:lnTo>
                  <a:lnTo>
                    <a:pt x="5030" y="881"/>
                  </a:lnTo>
                  <a:lnTo>
                    <a:pt x="4992" y="846"/>
                  </a:lnTo>
                  <a:lnTo>
                    <a:pt x="4954" y="812"/>
                  </a:lnTo>
                  <a:lnTo>
                    <a:pt x="4915" y="778"/>
                  </a:lnTo>
                  <a:lnTo>
                    <a:pt x="4876" y="746"/>
                  </a:lnTo>
                  <a:lnTo>
                    <a:pt x="4836" y="714"/>
                  </a:lnTo>
                  <a:lnTo>
                    <a:pt x="4795" y="681"/>
                  </a:lnTo>
                  <a:lnTo>
                    <a:pt x="4755" y="651"/>
                  </a:lnTo>
                  <a:lnTo>
                    <a:pt x="4714" y="620"/>
                  </a:lnTo>
                  <a:lnTo>
                    <a:pt x="4671" y="590"/>
                  </a:lnTo>
                  <a:lnTo>
                    <a:pt x="4630" y="562"/>
                  </a:lnTo>
                  <a:lnTo>
                    <a:pt x="4586" y="534"/>
                  </a:lnTo>
                  <a:lnTo>
                    <a:pt x="4543" y="506"/>
                  </a:lnTo>
                  <a:lnTo>
                    <a:pt x="4499" y="479"/>
                  </a:lnTo>
                  <a:lnTo>
                    <a:pt x="4454" y="452"/>
                  </a:lnTo>
                  <a:lnTo>
                    <a:pt x="4411" y="427"/>
                  </a:lnTo>
                  <a:lnTo>
                    <a:pt x="4365" y="401"/>
                  </a:lnTo>
                  <a:lnTo>
                    <a:pt x="4320" y="377"/>
                  </a:lnTo>
                  <a:lnTo>
                    <a:pt x="4274" y="353"/>
                  </a:lnTo>
                  <a:lnTo>
                    <a:pt x="4228" y="330"/>
                  </a:lnTo>
                  <a:lnTo>
                    <a:pt x="4180" y="308"/>
                  </a:lnTo>
                  <a:lnTo>
                    <a:pt x="4133" y="286"/>
                  </a:lnTo>
                  <a:lnTo>
                    <a:pt x="4086" y="265"/>
                  </a:lnTo>
                  <a:lnTo>
                    <a:pt x="4037" y="246"/>
                  </a:lnTo>
                  <a:lnTo>
                    <a:pt x="3989" y="226"/>
                  </a:lnTo>
                  <a:lnTo>
                    <a:pt x="3941" y="208"/>
                  </a:lnTo>
                  <a:lnTo>
                    <a:pt x="3892" y="189"/>
                  </a:lnTo>
                  <a:lnTo>
                    <a:pt x="3843" y="173"/>
                  </a:lnTo>
                  <a:lnTo>
                    <a:pt x="3792" y="156"/>
                  </a:lnTo>
                  <a:lnTo>
                    <a:pt x="3743" y="141"/>
                  </a:lnTo>
                  <a:lnTo>
                    <a:pt x="3692" y="126"/>
                  </a:lnTo>
                  <a:lnTo>
                    <a:pt x="3641" y="112"/>
                  </a:lnTo>
                  <a:lnTo>
                    <a:pt x="3590" y="98"/>
                  </a:lnTo>
                  <a:lnTo>
                    <a:pt x="3539" y="87"/>
                  </a:lnTo>
                  <a:lnTo>
                    <a:pt x="3487" y="75"/>
                  </a:lnTo>
                  <a:lnTo>
                    <a:pt x="3435" y="64"/>
                  </a:lnTo>
                  <a:lnTo>
                    <a:pt x="3382" y="55"/>
                  </a:lnTo>
                  <a:lnTo>
                    <a:pt x="3330" y="45"/>
                  </a:lnTo>
                  <a:lnTo>
                    <a:pt x="3277" y="37"/>
                  </a:lnTo>
                  <a:lnTo>
                    <a:pt x="3224" y="29"/>
                  </a:lnTo>
                  <a:lnTo>
                    <a:pt x="3170" y="22"/>
                  </a:lnTo>
                  <a:lnTo>
                    <a:pt x="3117" y="17"/>
                  </a:lnTo>
                  <a:lnTo>
                    <a:pt x="3063" y="12"/>
                  </a:lnTo>
                  <a:lnTo>
                    <a:pt x="3009" y="9"/>
                  </a:lnTo>
                  <a:lnTo>
                    <a:pt x="2953" y="5"/>
                  </a:lnTo>
                  <a:lnTo>
                    <a:pt x="2899" y="3"/>
                  </a:lnTo>
                  <a:lnTo>
                    <a:pt x="2844" y="2"/>
                  </a:lnTo>
                  <a:lnTo>
                    <a:pt x="2789" y="0"/>
                  </a:lnTo>
                  <a:lnTo>
                    <a:pt x="2789" y="0"/>
                  </a:lnTo>
                  <a:lnTo>
                    <a:pt x="2735" y="2"/>
                  </a:lnTo>
                  <a:lnTo>
                    <a:pt x="2679" y="3"/>
                  </a:lnTo>
                  <a:lnTo>
                    <a:pt x="2625" y="5"/>
                  </a:lnTo>
                  <a:lnTo>
                    <a:pt x="2571" y="9"/>
                  </a:lnTo>
                  <a:lnTo>
                    <a:pt x="2517" y="12"/>
                  </a:lnTo>
                  <a:lnTo>
                    <a:pt x="2463" y="17"/>
                  </a:lnTo>
                  <a:lnTo>
                    <a:pt x="2410" y="22"/>
                  </a:lnTo>
                  <a:lnTo>
                    <a:pt x="2356" y="29"/>
                  </a:lnTo>
                  <a:lnTo>
                    <a:pt x="2303" y="36"/>
                  </a:lnTo>
                  <a:lnTo>
                    <a:pt x="2251" y="44"/>
                  </a:lnTo>
                  <a:lnTo>
                    <a:pt x="2198" y="53"/>
                  </a:lnTo>
                  <a:lnTo>
                    <a:pt x="2146" y="64"/>
                  </a:lnTo>
                  <a:lnTo>
                    <a:pt x="2094" y="74"/>
                  </a:lnTo>
                  <a:lnTo>
                    <a:pt x="2042" y="86"/>
                  </a:lnTo>
                  <a:lnTo>
                    <a:pt x="1990" y="98"/>
                  </a:lnTo>
                  <a:lnTo>
                    <a:pt x="1940" y="111"/>
                  </a:lnTo>
                  <a:lnTo>
                    <a:pt x="1889" y="125"/>
                  </a:lnTo>
                  <a:lnTo>
                    <a:pt x="1839" y="140"/>
                  </a:lnTo>
                  <a:lnTo>
                    <a:pt x="1789" y="156"/>
                  </a:lnTo>
                  <a:lnTo>
                    <a:pt x="1739" y="172"/>
                  </a:lnTo>
                  <a:lnTo>
                    <a:pt x="1690" y="188"/>
                  </a:lnTo>
                  <a:lnTo>
                    <a:pt x="1641" y="207"/>
                  </a:lnTo>
                  <a:lnTo>
                    <a:pt x="1593" y="225"/>
                  </a:lnTo>
                  <a:lnTo>
                    <a:pt x="1545" y="245"/>
                  </a:lnTo>
                  <a:lnTo>
                    <a:pt x="1496" y="264"/>
                  </a:lnTo>
                  <a:lnTo>
                    <a:pt x="1449" y="285"/>
                  </a:lnTo>
                  <a:lnTo>
                    <a:pt x="1402" y="306"/>
                  </a:lnTo>
                  <a:lnTo>
                    <a:pt x="1356" y="329"/>
                  </a:lnTo>
                  <a:lnTo>
                    <a:pt x="1310" y="351"/>
                  </a:lnTo>
                  <a:lnTo>
                    <a:pt x="1263" y="375"/>
                  </a:lnTo>
                  <a:lnTo>
                    <a:pt x="1217" y="399"/>
                  </a:lnTo>
                  <a:lnTo>
                    <a:pt x="1172" y="423"/>
                  </a:lnTo>
                  <a:lnTo>
                    <a:pt x="1129" y="450"/>
                  </a:lnTo>
                  <a:lnTo>
                    <a:pt x="1084" y="475"/>
                  </a:lnTo>
                  <a:lnTo>
                    <a:pt x="1040" y="503"/>
                  </a:lnTo>
                  <a:lnTo>
                    <a:pt x="997" y="530"/>
                  </a:lnTo>
                  <a:lnTo>
                    <a:pt x="955" y="558"/>
                  </a:lnTo>
                  <a:lnTo>
                    <a:pt x="912" y="587"/>
                  </a:lnTo>
                  <a:lnTo>
                    <a:pt x="871" y="617"/>
                  </a:lnTo>
                  <a:lnTo>
                    <a:pt x="829" y="647"/>
                  </a:lnTo>
                  <a:lnTo>
                    <a:pt x="788" y="678"/>
                  </a:lnTo>
                  <a:lnTo>
                    <a:pt x="747" y="709"/>
                  </a:lnTo>
                  <a:lnTo>
                    <a:pt x="708" y="741"/>
                  </a:lnTo>
                  <a:lnTo>
                    <a:pt x="669" y="774"/>
                  </a:lnTo>
                  <a:lnTo>
                    <a:pt x="630" y="807"/>
                  </a:lnTo>
                  <a:lnTo>
                    <a:pt x="592" y="840"/>
                  </a:lnTo>
                  <a:lnTo>
                    <a:pt x="554" y="875"/>
                  </a:lnTo>
                  <a:lnTo>
                    <a:pt x="517" y="910"/>
                  </a:lnTo>
                  <a:lnTo>
                    <a:pt x="480" y="945"/>
                  </a:lnTo>
                  <a:lnTo>
                    <a:pt x="443" y="981"/>
                  </a:lnTo>
                  <a:lnTo>
                    <a:pt x="409" y="1018"/>
                  </a:lnTo>
                  <a:lnTo>
                    <a:pt x="373" y="1055"/>
                  </a:lnTo>
                  <a:lnTo>
                    <a:pt x="338" y="1093"/>
                  </a:lnTo>
                  <a:lnTo>
                    <a:pt x="305" y="1131"/>
                  </a:lnTo>
                  <a:lnTo>
                    <a:pt x="272" y="1170"/>
                  </a:lnTo>
                  <a:lnTo>
                    <a:pt x="239" y="1209"/>
                  </a:lnTo>
                  <a:lnTo>
                    <a:pt x="207" y="1248"/>
                  </a:lnTo>
                  <a:lnTo>
                    <a:pt x="175" y="1289"/>
                  </a:lnTo>
                  <a:lnTo>
                    <a:pt x="145" y="1330"/>
                  </a:lnTo>
                  <a:lnTo>
                    <a:pt x="114" y="1370"/>
                  </a:lnTo>
                  <a:lnTo>
                    <a:pt x="85" y="1413"/>
                  </a:lnTo>
                  <a:lnTo>
                    <a:pt x="56" y="1455"/>
                  </a:lnTo>
                  <a:lnTo>
                    <a:pt x="27" y="1497"/>
                  </a:lnTo>
                  <a:lnTo>
                    <a:pt x="0" y="1541"/>
                  </a:lnTo>
                </a:path>
              </a:pathLst>
            </a:custGeom>
            <a:noFill/>
            <a:ln w="19050">
              <a:solidFill>
                <a:schemeClr val="bg1">
                  <a:lumMod val="8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32">
              <a:extLst>
                <a:ext uri="{FF2B5EF4-FFF2-40B4-BE49-F238E27FC236}">
                  <a16:creationId xmlns:a16="http://schemas.microsoft.com/office/drawing/2014/main" id="{1262EE41-E7D2-42E4-AECF-FF2DC88EB42A}"/>
                </a:ext>
              </a:extLst>
            </p:cNvPr>
            <p:cNvGrpSpPr/>
            <p:nvPr userDrawn="1"/>
          </p:nvGrpSpPr>
          <p:grpSpPr>
            <a:xfrm>
              <a:off x="1560380" y="5699768"/>
              <a:ext cx="6020066" cy="734428"/>
              <a:chOff x="1995488" y="3649829"/>
              <a:chExt cx="5153025" cy="628651"/>
            </a:xfrm>
          </p:grpSpPr>
          <p:sp>
            <p:nvSpPr>
              <p:cNvPr id="14" name="Freeform 7">
                <a:extLst>
                  <a:ext uri="{FF2B5EF4-FFF2-40B4-BE49-F238E27FC236}">
                    <a16:creationId xmlns:a16="http://schemas.microsoft.com/office/drawing/2014/main" id="{C3A20DE2-68F2-4460-A8D9-8C3D160E62FE}"/>
                  </a:ext>
                </a:extLst>
              </p:cNvPr>
              <p:cNvSpPr>
                <a:spLocks/>
              </p:cNvSpPr>
              <p:nvPr userDrawn="1"/>
            </p:nvSpPr>
            <p:spPr bwMode="auto">
              <a:xfrm>
                <a:off x="2011363" y="3891129"/>
                <a:ext cx="5121275" cy="371475"/>
              </a:xfrm>
              <a:custGeom>
                <a:avLst/>
                <a:gdLst>
                  <a:gd name="T0" fmla="*/ 6451 w 6454"/>
                  <a:gd name="T1" fmla="*/ 390 h 467"/>
                  <a:gd name="T2" fmla="*/ 6451 w 6454"/>
                  <a:gd name="T3" fmla="*/ 390 h 467"/>
                  <a:gd name="T4" fmla="*/ 6454 w 6454"/>
                  <a:gd name="T5" fmla="*/ 393 h 467"/>
                  <a:gd name="T6" fmla="*/ 6454 w 6454"/>
                  <a:gd name="T7" fmla="*/ 396 h 467"/>
                  <a:gd name="T8" fmla="*/ 6454 w 6454"/>
                  <a:gd name="T9" fmla="*/ 396 h 467"/>
                  <a:gd name="T10" fmla="*/ 6451 w 6454"/>
                  <a:gd name="T11" fmla="*/ 399 h 467"/>
                  <a:gd name="T12" fmla="*/ 6449 w 6454"/>
                  <a:gd name="T13" fmla="*/ 400 h 467"/>
                  <a:gd name="T14" fmla="*/ 3518 w 6454"/>
                  <a:gd name="T15" fmla="*/ 400 h 467"/>
                  <a:gd name="T16" fmla="*/ 3518 w 6454"/>
                  <a:gd name="T17" fmla="*/ 400 h 467"/>
                  <a:gd name="T18" fmla="*/ 3516 w 6454"/>
                  <a:gd name="T19" fmla="*/ 400 h 467"/>
                  <a:gd name="T20" fmla="*/ 3514 w 6454"/>
                  <a:gd name="T21" fmla="*/ 401 h 467"/>
                  <a:gd name="T22" fmla="*/ 3514 w 6454"/>
                  <a:gd name="T23" fmla="*/ 401 h 467"/>
                  <a:gd name="T24" fmla="*/ 3507 w 6454"/>
                  <a:gd name="T25" fmla="*/ 408 h 467"/>
                  <a:gd name="T26" fmla="*/ 3498 w 6454"/>
                  <a:gd name="T27" fmla="*/ 415 h 467"/>
                  <a:gd name="T28" fmla="*/ 3486 w 6454"/>
                  <a:gd name="T29" fmla="*/ 420 h 467"/>
                  <a:gd name="T30" fmla="*/ 3473 w 6454"/>
                  <a:gd name="T31" fmla="*/ 427 h 467"/>
                  <a:gd name="T32" fmla="*/ 3460 w 6454"/>
                  <a:gd name="T33" fmla="*/ 433 h 467"/>
                  <a:gd name="T34" fmla="*/ 3444 w 6454"/>
                  <a:gd name="T35" fmla="*/ 438 h 467"/>
                  <a:gd name="T36" fmla="*/ 3426 w 6454"/>
                  <a:gd name="T37" fmla="*/ 443 h 467"/>
                  <a:gd name="T38" fmla="*/ 3409 w 6454"/>
                  <a:gd name="T39" fmla="*/ 448 h 467"/>
                  <a:gd name="T40" fmla="*/ 3369 w 6454"/>
                  <a:gd name="T41" fmla="*/ 456 h 467"/>
                  <a:gd name="T42" fmla="*/ 3325 w 6454"/>
                  <a:gd name="T43" fmla="*/ 462 h 467"/>
                  <a:gd name="T44" fmla="*/ 3277 w 6454"/>
                  <a:gd name="T45" fmla="*/ 465 h 467"/>
                  <a:gd name="T46" fmla="*/ 3227 w 6454"/>
                  <a:gd name="T47" fmla="*/ 467 h 467"/>
                  <a:gd name="T48" fmla="*/ 3227 w 6454"/>
                  <a:gd name="T49" fmla="*/ 467 h 467"/>
                  <a:gd name="T50" fmla="*/ 3176 w 6454"/>
                  <a:gd name="T51" fmla="*/ 465 h 467"/>
                  <a:gd name="T52" fmla="*/ 3129 w 6454"/>
                  <a:gd name="T53" fmla="*/ 462 h 467"/>
                  <a:gd name="T54" fmla="*/ 3085 w 6454"/>
                  <a:gd name="T55" fmla="*/ 456 h 467"/>
                  <a:gd name="T56" fmla="*/ 3045 w 6454"/>
                  <a:gd name="T57" fmla="*/ 448 h 467"/>
                  <a:gd name="T58" fmla="*/ 3027 w 6454"/>
                  <a:gd name="T59" fmla="*/ 443 h 467"/>
                  <a:gd name="T60" fmla="*/ 3010 w 6454"/>
                  <a:gd name="T61" fmla="*/ 438 h 467"/>
                  <a:gd name="T62" fmla="*/ 2994 w 6454"/>
                  <a:gd name="T63" fmla="*/ 433 h 467"/>
                  <a:gd name="T64" fmla="*/ 2981 w 6454"/>
                  <a:gd name="T65" fmla="*/ 427 h 467"/>
                  <a:gd name="T66" fmla="*/ 2968 w 6454"/>
                  <a:gd name="T67" fmla="*/ 420 h 467"/>
                  <a:gd name="T68" fmla="*/ 2956 w 6454"/>
                  <a:gd name="T69" fmla="*/ 415 h 467"/>
                  <a:gd name="T70" fmla="*/ 2947 w 6454"/>
                  <a:gd name="T71" fmla="*/ 408 h 467"/>
                  <a:gd name="T72" fmla="*/ 2940 w 6454"/>
                  <a:gd name="T73" fmla="*/ 401 h 467"/>
                  <a:gd name="T74" fmla="*/ 2940 w 6454"/>
                  <a:gd name="T75" fmla="*/ 401 h 467"/>
                  <a:gd name="T76" fmla="*/ 2938 w 6454"/>
                  <a:gd name="T77" fmla="*/ 400 h 467"/>
                  <a:gd name="T78" fmla="*/ 2936 w 6454"/>
                  <a:gd name="T79" fmla="*/ 400 h 467"/>
                  <a:gd name="T80" fmla="*/ 5 w 6454"/>
                  <a:gd name="T81" fmla="*/ 400 h 467"/>
                  <a:gd name="T82" fmla="*/ 5 w 6454"/>
                  <a:gd name="T83" fmla="*/ 400 h 467"/>
                  <a:gd name="T84" fmla="*/ 3 w 6454"/>
                  <a:gd name="T85" fmla="*/ 399 h 467"/>
                  <a:gd name="T86" fmla="*/ 0 w 6454"/>
                  <a:gd name="T87" fmla="*/ 396 h 467"/>
                  <a:gd name="T88" fmla="*/ 0 w 6454"/>
                  <a:gd name="T89" fmla="*/ 396 h 467"/>
                  <a:gd name="T90" fmla="*/ 0 w 6454"/>
                  <a:gd name="T91" fmla="*/ 393 h 467"/>
                  <a:gd name="T92" fmla="*/ 3 w 6454"/>
                  <a:gd name="T93" fmla="*/ 390 h 467"/>
                  <a:gd name="T94" fmla="*/ 325 w 6454"/>
                  <a:gd name="T95" fmla="*/ 185 h 467"/>
                  <a:gd name="T96" fmla="*/ 2428 w 6454"/>
                  <a:gd name="T97" fmla="*/ 0 h 467"/>
                  <a:gd name="T98" fmla="*/ 3227 w 6454"/>
                  <a:gd name="T99" fmla="*/ 185 h 467"/>
                  <a:gd name="T100" fmla="*/ 3956 w 6454"/>
                  <a:gd name="T101" fmla="*/ 28 h 467"/>
                  <a:gd name="T102" fmla="*/ 6129 w 6454"/>
                  <a:gd name="T103" fmla="*/ 185 h 467"/>
                  <a:gd name="T104" fmla="*/ 6451 w 6454"/>
                  <a:gd name="T105" fmla="*/ 39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54" h="467">
                    <a:moveTo>
                      <a:pt x="6451" y="390"/>
                    </a:moveTo>
                    <a:lnTo>
                      <a:pt x="6451" y="390"/>
                    </a:lnTo>
                    <a:lnTo>
                      <a:pt x="6454" y="393"/>
                    </a:lnTo>
                    <a:lnTo>
                      <a:pt x="6454" y="396"/>
                    </a:lnTo>
                    <a:lnTo>
                      <a:pt x="6454" y="396"/>
                    </a:lnTo>
                    <a:lnTo>
                      <a:pt x="6451" y="399"/>
                    </a:lnTo>
                    <a:lnTo>
                      <a:pt x="6449" y="400"/>
                    </a:lnTo>
                    <a:lnTo>
                      <a:pt x="3518" y="400"/>
                    </a:lnTo>
                    <a:lnTo>
                      <a:pt x="3518" y="400"/>
                    </a:lnTo>
                    <a:lnTo>
                      <a:pt x="3516" y="400"/>
                    </a:lnTo>
                    <a:lnTo>
                      <a:pt x="3514" y="401"/>
                    </a:lnTo>
                    <a:lnTo>
                      <a:pt x="3514" y="401"/>
                    </a:lnTo>
                    <a:lnTo>
                      <a:pt x="3507" y="408"/>
                    </a:lnTo>
                    <a:lnTo>
                      <a:pt x="3498" y="415"/>
                    </a:lnTo>
                    <a:lnTo>
                      <a:pt x="3486" y="420"/>
                    </a:lnTo>
                    <a:lnTo>
                      <a:pt x="3473" y="427"/>
                    </a:lnTo>
                    <a:lnTo>
                      <a:pt x="3460" y="433"/>
                    </a:lnTo>
                    <a:lnTo>
                      <a:pt x="3444" y="438"/>
                    </a:lnTo>
                    <a:lnTo>
                      <a:pt x="3426" y="443"/>
                    </a:lnTo>
                    <a:lnTo>
                      <a:pt x="3409" y="448"/>
                    </a:lnTo>
                    <a:lnTo>
                      <a:pt x="3369" y="456"/>
                    </a:lnTo>
                    <a:lnTo>
                      <a:pt x="3325" y="462"/>
                    </a:lnTo>
                    <a:lnTo>
                      <a:pt x="3277" y="465"/>
                    </a:lnTo>
                    <a:lnTo>
                      <a:pt x="3227" y="467"/>
                    </a:lnTo>
                    <a:lnTo>
                      <a:pt x="3227" y="467"/>
                    </a:lnTo>
                    <a:lnTo>
                      <a:pt x="3176" y="465"/>
                    </a:lnTo>
                    <a:lnTo>
                      <a:pt x="3129" y="462"/>
                    </a:lnTo>
                    <a:lnTo>
                      <a:pt x="3085" y="456"/>
                    </a:lnTo>
                    <a:lnTo>
                      <a:pt x="3045" y="448"/>
                    </a:lnTo>
                    <a:lnTo>
                      <a:pt x="3027" y="443"/>
                    </a:lnTo>
                    <a:lnTo>
                      <a:pt x="3010" y="438"/>
                    </a:lnTo>
                    <a:lnTo>
                      <a:pt x="2994" y="433"/>
                    </a:lnTo>
                    <a:lnTo>
                      <a:pt x="2981" y="427"/>
                    </a:lnTo>
                    <a:lnTo>
                      <a:pt x="2968" y="420"/>
                    </a:lnTo>
                    <a:lnTo>
                      <a:pt x="2956" y="415"/>
                    </a:lnTo>
                    <a:lnTo>
                      <a:pt x="2947" y="408"/>
                    </a:lnTo>
                    <a:lnTo>
                      <a:pt x="2940" y="401"/>
                    </a:lnTo>
                    <a:lnTo>
                      <a:pt x="2940" y="401"/>
                    </a:lnTo>
                    <a:lnTo>
                      <a:pt x="2938" y="400"/>
                    </a:lnTo>
                    <a:lnTo>
                      <a:pt x="2936" y="400"/>
                    </a:lnTo>
                    <a:lnTo>
                      <a:pt x="5" y="400"/>
                    </a:lnTo>
                    <a:lnTo>
                      <a:pt x="5" y="400"/>
                    </a:lnTo>
                    <a:lnTo>
                      <a:pt x="3" y="399"/>
                    </a:lnTo>
                    <a:lnTo>
                      <a:pt x="0" y="396"/>
                    </a:lnTo>
                    <a:lnTo>
                      <a:pt x="0" y="396"/>
                    </a:lnTo>
                    <a:lnTo>
                      <a:pt x="0" y="393"/>
                    </a:lnTo>
                    <a:lnTo>
                      <a:pt x="3" y="390"/>
                    </a:lnTo>
                    <a:lnTo>
                      <a:pt x="325" y="185"/>
                    </a:lnTo>
                    <a:lnTo>
                      <a:pt x="2428" y="0"/>
                    </a:lnTo>
                    <a:lnTo>
                      <a:pt x="3227" y="185"/>
                    </a:lnTo>
                    <a:lnTo>
                      <a:pt x="3956" y="28"/>
                    </a:lnTo>
                    <a:lnTo>
                      <a:pt x="6129" y="185"/>
                    </a:lnTo>
                    <a:lnTo>
                      <a:pt x="6451" y="390"/>
                    </a:lnTo>
                    <a:close/>
                  </a:path>
                </a:pathLst>
              </a:custGeom>
              <a:solidFill>
                <a:srgbClr val="646D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94152503-0CEB-4A16-8A75-26C442E39506}"/>
                  </a:ext>
                </a:extLst>
              </p:cNvPr>
              <p:cNvSpPr>
                <a:spLocks noEditPoints="1"/>
              </p:cNvSpPr>
              <p:nvPr userDrawn="1"/>
            </p:nvSpPr>
            <p:spPr bwMode="auto">
              <a:xfrm>
                <a:off x="1995488" y="3876842"/>
                <a:ext cx="5153025" cy="401638"/>
              </a:xfrm>
              <a:custGeom>
                <a:avLst/>
                <a:gdLst>
                  <a:gd name="T0" fmla="*/ 3246 w 6492"/>
                  <a:gd name="T1" fmla="*/ 506 h 506"/>
                  <a:gd name="T2" fmla="*/ 3149 w 6492"/>
                  <a:gd name="T3" fmla="*/ 500 h 506"/>
                  <a:gd name="T4" fmla="*/ 3064 w 6492"/>
                  <a:gd name="T5" fmla="*/ 488 h 506"/>
                  <a:gd name="T6" fmla="*/ 3027 w 6492"/>
                  <a:gd name="T7" fmla="*/ 477 h 506"/>
                  <a:gd name="T8" fmla="*/ 2996 w 6492"/>
                  <a:gd name="T9" fmla="*/ 466 h 506"/>
                  <a:gd name="T10" fmla="*/ 2970 w 6492"/>
                  <a:gd name="T11" fmla="*/ 453 h 506"/>
                  <a:gd name="T12" fmla="*/ 2950 w 6492"/>
                  <a:gd name="T13" fmla="*/ 438 h 506"/>
                  <a:gd name="T14" fmla="*/ 24 w 6492"/>
                  <a:gd name="T15" fmla="*/ 438 h 506"/>
                  <a:gd name="T16" fmla="*/ 10 w 6492"/>
                  <a:gd name="T17" fmla="*/ 434 h 506"/>
                  <a:gd name="T18" fmla="*/ 1 w 6492"/>
                  <a:gd name="T19" fmla="*/ 421 h 506"/>
                  <a:gd name="T20" fmla="*/ 0 w 6492"/>
                  <a:gd name="T21" fmla="*/ 413 h 506"/>
                  <a:gd name="T22" fmla="*/ 5 w 6492"/>
                  <a:gd name="T23" fmla="*/ 399 h 506"/>
                  <a:gd name="T24" fmla="*/ 338 w 6492"/>
                  <a:gd name="T25" fmla="*/ 187 h 506"/>
                  <a:gd name="T26" fmla="*/ 2448 w 6492"/>
                  <a:gd name="T27" fmla="*/ 0 h 506"/>
                  <a:gd name="T28" fmla="*/ 3974 w 6492"/>
                  <a:gd name="T29" fmla="*/ 28 h 506"/>
                  <a:gd name="T30" fmla="*/ 6154 w 6492"/>
                  <a:gd name="T31" fmla="*/ 187 h 506"/>
                  <a:gd name="T32" fmla="*/ 6481 w 6492"/>
                  <a:gd name="T33" fmla="*/ 394 h 506"/>
                  <a:gd name="T34" fmla="*/ 6490 w 6492"/>
                  <a:gd name="T35" fmla="*/ 406 h 506"/>
                  <a:gd name="T36" fmla="*/ 6491 w 6492"/>
                  <a:gd name="T37" fmla="*/ 421 h 506"/>
                  <a:gd name="T38" fmla="*/ 6490 w 6492"/>
                  <a:gd name="T39" fmla="*/ 424 h 506"/>
                  <a:gd name="T40" fmla="*/ 6481 w 6492"/>
                  <a:gd name="T41" fmla="*/ 436 h 506"/>
                  <a:gd name="T42" fmla="*/ 6454 w 6492"/>
                  <a:gd name="T43" fmla="*/ 452 h 506"/>
                  <a:gd name="T44" fmla="*/ 3529 w 6492"/>
                  <a:gd name="T45" fmla="*/ 452 h 506"/>
                  <a:gd name="T46" fmla="*/ 3513 w 6492"/>
                  <a:gd name="T47" fmla="*/ 462 h 506"/>
                  <a:gd name="T48" fmla="*/ 3490 w 6492"/>
                  <a:gd name="T49" fmla="*/ 472 h 506"/>
                  <a:gd name="T50" fmla="*/ 3426 w 6492"/>
                  <a:gd name="T51" fmla="*/ 489 h 506"/>
                  <a:gd name="T52" fmla="*/ 3343 w 6492"/>
                  <a:gd name="T53" fmla="*/ 502 h 506"/>
                  <a:gd name="T54" fmla="*/ 3246 w 6492"/>
                  <a:gd name="T55" fmla="*/ 506 h 506"/>
                  <a:gd name="T56" fmla="*/ 71 w 6492"/>
                  <a:gd name="T57" fmla="*/ 401 h 506"/>
                  <a:gd name="T58" fmla="*/ 2955 w 6492"/>
                  <a:gd name="T59" fmla="*/ 401 h 506"/>
                  <a:gd name="T60" fmla="*/ 2964 w 6492"/>
                  <a:gd name="T61" fmla="*/ 402 h 506"/>
                  <a:gd name="T62" fmla="*/ 2972 w 6492"/>
                  <a:gd name="T63" fmla="*/ 408 h 506"/>
                  <a:gd name="T64" fmla="*/ 2979 w 6492"/>
                  <a:gd name="T65" fmla="*/ 414 h 506"/>
                  <a:gd name="T66" fmla="*/ 2996 w 6492"/>
                  <a:gd name="T67" fmla="*/ 424 h 506"/>
                  <a:gd name="T68" fmla="*/ 3020 w 6492"/>
                  <a:gd name="T69" fmla="*/ 435 h 506"/>
                  <a:gd name="T70" fmla="*/ 3068 w 6492"/>
                  <a:gd name="T71" fmla="*/ 449 h 506"/>
                  <a:gd name="T72" fmla="*/ 3148 w 6492"/>
                  <a:gd name="T73" fmla="*/ 462 h 506"/>
                  <a:gd name="T74" fmla="*/ 3221 w 6492"/>
                  <a:gd name="T75" fmla="*/ 468 h 506"/>
                  <a:gd name="T76" fmla="*/ 3246 w 6492"/>
                  <a:gd name="T77" fmla="*/ 468 h 506"/>
                  <a:gd name="T78" fmla="*/ 3297 w 6492"/>
                  <a:gd name="T79" fmla="*/ 467 h 506"/>
                  <a:gd name="T80" fmla="*/ 3386 w 6492"/>
                  <a:gd name="T81" fmla="*/ 457 h 506"/>
                  <a:gd name="T82" fmla="*/ 3458 w 6492"/>
                  <a:gd name="T83" fmla="*/ 440 h 506"/>
                  <a:gd name="T84" fmla="*/ 3484 w 6492"/>
                  <a:gd name="T85" fmla="*/ 430 h 506"/>
                  <a:gd name="T86" fmla="*/ 3505 w 6492"/>
                  <a:gd name="T87" fmla="*/ 420 h 506"/>
                  <a:gd name="T88" fmla="*/ 3520 w 6492"/>
                  <a:gd name="T89" fmla="*/ 408 h 506"/>
                  <a:gd name="T90" fmla="*/ 3524 w 6492"/>
                  <a:gd name="T91" fmla="*/ 405 h 506"/>
                  <a:gd name="T92" fmla="*/ 3533 w 6492"/>
                  <a:gd name="T93" fmla="*/ 401 h 506"/>
                  <a:gd name="T94" fmla="*/ 6421 w 6492"/>
                  <a:gd name="T95" fmla="*/ 401 h 506"/>
                  <a:gd name="T96" fmla="*/ 3976 w 6492"/>
                  <a:gd name="T97" fmla="*/ 66 h 506"/>
                  <a:gd name="T98" fmla="*/ 2446 w 6492"/>
                  <a:gd name="T99" fmla="*/ 38 h 506"/>
                  <a:gd name="T100" fmla="*/ 71 w 6492"/>
                  <a:gd name="T101" fmla="*/ 40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92" h="506">
                    <a:moveTo>
                      <a:pt x="3246" y="506"/>
                    </a:moveTo>
                    <a:lnTo>
                      <a:pt x="3246" y="506"/>
                    </a:lnTo>
                    <a:lnTo>
                      <a:pt x="3196" y="504"/>
                    </a:lnTo>
                    <a:lnTo>
                      <a:pt x="3149" y="500"/>
                    </a:lnTo>
                    <a:lnTo>
                      <a:pt x="3106" y="495"/>
                    </a:lnTo>
                    <a:lnTo>
                      <a:pt x="3064" y="488"/>
                    </a:lnTo>
                    <a:lnTo>
                      <a:pt x="3046" y="483"/>
                    </a:lnTo>
                    <a:lnTo>
                      <a:pt x="3027" y="477"/>
                    </a:lnTo>
                    <a:lnTo>
                      <a:pt x="3011" y="472"/>
                    </a:lnTo>
                    <a:lnTo>
                      <a:pt x="2996" y="466"/>
                    </a:lnTo>
                    <a:lnTo>
                      <a:pt x="2982" y="460"/>
                    </a:lnTo>
                    <a:lnTo>
                      <a:pt x="2970" y="453"/>
                    </a:lnTo>
                    <a:lnTo>
                      <a:pt x="2959" y="446"/>
                    </a:lnTo>
                    <a:lnTo>
                      <a:pt x="2950" y="438"/>
                    </a:lnTo>
                    <a:lnTo>
                      <a:pt x="24" y="438"/>
                    </a:lnTo>
                    <a:lnTo>
                      <a:pt x="24" y="438"/>
                    </a:lnTo>
                    <a:lnTo>
                      <a:pt x="17" y="437"/>
                    </a:lnTo>
                    <a:lnTo>
                      <a:pt x="10" y="434"/>
                    </a:lnTo>
                    <a:lnTo>
                      <a:pt x="4" y="428"/>
                    </a:lnTo>
                    <a:lnTo>
                      <a:pt x="1" y="421"/>
                    </a:lnTo>
                    <a:lnTo>
                      <a:pt x="1" y="421"/>
                    </a:lnTo>
                    <a:lnTo>
                      <a:pt x="0" y="413"/>
                    </a:lnTo>
                    <a:lnTo>
                      <a:pt x="2" y="406"/>
                    </a:lnTo>
                    <a:lnTo>
                      <a:pt x="5" y="399"/>
                    </a:lnTo>
                    <a:lnTo>
                      <a:pt x="11" y="394"/>
                    </a:lnTo>
                    <a:lnTo>
                      <a:pt x="338" y="187"/>
                    </a:lnTo>
                    <a:lnTo>
                      <a:pt x="343" y="187"/>
                    </a:lnTo>
                    <a:lnTo>
                      <a:pt x="2448" y="0"/>
                    </a:lnTo>
                    <a:lnTo>
                      <a:pt x="3246" y="186"/>
                    </a:lnTo>
                    <a:lnTo>
                      <a:pt x="3974" y="28"/>
                    </a:lnTo>
                    <a:lnTo>
                      <a:pt x="3976" y="28"/>
                    </a:lnTo>
                    <a:lnTo>
                      <a:pt x="6154" y="187"/>
                    </a:lnTo>
                    <a:lnTo>
                      <a:pt x="6481" y="394"/>
                    </a:lnTo>
                    <a:lnTo>
                      <a:pt x="6481" y="394"/>
                    </a:lnTo>
                    <a:lnTo>
                      <a:pt x="6487" y="399"/>
                    </a:lnTo>
                    <a:lnTo>
                      <a:pt x="6490" y="406"/>
                    </a:lnTo>
                    <a:lnTo>
                      <a:pt x="6492" y="413"/>
                    </a:lnTo>
                    <a:lnTo>
                      <a:pt x="6491" y="421"/>
                    </a:lnTo>
                    <a:lnTo>
                      <a:pt x="6491" y="421"/>
                    </a:lnTo>
                    <a:lnTo>
                      <a:pt x="6490" y="424"/>
                    </a:lnTo>
                    <a:lnTo>
                      <a:pt x="6488" y="428"/>
                    </a:lnTo>
                    <a:lnTo>
                      <a:pt x="6481" y="436"/>
                    </a:lnTo>
                    <a:lnTo>
                      <a:pt x="6470" y="443"/>
                    </a:lnTo>
                    <a:lnTo>
                      <a:pt x="6454" y="452"/>
                    </a:lnTo>
                    <a:lnTo>
                      <a:pt x="3529" y="452"/>
                    </a:lnTo>
                    <a:lnTo>
                      <a:pt x="3529" y="452"/>
                    </a:lnTo>
                    <a:lnTo>
                      <a:pt x="3522" y="457"/>
                    </a:lnTo>
                    <a:lnTo>
                      <a:pt x="3513" y="462"/>
                    </a:lnTo>
                    <a:lnTo>
                      <a:pt x="3503" y="467"/>
                    </a:lnTo>
                    <a:lnTo>
                      <a:pt x="3490" y="472"/>
                    </a:lnTo>
                    <a:lnTo>
                      <a:pt x="3461" y="481"/>
                    </a:lnTo>
                    <a:lnTo>
                      <a:pt x="3426" y="489"/>
                    </a:lnTo>
                    <a:lnTo>
                      <a:pt x="3386" y="496"/>
                    </a:lnTo>
                    <a:lnTo>
                      <a:pt x="3343" y="502"/>
                    </a:lnTo>
                    <a:lnTo>
                      <a:pt x="3296" y="504"/>
                    </a:lnTo>
                    <a:lnTo>
                      <a:pt x="3246" y="506"/>
                    </a:lnTo>
                    <a:lnTo>
                      <a:pt x="3246" y="506"/>
                    </a:lnTo>
                    <a:close/>
                    <a:moveTo>
                      <a:pt x="71" y="401"/>
                    </a:moveTo>
                    <a:lnTo>
                      <a:pt x="2955" y="401"/>
                    </a:lnTo>
                    <a:lnTo>
                      <a:pt x="2955" y="401"/>
                    </a:lnTo>
                    <a:lnTo>
                      <a:pt x="2959" y="401"/>
                    </a:lnTo>
                    <a:lnTo>
                      <a:pt x="2964" y="402"/>
                    </a:lnTo>
                    <a:lnTo>
                      <a:pt x="2968" y="405"/>
                    </a:lnTo>
                    <a:lnTo>
                      <a:pt x="2972" y="408"/>
                    </a:lnTo>
                    <a:lnTo>
                      <a:pt x="2972" y="408"/>
                    </a:lnTo>
                    <a:lnTo>
                      <a:pt x="2979" y="414"/>
                    </a:lnTo>
                    <a:lnTo>
                      <a:pt x="2986" y="420"/>
                    </a:lnTo>
                    <a:lnTo>
                      <a:pt x="2996" y="424"/>
                    </a:lnTo>
                    <a:lnTo>
                      <a:pt x="3008" y="430"/>
                    </a:lnTo>
                    <a:lnTo>
                      <a:pt x="3020" y="435"/>
                    </a:lnTo>
                    <a:lnTo>
                      <a:pt x="3034" y="440"/>
                    </a:lnTo>
                    <a:lnTo>
                      <a:pt x="3068" y="449"/>
                    </a:lnTo>
                    <a:lnTo>
                      <a:pt x="3106" y="457"/>
                    </a:lnTo>
                    <a:lnTo>
                      <a:pt x="3148" y="462"/>
                    </a:lnTo>
                    <a:lnTo>
                      <a:pt x="3195" y="467"/>
                    </a:lnTo>
                    <a:lnTo>
                      <a:pt x="3221" y="468"/>
                    </a:lnTo>
                    <a:lnTo>
                      <a:pt x="3246" y="468"/>
                    </a:lnTo>
                    <a:lnTo>
                      <a:pt x="3246" y="468"/>
                    </a:lnTo>
                    <a:lnTo>
                      <a:pt x="3271" y="468"/>
                    </a:lnTo>
                    <a:lnTo>
                      <a:pt x="3297" y="467"/>
                    </a:lnTo>
                    <a:lnTo>
                      <a:pt x="3344" y="462"/>
                    </a:lnTo>
                    <a:lnTo>
                      <a:pt x="3386" y="457"/>
                    </a:lnTo>
                    <a:lnTo>
                      <a:pt x="3424" y="449"/>
                    </a:lnTo>
                    <a:lnTo>
                      <a:pt x="3458" y="440"/>
                    </a:lnTo>
                    <a:lnTo>
                      <a:pt x="3472" y="435"/>
                    </a:lnTo>
                    <a:lnTo>
                      <a:pt x="3484" y="430"/>
                    </a:lnTo>
                    <a:lnTo>
                      <a:pt x="3496" y="424"/>
                    </a:lnTo>
                    <a:lnTo>
                      <a:pt x="3505" y="420"/>
                    </a:lnTo>
                    <a:lnTo>
                      <a:pt x="3513" y="414"/>
                    </a:lnTo>
                    <a:lnTo>
                      <a:pt x="3520" y="408"/>
                    </a:lnTo>
                    <a:lnTo>
                      <a:pt x="3520" y="408"/>
                    </a:lnTo>
                    <a:lnTo>
                      <a:pt x="3524" y="405"/>
                    </a:lnTo>
                    <a:lnTo>
                      <a:pt x="3528" y="402"/>
                    </a:lnTo>
                    <a:lnTo>
                      <a:pt x="3533" y="401"/>
                    </a:lnTo>
                    <a:lnTo>
                      <a:pt x="3537" y="401"/>
                    </a:lnTo>
                    <a:lnTo>
                      <a:pt x="6421" y="401"/>
                    </a:lnTo>
                    <a:lnTo>
                      <a:pt x="6142" y="224"/>
                    </a:lnTo>
                    <a:lnTo>
                      <a:pt x="3976" y="66"/>
                    </a:lnTo>
                    <a:lnTo>
                      <a:pt x="3246" y="225"/>
                    </a:lnTo>
                    <a:lnTo>
                      <a:pt x="2446" y="38"/>
                    </a:lnTo>
                    <a:lnTo>
                      <a:pt x="350" y="224"/>
                    </a:lnTo>
                    <a:lnTo>
                      <a:pt x="71" y="401"/>
                    </a:lnTo>
                    <a:close/>
                  </a:path>
                </a:pathLst>
              </a:custGeom>
              <a:solidFill>
                <a:srgbClr val="A9B2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a:extLst>
                  <a:ext uri="{FF2B5EF4-FFF2-40B4-BE49-F238E27FC236}">
                    <a16:creationId xmlns:a16="http://schemas.microsoft.com/office/drawing/2014/main" id="{D2060BC1-FA3B-4FCB-AA9D-3B50C59D1E36}"/>
                  </a:ext>
                </a:extLst>
              </p:cNvPr>
              <p:cNvSpPr>
                <a:spLocks/>
              </p:cNvSpPr>
              <p:nvPr userDrawn="1"/>
            </p:nvSpPr>
            <p:spPr bwMode="auto">
              <a:xfrm>
                <a:off x="2089151" y="3649829"/>
                <a:ext cx="4965700" cy="544513"/>
              </a:xfrm>
              <a:custGeom>
                <a:avLst/>
                <a:gdLst>
                  <a:gd name="T0" fmla="*/ 5789 w 6256"/>
                  <a:gd name="T1" fmla="*/ 656 h 686"/>
                  <a:gd name="T2" fmla="*/ 5139 w 6256"/>
                  <a:gd name="T3" fmla="*/ 624 h 686"/>
                  <a:gd name="T4" fmla="*/ 4789 w 6256"/>
                  <a:gd name="T5" fmla="*/ 585 h 686"/>
                  <a:gd name="T6" fmla="*/ 4443 w 6256"/>
                  <a:gd name="T7" fmla="*/ 524 h 686"/>
                  <a:gd name="T8" fmla="*/ 4193 w 6256"/>
                  <a:gd name="T9" fmla="*/ 466 h 686"/>
                  <a:gd name="T10" fmla="*/ 3943 w 6256"/>
                  <a:gd name="T11" fmla="*/ 443 h 686"/>
                  <a:gd name="T12" fmla="*/ 3750 w 6256"/>
                  <a:gd name="T13" fmla="*/ 466 h 686"/>
                  <a:gd name="T14" fmla="*/ 3605 w 6256"/>
                  <a:gd name="T15" fmla="*/ 519 h 686"/>
                  <a:gd name="T16" fmla="*/ 3505 w 6256"/>
                  <a:gd name="T17" fmla="*/ 584 h 686"/>
                  <a:gd name="T18" fmla="*/ 3423 w 6256"/>
                  <a:gd name="T19" fmla="*/ 669 h 686"/>
                  <a:gd name="T20" fmla="*/ 3412 w 6256"/>
                  <a:gd name="T21" fmla="*/ 683 h 686"/>
                  <a:gd name="T22" fmla="*/ 3389 w 6256"/>
                  <a:gd name="T23" fmla="*/ 669 h 686"/>
                  <a:gd name="T24" fmla="*/ 3236 w 6256"/>
                  <a:gd name="T25" fmla="*/ 616 h 686"/>
                  <a:gd name="T26" fmla="*/ 3128 w 6256"/>
                  <a:gd name="T27" fmla="*/ 606 h 686"/>
                  <a:gd name="T28" fmla="*/ 3038 w 6256"/>
                  <a:gd name="T29" fmla="*/ 613 h 686"/>
                  <a:gd name="T30" fmla="*/ 2918 w 6256"/>
                  <a:gd name="T31" fmla="*/ 645 h 686"/>
                  <a:gd name="T32" fmla="*/ 2845 w 6256"/>
                  <a:gd name="T33" fmla="*/ 685 h 686"/>
                  <a:gd name="T34" fmla="*/ 2838 w 6256"/>
                  <a:gd name="T35" fmla="*/ 685 h 686"/>
                  <a:gd name="T36" fmla="*/ 2800 w 6256"/>
                  <a:gd name="T37" fmla="*/ 634 h 686"/>
                  <a:gd name="T38" fmla="*/ 2712 w 6256"/>
                  <a:gd name="T39" fmla="*/ 558 h 686"/>
                  <a:gd name="T40" fmla="*/ 2596 w 6256"/>
                  <a:gd name="T41" fmla="*/ 496 h 686"/>
                  <a:gd name="T42" fmla="*/ 2434 w 6256"/>
                  <a:gd name="T43" fmla="*/ 454 h 686"/>
                  <a:gd name="T44" fmla="*/ 2218 w 6256"/>
                  <a:gd name="T45" fmla="*/ 447 h 686"/>
                  <a:gd name="T46" fmla="*/ 1946 w 6256"/>
                  <a:gd name="T47" fmla="*/ 493 h 686"/>
                  <a:gd name="T48" fmla="*/ 1677 w 6256"/>
                  <a:gd name="T49" fmla="*/ 551 h 686"/>
                  <a:gd name="T50" fmla="*/ 1327 w 6256"/>
                  <a:gd name="T51" fmla="*/ 603 h 686"/>
                  <a:gd name="T52" fmla="*/ 843 w 6256"/>
                  <a:gd name="T53" fmla="*/ 644 h 686"/>
                  <a:gd name="T54" fmla="*/ 157 w 6256"/>
                  <a:gd name="T55" fmla="*/ 660 h 686"/>
                  <a:gd name="T56" fmla="*/ 512 w 6256"/>
                  <a:gd name="T57" fmla="*/ 409 h 686"/>
                  <a:gd name="T58" fmla="*/ 1026 w 6256"/>
                  <a:gd name="T59" fmla="*/ 363 h 686"/>
                  <a:gd name="T60" fmla="*/ 1397 w 6256"/>
                  <a:gd name="T61" fmla="*/ 282 h 686"/>
                  <a:gd name="T62" fmla="*/ 1667 w 6256"/>
                  <a:gd name="T63" fmla="*/ 187 h 686"/>
                  <a:gd name="T64" fmla="*/ 1957 w 6256"/>
                  <a:gd name="T65" fmla="*/ 64 h 686"/>
                  <a:gd name="T66" fmla="*/ 2158 w 6256"/>
                  <a:gd name="T67" fmla="*/ 10 h 686"/>
                  <a:gd name="T68" fmla="*/ 2346 w 6256"/>
                  <a:gd name="T69" fmla="*/ 1 h 686"/>
                  <a:gd name="T70" fmla="*/ 2572 w 6256"/>
                  <a:gd name="T71" fmla="*/ 38 h 686"/>
                  <a:gd name="T72" fmla="*/ 2762 w 6256"/>
                  <a:gd name="T73" fmla="*/ 112 h 686"/>
                  <a:gd name="T74" fmla="*/ 2913 w 6256"/>
                  <a:gd name="T75" fmla="*/ 206 h 686"/>
                  <a:gd name="T76" fmla="*/ 3043 w 6256"/>
                  <a:gd name="T77" fmla="*/ 318 h 686"/>
                  <a:gd name="T78" fmla="*/ 3128 w 6256"/>
                  <a:gd name="T79" fmla="*/ 413 h 686"/>
                  <a:gd name="T80" fmla="*/ 3250 w 6256"/>
                  <a:gd name="T81" fmla="*/ 282 h 686"/>
                  <a:gd name="T82" fmla="*/ 3370 w 6256"/>
                  <a:gd name="T83" fmla="*/ 187 h 686"/>
                  <a:gd name="T84" fmla="*/ 3530 w 6256"/>
                  <a:gd name="T85" fmla="*/ 95 h 686"/>
                  <a:gd name="T86" fmla="*/ 3726 w 6256"/>
                  <a:gd name="T87" fmla="*/ 26 h 686"/>
                  <a:gd name="T88" fmla="*/ 3959 w 6256"/>
                  <a:gd name="T89" fmla="*/ 0 h 686"/>
                  <a:gd name="T90" fmla="*/ 4140 w 6256"/>
                  <a:gd name="T91" fmla="*/ 17 h 686"/>
                  <a:gd name="T92" fmla="*/ 4338 w 6256"/>
                  <a:gd name="T93" fmla="*/ 79 h 686"/>
                  <a:gd name="T94" fmla="*/ 4637 w 6256"/>
                  <a:gd name="T95" fmla="*/ 206 h 686"/>
                  <a:gd name="T96" fmla="*/ 4923 w 6256"/>
                  <a:gd name="T97" fmla="*/ 300 h 686"/>
                  <a:gd name="T98" fmla="*/ 5319 w 6256"/>
                  <a:gd name="T99" fmla="*/ 375 h 686"/>
                  <a:gd name="T100" fmla="*/ 5869 w 6256"/>
                  <a:gd name="T101" fmla="*/ 412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6" h="686">
                    <a:moveTo>
                      <a:pt x="6256" y="660"/>
                    </a:moveTo>
                    <a:lnTo>
                      <a:pt x="6256" y="660"/>
                    </a:lnTo>
                    <a:lnTo>
                      <a:pt x="6099" y="660"/>
                    </a:lnTo>
                    <a:lnTo>
                      <a:pt x="5901" y="659"/>
                    </a:lnTo>
                    <a:lnTo>
                      <a:pt x="5789" y="656"/>
                    </a:lnTo>
                    <a:lnTo>
                      <a:pt x="5670" y="654"/>
                    </a:lnTo>
                    <a:lnTo>
                      <a:pt x="5544" y="649"/>
                    </a:lnTo>
                    <a:lnTo>
                      <a:pt x="5413" y="644"/>
                    </a:lnTo>
                    <a:lnTo>
                      <a:pt x="5277" y="634"/>
                    </a:lnTo>
                    <a:lnTo>
                      <a:pt x="5139" y="624"/>
                    </a:lnTo>
                    <a:lnTo>
                      <a:pt x="5070" y="618"/>
                    </a:lnTo>
                    <a:lnTo>
                      <a:pt x="4999" y="610"/>
                    </a:lnTo>
                    <a:lnTo>
                      <a:pt x="4929" y="603"/>
                    </a:lnTo>
                    <a:lnTo>
                      <a:pt x="4859" y="594"/>
                    </a:lnTo>
                    <a:lnTo>
                      <a:pt x="4789" y="585"/>
                    </a:lnTo>
                    <a:lnTo>
                      <a:pt x="4718" y="575"/>
                    </a:lnTo>
                    <a:lnTo>
                      <a:pt x="4648" y="563"/>
                    </a:lnTo>
                    <a:lnTo>
                      <a:pt x="4579" y="551"/>
                    </a:lnTo>
                    <a:lnTo>
                      <a:pt x="4510" y="538"/>
                    </a:lnTo>
                    <a:lnTo>
                      <a:pt x="4443" y="524"/>
                    </a:lnTo>
                    <a:lnTo>
                      <a:pt x="4375" y="509"/>
                    </a:lnTo>
                    <a:lnTo>
                      <a:pt x="4310" y="493"/>
                    </a:lnTo>
                    <a:lnTo>
                      <a:pt x="4310" y="493"/>
                    </a:lnTo>
                    <a:lnTo>
                      <a:pt x="4250" y="478"/>
                    </a:lnTo>
                    <a:lnTo>
                      <a:pt x="4193" y="466"/>
                    </a:lnTo>
                    <a:lnTo>
                      <a:pt x="4139" y="457"/>
                    </a:lnTo>
                    <a:lnTo>
                      <a:pt x="4086" y="451"/>
                    </a:lnTo>
                    <a:lnTo>
                      <a:pt x="4037" y="447"/>
                    </a:lnTo>
                    <a:lnTo>
                      <a:pt x="3989" y="444"/>
                    </a:lnTo>
                    <a:lnTo>
                      <a:pt x="3943" y="443"/>
                    </a:lnTo>
                    <a:lnTo>
                      <a:pt x="3901" y="445"/>
                    </a:lnTo>
                    <a:lnTo>
                      <a:pt x="3859" y="448"/>
                    </a:lnTo>
                    <a:lnTo>
                      <a:pt x="3821" y="454"/>
                    </a:lnTo>
                    <a:lnTo>
                      <a:pt x="3784" y="459"/>
                    </a:lnTo>
                    <a:lnTo>
                      <a:pt x="3750" y="466"/>
                    </a:lnTo>
                    <a:lnTo>
                      <a:pt x="3716" y="475"/>
                    </a:lnTo>
                    <a:lnTo>
                      <a:pt x="3687" y="485"/>
                    </a:lnTo>
                    <a:lnTo>
                      <a:pt x="3657" y="496"/>
                    </a:lnTo>
                    <a:lnTo>
                      <a:pt x="3630" y="507"/>
                    </a:lnTo>
                    <a:lnTo>
                      <a:pt x="3605" y="519"/>
                    </a:lnTo>
                    <a:lnTo>
                      <a:pt x="3582" y="532"/>
                    </a:lnTo>
                    <a:lnTo>
                      <a:pt x="3560" y="545"/>
                    </a:lnTo>
                    <a:lnTo>
                      <a:pt x="3540" y="557"/>
                    </a:lnTo>
                    <a:lnTo>
                      <a:pt x="3522" y="570"/>
                    </a:lnTo>
                    <a:lnTo>
                      <a:pt x="3505" y="584"/>
                    </a:lnTo>
                    <a:lnTo>
                      <a:pt x="3490" y="596"/>
                    </a:lnTo>
                    <a:lnTo>
                      <a:pt x="3476" y="609"/>
                    </a:lnTo>
                    <a:lnTo>
                      <a:pt x="3453" y="632"/>
                    </a:lnTo>
                    <a:lnTo>
                      <a:pt x="3435" y="653"/>
                    </a:lnTo>
                    <a:lnTo>
                      <a:pt x="3423" y="669"/>
                    </a:lnTo>
                    <a:lnTo>
                      <a:pt x="3416" y="681"/>
                    </a:lnTo>
                    <a:lnTo>
                      <a:pt x="3416" y="681"/>
                    </a:lnTo>
                    <a:lnTo>
                      <a:pt x="3414" y="682"/>
                    </a:lnTo>
                    <a:lnTo>
                      <a:pt x="3412" y="683"/>
                    </a:lnTo>
                    <a:lnTo>
                      <a:pt x="3412" y="683"/>
                    </a:lnTo>
                    <a:lnTo>
                      <a:pt x="3410" y="683"/>
                    </a:lnTo>
                    <a:lnTo>
                      <a:pt x="3408" y="682"/>
                    </a:lnTo>
                    <a:lnTo>
                      <a:pt x="3408" y="682"/>
                    </a:lnTo>
                    <a:lnTo>
                      <a:pt x="3400" y="676"/>
                    </a:lnTo>
                    <a:lnTo>
                      <a:pt x="3389" y="669"/>
                    </a:lnTo>
                    <a:lnTo>
                      <a:pt x="3364" y="656"/>
                    </a:lnTo>
                    <a:lnTo>
                      <a:pt x="3333" y="644"/>
                    </a:lnTo>
                    <a:lnTo>
                      <a:pt x="3296" y="631"/>
                    </a:lnTo>
                    <a:lnTo>
                      <a:pt x="3257" y="621"/>
                    </a:lnTo>
                    <a:lnTo>
                      <a:pt x="3236" y="616"/>
                    </a:lnTo>
                    <a:lnTo>
                      <a:pt x="3216" y="613"/>
                    </a:lnTo>
                    <a:lnTo>
                      <a:pt x="3194" y="609"/>
                    </a:lnTo>
                    <a:lnTo>
                      <a:pt x="3172" y="607"/>
                    </a:lnTo>
                    <a:lnTo>
                      <a:pt x="3150" y="606"/>
                    </a:lnTo>
                    <a:lnTo>
                      <a:pt x="3128" y="606"/>
                    </a:lnTo>
                    <a:lnTo>
                      <a:pt x="3128" y="606"/>
                    </a:lnTo>
                    <a:lnTo>
                      <a:pt x="3105" y="606"/>
                    </a:lnTo>
                    <a:lnTo>
                      <a:pt x="3083" y="607"/>
                    </a:lnTo>
                    <a:lnTo>
                      <a:pt x="3060" y="609"/>
                    </a:lnTo>
                    <a:lnTo>
                      <a:pt x="3038" y="613"/>
                    </a:lnTo>
                    <a:lnTo>
                      <a:pt x="3016" y="617"/>
                    </a:lnTo>
                    <a:lnTo>
                      <a:pt x="2996" y="622"/>
                    </a:lnTo>
                    <a:lnTo>
                      <a:pt x="2975" y="626"/>
                    </a:lnTo>
                    <a:lnTo>
                      <a:pt x="2955" y="632"/>
                    </a:lnTo>
                    <a:lnTo>
                      <a:pt x="2918" y="645"/>
                    </a:lnTo>
                    <a:lnTo>
                      <a:pt x="2887" y="659"/>
                    </a:lnTo>
                    <a:lnTo>
                      <a:pt x="2875" y="666"/>
                    </a:lnTo>
                    <a:lnTo>
                      <a:pt x="2863" y="671"/>
                    </a:lnTo>
                    <a:lnTo>
                      <a:pt x="2853" y="678"/>
                    </a:lnTo>
                    <a:lnTo>
                      <a:pt x="2845" y="685"/>
                    </a:lnTo>
                    <a:lnTo>
                      <a:pt x="2845" y="685"/>
                    </a:lnTo>
                    <a:lnTo>
                      <a:pt x="2842" y="686"/>
                    </a:lnTo>
                    <a:lnTo>
                      <a:pt x="2840" y="686"/>
                    </a:lnTo>
                    <a:lnTo>
                      <a:pt x="2840" y="686"/>
                    </a:lnTo>
                    <a:lnTo>
                      <a:pt x="2838" y="685"/>
                    </a:lnTo>
                    <a:lnTo>
                      <a:pt x="2837" y="684"/>
                    </a:lnTo>
                    <a:lnTo>
                      <a:pt x="2837" y="684"/>
                    </a:lnTo>
                    <a:lnTo>
                      <a:pt x="2829" y="672"/>
                    </a:lnTo>
                    <a:lnTo>
                      <a:pt x="2817" y="655"/>
                    </a:lnTo>
                    <a:lnTo>
                      <a:pt x="2800" y="634"/>
                    </a:lnTo>
                    <a:lnTo>
                      <a:pt x="2777" y="610"/>
                    </a:lnTo>
                    <a:lnTo>
                      <a:pt x="2763" y="598"/>
                    </a:lnTo>
                    <a:lnTo>
                      <a:pt x="2748" y="585"/>
                    </a:lnTo>
                    <a:lnTo>
                      <a:pt x="2731" y="572"/>
                    </a:lnTo>
                    <a:lnTo>
                      <a:pt x="2712" y="558"/>
                    </a:lnTo>
                    <a:lnTo>
                      <a:pt x="2693" y="546"/>
                    </a:lnTo>
                    <a:lnTo>
                      <a:pt x="2671" y="533"/>
                    </a:lnTo>
                    <a:lnTo>
                      <a:pt x="2648" y="520"/>
                    </a:lnTo>
                    <a:lnTo>
                      <a:pt x="2622" y="508"/>
                    </a:lnTo>
                    <a:lnTo>
                      <a:pt x="2596" y="496"/>
                    </a:lnTo>
                    <a:lnTo>
                      <a:pt x="2567" y="486"/>
                    </a:lnTo>
                    <a:lnTo>
                      <a:pt x="2537" y="477"/>
                    </a:lnTo>
                    <a:lnTo>
                      <a:pt x="2504" y="467"/>
                    </a:lnTo>
                    <a:lnTo>
                      <a:pt x="2469" y="460"/>
                    </a:lnTo>
                    <a:lnTo>
                      <a:pt x="2434" y="454"/>
                    </a:lnTo>
                    <a:lnTo>
                      <a:pt x="2394" y="449"/>
                    </a:lnTo>
                    <a:lnTo>
                      <a:pt x="2354" y="445"/>
                    </a:lnTo>
                    <a:lnTo>
                      <a:pt x="2312" y="444"/>
                    </a:lnTo>
                    <a:lnTo>
                      <a:pt x="2265" y="444"/>
                    </a:lnTo>
                    <a:lnTo>
                      <a:pt x="2218" y="447"/>
                    </a:lnTo>
                    <a:lnTo>
                      <a:pt x="2169" y="451"/>
                    </a:lnTo>
                    <a:lnTo>
                      <a:pt x="2117" y="457"/>
                    </a:lnTo>
                    <a:lnTo>
                      <a:pt x="2063" y="466"/>
                    </a:lnTo>
                    <a:lnTo>
                      <a:pt x="2005" y="478"/>
                    </a:lnTo>
                    <a:lnTo>
                      <a:pt x="1946" y="493"/>
                    </a:lnTo>
                    <a:lnTo>
                      <a:pt x="1946" y="493"/>
                    </a:lnTo>
                    <a:lnTo>
                      <a:pt x="1881" y="509"/>
                    </a:lnTo>
                    <a:lnTo>
                      <a:pt x="1814" y="524"/>
                    </a:lnTo>
                    <a:lnTo>
                      <a:pt x="1746" y="538"/>
                    </a:lnTo>
                    <a:lnTo>
                      <a:pt x="1677" y="551"/>
                    </a:lnTo>
                    <a:lnTo>
                      <a:pt x="1608" y="563"/>
                    </a:lnTo>
                    <a:lnTo>
                      <a:pt x="1538" y="575"/>
                    </a:lnTo>
                    <a:lnTo>
                      <a:pt x="1467" y="585"/>
                    </a:lnTo>
                    <a:lnTo>
                      <a:pt x="1397" y="594"/>
                    </a:lnTo>
                    <a:lnTo>
                      <a:pt x="1327" y="603"/>
                    </a:lnTo>
                    <a:lnTo>
                      <a:pt x="1257" y="610"/>
                    </a:lnTo>
                    <a:lnTo>
                      <a:pt x="1186" y="618"/>
                    </a:lnTo>
                    <a:lnTo>
                      <a:pt x="1117" y="624"/>
                    </a:lnTo>
                    <a:lnTo>
                      <a:pt x="979" y="634"/>
                    </a:lnTo>
                    <a:lnTo>
                      <a:pt x="843" y="644"/>
                    </a:lnTo>
                    <a:lnTo>
                      <a:pt x="713" y="649"/>
                    </a:lnTo>
                    <a:lnTo>
                      <a:pt x="586" y="654"/>
                    </a:lnTo>
                    <a:lnTo>
                      <a:pt x="467" y="656"/>
                    </a:lnTo>
                    <a:lnTo>
                      <a:pt x="355" y="659"/>
                    </a:lnTo>
                    <a:lnTo>
                      <a:pt x="157" y="660"/>
                    </a:lnTo>
                    <a:lnTo>
                      <a:pt x="0" y="660"/>
                    </a:lnTo>
                    <a:lnTo>
                      <a:pt x="256" y="413"/>
                    </a:lnTo>
                    <a:lnTo>
                      <a:pt x="256" y="413"/>
                    </a:lnTo>
                    <a:lnTo>
                      <a:pt x="387" y="412"/>
                    </a:lnTo>
                    <a:lnTo>
                      <a:pt x="512" y="409"/>
                    </a:lnTo>
                    <a:lnTo>
                      <a:pt x="628" y="403"/>
                    </a:lnTo>
                    <a:lnTo>
                      <a:pt x="737" y="395"/>
                    </a:lnTo>
                    <a:lnTo>
                      <a:pt x="840" y="386"/>
                    </a:lnTo>
                    <a:lnTo>
                      <a:pt x="937" y="375"/>
                    </a:lnTo>
                    <a:lnTo>
                      <a:pt x="1026" y="363"/>
                    </a:lnTo>
                    <a:lnTo>
                      <a:pt x="1110" y="349"/>
                    </a:lnTo>
                    <a:lnTo>
                      <a:pt x="1190" y="334"/>
                    </a:lnTo>
                    <a:lnTo>
                      <a:pt x="1264" y="318"/>
                    </a:lnTo>
                    <a:lnTo>
                      <a:pt x="1333" y="300"/>
                    </a:lnTo>
                    <a:lnTo>
                      <a:pt x="1397" y="282"/>
                    </a:lnTo>
                    <a:lnTo>
                      <a:pt x="1458" y="263"/>
                    </a:lnTo>
                    <a:lnTo>
                      <a:pt x="1515" y="245"/>
                    </a:lnTo>
                    <a:lnTo>
                      <a:pt x="1569" y="225"/>
                    </a:lnTo>
                    <a:lnTo>
                      <a:pt x="1619" y="206"/>
                    </a:lnTo>
                    <a:lnTo>
                      <a:pt x="1667" y="187"/>
                    </a:lnTo>
                    <a:lnTo>
                      <a:pt x="1713" y="168"/>
                    </a:lnTo>
                    <a:lnTo>
                      <a:pt x="1798" y="130"/>
                    </a:lnTo>
                    <a:lnTo>
                      <a:pt x="1879" y="95"/>
                    </a:lnTo>
                    <a:lnTo>
                      <a:pt x="1918" y="79"/>
                    </a:lnTo>
                    <a:lnTo>
                      <a:pt x="1957" y="64"/>
                    </a:lnTo>
                    <a:lnTo>
                      <a:pt x="1995" y="50"/>
                    </a:lnTo>
                    <a:lnTo>
                      <a:pt x="2034" y="38"/>
                    </a:lnTo>
                    <a:lnTo>
                      <a:pt x="2074" y="26"/>
                    </a:lnTo>
                    <a:lnTo>
                      <a:pt x="2116" y="17"/>
                    </a:lnTo>
                    <a:lnTo>
                      <a:pt x="2158" y="10"/>
                    </a:lnTo>
                    <a:lnTo>
                      <a:pt x="2202" y="4"/>
                    </a:lnTo>
                    <a:lnTo>
                      <a:pt x="2248" y="1"/>
                    </a:lnTo>
                    <a:lnTo>
                      <a:pt x="2298" y="0"/>
                    </a:lnTo>
                    <a:lnTo>
                      <a:pt x="2298" y="0"/>
                    </a:lnTo>
                    <a:lnTo>
                      <a:pt x="2346" y="1"/>
                    </a:lnTo>
                    <a:lnTo>
                      <a:pt x="2394" y="4"/>
                    </a:lnTo>
                    <a:lnTo>
                      <a:pt x="2442" y="10"/>
                    </a:lnTo>
                    <a:lnTo>
                      <a:pt x="2487" y="17"/>
                    </a:lnTo>
                    <a:lnTo>
                      <a:pt x="2530" y="26"/>
                    </a:lnTo>
                    <a:lnTo>
                      <a:pt x="2572" y="38"/>
                    </a:lnTo>
                    <a:lnTo>
                      <a:pt x="2613" y="50"/>
                    </a:lnTo>
                    <a:lnTo>
                      <a:pt x="2652" y="64"/>
                    </a:lnTo>
                    <a:lnTo>
                      <a:pt x="2690" y="79"/>
                    </a:lnTo>
                    <a:lnTo>
                      <a:pt x="2727" y="95"/>
                    </a:lnTo>
                    <a:lnTo>
                      <a:pt x="2762" y="112"/>
                    </a:lnTo>
                    <a:lnTo>
                      <a:pt x="2795" y="130"/>
                    </a:lnTo>
                    <a:lnTo>
                      <a:pt x="2826" y="148"/>
                    </a:lnTo>
                    <a:lnTo>
                      <a:pt x="2857" y="168"/>
                    </a:lnTo>
                    <a:lnTo>
                      <a:pt x="2886" y="187"/>
                    </a:lnTo>
                    <a:lnTo>
                      <a:pt x="2913" y="206"/>
                    </a:lnTo>
                    <a:lnTo>
                      <a:pt x="2939" y="225"/>
                    </a:lnTo>
                    <a:lnTo>
                      <a:pt x="2962" y="245"/>
                    </a:lnTo>
                    <a:lnTo>
                      <a:pt x="2985" y="263"/>
                    </a:lnTo>
                    <a:lnTo>
                      <a:pt x="3006" y="282"/>
                    </a:lnTo>
                    <a:lnTo>
                      <a:pt x="3043" y="318"/>
                    </a:lnTo>
                    <a:lnTo>
                      <a:pt x="3074" y="349"/>
                    </a:lnTo>
                    <a:lnTo>
                      <a:pt x="3097" y="375"/>
                    </a:lnTo>
                    <a:lnTo>
                      <a:pt x="3114" y="395"/>
                    </a:lnTo>
                    <a:lnTo>
                      <a:pt x="3128" y="413"/>
                    </a:lnTo>
                    <a:lnTo>
                      <a:pt x="3128" y="413"/>
                    </a:lnTo>
                    <a:lnTo>
                      <a:pt x="3142" y="395"/>
                    </a:lnTo>
                    <a:lnTo>
                      <a:pt x="3159" y="375"/>
                    </a:lnTo>
                    <a:lnTo>
                      <a:pt x="3182" y="349"/>
                    </a:lnTo>
                    <a:lnTo>
                      <a:pt x="3213" y="318"/>
                    </a:lnTo>
                    <a:lnTo>
                      <a:pt x="3250" y="282"/>
                    </a:lnTo>
                    <a:lnTo>
                      <a:pt x="3271" y="263"/>
                    </a:lnTo>
                    <a:lnTo>
                      <a:pt x="3294" y="245"/>
                    </a:lnTo>
                    <a:lnTo>
                      <a:pt x="3317" y="225"/>
                    </a:lnTo>
                    <a:lnTo>
                      <a:pt x="3343" y="206"/>
                    </a:lnTo>
                    <a:lnTo>
                      <a:pt x="3370" y="187"/>
                    </a:lnTo>
                    <a:lnTo>
                      <a:pt x="3399" y="168"/>
                    </a:lnTo>
                    <a:lnTo>
                      <a:pt x="3430" y="148"/>
                    </a:lnTo>
                    <a:lnTo>
                      <a:pt x="3461" y="130"/>
                    </a:lnTo>
                    <a:lnTo>
                      <a:pt x="3494" y="112"/>
                    </a:lnTo>
                    <a:lnTo>
                      <a:pt x="3530" y="95"/>
                    </a:lnTo>
                    <a:lnTo>
                      <a:pt x="3566" y="79"/>
                    </a:lnTo>
                    <a:lnTo>
                      <a:pt x="3604" y="64"/>
                    </a:lnTo>
                    <a:lnTo>
                      <a:pt x="3643" y="50"/>
                    </a:lnTo>
                    <a:lnTo>
                      <a:pt x="3684" y="38"/>
                    </a:lnTo>
                    <a:lnTo>
                      <a:pt x="3726" y="26"/>
                    </a:lnTo>
                    <a:lnTo>
                      <a:pt x="3769" y="17"/>
                    </a:lnTo>
                    <a:lnTo>
                      <a:pt x="3816" y="10"/>
                    </a:lnTo>
                    <a:lnTo>
                      <a:pt x="3862" y="4"/>
                    </a:lnTo>
                    <a:lnTo>
                      <a:pt x="3910" y="1"/>
                    </a:lnTo>
                    <a:lnTo>
                      <a:pt x="3959" y="0"/>
                    </a:lnTo>
                    <a:lnTo>
                      <a:pt x="3959" y="0"/>
                    </a:lnTo>
                    <a:lnTo>
                      <a:pt x="4008" y="1"/>
                    </a:lnTo>
                    <a:lnTo>
                      <a:pt x="4054" y="4"/>
                    </a:lnTo>
                    <a:lnTo>
                      <a:pt x="4099" y="10"/>
                    </a:lnTo>
                    <a:lnTo>
                      <a:pt x="4140" y="17"/>
                    </a:lnTo>
                    <a:lnTo>
                      <a:pt x="4182" y="26"/>
                    </a:lnTo>
                    <a:lnTo>
                      <a:pt x="4222" y="38"/>
                    </a:lnTo>
                    <a:lnTo>
                      <a:pt x="4261" y="50"/>
                    </a:lnTo>
                    <a:lnTo>
                      <a:pt x="4299" y="64"/>
                    </a:lnTo>
                    <a:lnTo>
                      <a:pt x="4338" y="79"/>
                    </a:lnTo>
                    <a:lnTo>
                      <a:pt x="4377" y="95"/>
                    </a:lnTo>
                    <a:lnTo>
                      <a:pt x="4458" y="130"/>
                    </a:lnTo>
                    <a:lnTo>
                      <a:pt x="4543" y="168"/>
                    </a:lnTo>
                    <a:lnTo>
                      <a:pt x="4589" y="187"/>
                    </a:lnTo>
                    <a:lnTo>
                      <a:pt x="4637" y="206"/>
                    </a:lnTo>
                    <a:lnTo>
                      <a:pt x="4687" y="225"/>
                    </a:lnTo>
                    <a:lnTo>
                      <a:pt x="4741" y="245"/>
                    </a:lnTo>
                    <a:lnTo>
                      <a:pt x="4798" y="263"/>
                    </a:lnTo>
                    <a:lnTo>
                      <a:pt x="4859" y="282"/>
                    </a:lnTo>
                    <a:lnTo>
                      <a:pt x="4923" y="300"/>
                    </a:lnTo>
                    <a:lnTo>
                      <a:pt x="4992" y="318"/>
                    </a:lnTo>
                    <a:lnTo>
                      <a:pt x="5066" y="334"/>
                    </a:lnTo>
                    <a:lnTo>
                      <a:pt x="5146" y="349"/>
                    </a:lnTo>
                    <a:lnTo>
                      <a:pt x="5230" y="363"/>
                    </a:lnTo>
                    <a:lnTo>
                      <a:pt x="5319" y="375"/>
                    </a:lnTo>
                    <a:lnTo>
                      <a:pt x="5416" y="386"/>
                    </a:lnTo>
                    <a:lnTo>
                      <a:pt x="5519" y="395"/>
                    </a:lnTo>
                    <a:lnTo>
                      <a:pt x="5628" y="403"/>
                    </a:lnTo>
                    <a:lnTo>
                      <a:pt x="5744" y="409"/>
                    </a:lnTo>
                    <a:lnTo>
                      <a:pt x="5869" y="412"/>
                    </a:lnTo>
                    <a:lnTo>
                      <a:pt x="6001" y="413"/>
                    </a:lnTo>
                    <a:lnTo>
                      <a:pt x="6256" y="660"/>
                    </a:lnTo>
                    <a:close/>
                  </a:path>
                </a:pathLst>
              </a:custGeom>
              <a:solidFill>
                <a:srgbClr val="F7F2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448781EC-A8F4-4B13-BAC7-10FD433D5702}"/>
                  </a:ext>
                </a:extLst>
              </p:cNvPr>
              <p:cNvSpPr>
                <a:spLocks/>
              </p:cNvSpPr>
              <p:nvPr userDrawn="1"/>
            </p:nvSpPr>
            <p:spPr bwMode="auto">
              <a:xfrm>
                <a:off x="4325938" y="4114967"/>
                <a:ext cx="492125" cy="109538"/>
              </a:xfrm>
              <a:custGeom>
                <a:avLst/>
                <a:gdLst>
                  <a:gd name="T0" fmla="*/ 19 w 620"/>
                  <a:gd name="T1" fmla="*/ 137 h 137"/>
                  <a:gd name="T2" fmla="*/ 7 w 620"/>
                  <a:gd name="T3" fmla="*/ 133 h 137"/>
                  <a:gd name="T4" fmla="*/ 4 w 620"/>
                  <a:gd name="T5" fmla="*/ 130 h 137"/>
                  <a:gd name="T6" fmla="*/ 1 w 620"/>
                  <a:gd name="T7" fmla="*/ 123 h 137"/>
                  <a:gd name="T8" fmla="*/ 0 w 620"/>
                  <a:gd name="T9" fmla="*/ 116 h 137"/>
                  <a:gd name="T10" fmla="*/ 3 w 620"/>
                  <a:gd name="T11" fmla="*/ 109 h 137"/>
                  <a:gd name="T12" fmla="*/ 5 w 620"/>
                  <a:gd name="T13" fmla="*/ 106 h 137"/>
                  <a:gd name="T14" fmla="*/ 23 w 620"/>
                  <a:gd name="T15" fmla="*/ 90 h 137"/>
                  <a:gd name="T16" fmla="*/ 51 w 620"/>
                  <a:gd name="T17" fmla="*/ 71 h 137"/>
                  <a:gd name="T18" fmla="*/ 84 w 620"/>
                  <a:gd name="T19" fmla="*/ 54 h 137"/>
                  <a:gd name="T20" fmla="*/ 123 w 620"/>
                  <a:gd name="T21" fmla="*/ 38 h 137"/>
                  <a:gd name="T22" fmla="*/ 167 w 620"/>
                  <a:gd name="T23" fmla="*/ 23 h 137"/>
                  <a:gd name="T24" fmla="*/ 214 w 620"/>
                  <a:gd name="T25" fmla="*/ 12 h 137"/>
                  <a:gd name="T26" fmla="*/ 262 w 620"/>
                  <a:gd name="T27" fmla="*/ 3 h 137"/>
                  <a:gd name="T28" fmla="*/ 310 w 620"/>
                  <a:gd name="T29" fmla="*/ 0 h 137"/>
                  <a:gd name="T30" fmla="*/ 334 w 620"/>
                  <a:gd name="T31" fmla="*/ 1 h 137"/>
                  <a:gd name="T32" fmla="*/ 381 w 620"/>
                  <a:gd name="T33" fmla="*/ 7 h 137"/>
                  <a:gd name="T34" fmla="*/ 429 w 620"/>
                  <a:gd name="T35" fmla="*/ 17 h 137"/>
                  <a:gd name="T36" fmla="*/ 474 w 620"/>
                  <a:gd name="T37" fmla="*/ 31 h 137"/>
                  <a:gd name="T38" fmla="*/ 515 w 620"/>
                  <a:gd name="T39" fmla="*/ 47 h 137"/>
                  <a:gd name="T40" fmla="*/ 552 w 620"/>
                  <a:gd name="T41" fmla="*/ 65 h 137"/>
                  <a:gd name="T42" fmla="*/ 582 w 620"/>
                  <a:gd name="T43" fmla="*/ 82 h 137"/>
                  <a:gd name="T44" fmla="*/ 606 w 620"/>
                  <a:gd name="T45" fmla="*/ 98 h 137"/>
                  <a:gd name="T46" fmla="*/ 614 w 620"/>
                  <a:gd name="T47" fmla="*/ 105 h 137"/>
                  <a:gd name="T48" fmla="*/ 619 w 620"/>
                  <a:gd name="T49" fmla="*/ 111 h 137"/>
                  <a:gd name="T50" fmla="*/ 620 w 620"/>
                  <a:gd name="T51" fmla="*/ 119 h 137"/>
                  <a:gd name="T52" fmla="*/ 619 w 620"/>
                  <a:gd name="T53" fmla="*/ 126 h 137"/>
                  <a:gd name="T54" fmla="*/ 615 w 620"/>
                  <a:gd name="T55" fmla="*/ 131 h 137"/>
                  <a:gd name="T56" fmla="*/ 612 w 620"/>
                  <a:gd name="T57" fmla="*/ 134 h 137"/>
                  <a:gd name="T58" fmla="*/ 605 w 620"/>
                  <a:gd name="T59" fmla="*/ 137 h 137"/>
                  <a:gd name="T60" fmla="*/ 598 w 620"/>
                  <a:gd name="T61" fmla="*/ 137 h 137"/>
                  <a:gd name="T62" fmla="*/ 591 w 620"/>
                  <a:gd name="T63" fmla="*/ 135 h 137"/>
                  <a:gd name="T64" fmla="*/ 589 w 620"/>
                  <a:gd name="T65" fmla="*/ 133 h 137"/>
                  <a:gd name="T66" fmla="*/ 573 w 620"/>
                  <a:gd name="T67" fmla="*/ 120 h 137"/>
                  <a:gd name="T68" fmla="*/ 517 w 620"/>
                  <a:gd name="T69" fmla="*/ 90 h 137"/>
                  <a:gd name="T70" fmla="*/ 462 w 620"/>
                  <a:gd name="T71" fmla="*/ 67 h 137"/>
                  <a:gd name="T72" fmla="*/ 421 w 620"/>
                  <a:gd name="T73" fmla="*/ 54 h 137"/>
                  <a:gd name="T74" fmla="*/ 377 w 620"/>
                  <a:gd name="T75" fmla="*/ 44 h 137"/>
                  <a:gd name="T76" fmla="*/ 332 w 620"/>
                  <a:gd name="T77" fmla="*/ 39 h 137"/>
                  <a:gd name="T78" fmla="*/ 310 w 620"/>
                  <a:gd name="T79" fmla="*/ 38 h 137"/>
                  <a:gd name="T80" fmla="*/ 260 w 620"/>
                  <a:gd name="T81" fmla="*/ 43 h 137"/>
                  <a:gd name="T82" fmla="*/ 211 w 620"/>
                  <a:gd name="T83" fmla="*/ 54 h 137"/>
                  <a:gd name="T84" fmla="*/ 163 w 620"/>
                  <a:gd name="T85" fmla="*/ 70 h 137"/>
                  <a:gd name="T86" fmla="*/ 120 w 620"/>
                  <a:gd name="T87" fmla="*/ 88 h 137"/>
                  <a:gd name="T88" fmla="*/ 54 w 620"/>
                  <a:gd name="T89" fmla="*/ 120 h 137"/>
                  <a:gd name="T90" fmla="*/ 34 w 620"/>
                  <a:gd name="T91" fmla="*/ 131 h 137"/>
                  <a:gd name="T92" fmla="*/ 34 w 620"/>
                  <a:gd name="T93" fmla="*/ 131 h 137"/>
                  <a:gd name="T94" fmla="*/ 30 w 620"/>
                  <a:gd name="T95" fmla="*/ 134 h 137"/>
                  <a:gd name="T96" fmla="*/ 23 w 620"/>
                  <a:gd name="T97" fmla="*/ 137 h 137"/>
                  <a:gd name="T98" fmla="*/ 19 w 620"/>
                  <a:gd name="T9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0" h="137">
                    <a:moveTo>
                      <a:pt x="19" y="137"/>
                    </a:moveTo>
                    <a:lnTo>
                      <a:pt x="19" y="137"/>
                    </a:lnTo>
                    <a:lnTo>
                      <a:pt x="13" y="136"/>
                    </a:lnTo>
                    <a:lnTo>
                      <a:pt x="7" y="133"/>
                    </a:lnTo>
                    <a:lnTo>
                      <a:pt x="7" y="133"/>
                    </a:lnTo>
                    <a:lnTo>
                      <a:pt x="4" y="130"/>
                    </a:lnTo>
                    <a:lnTo>
                      <a:pt x="3" y="127"/>
                    </a:lnTo>
                    <a:lnTo>
                      <a:pt x="1" y="123"/>
                    </a:lnTo>
                    <a:lnTo>
                      <a:pt x="0" y="120"/>
                    </a:lnTo>
                    <a:lnTo>
                      <a:pt x="0" y="116"/>
                    </a:lnTo>
                    <a:lnTo>
                      <a:pt x="1" y="113"/>
                    </a:lnTo>
                    <a:lnTo>
                      <a:pt x="3" y="109"/>
                    </a:lnTo>
                    <a:lnTo>
                      <a:pt x="5" y="106"/>
                    </a:lnTo>
                    <a:lnTo>
                      <a:pt x="5" y="106"/>
                    </a:lnTo>
                    <a:lnTo>
                      <a:pt x="13" y="98"/>
                    </a:lnTo>
                    <a:lnTo>
                      <a:pt x="23" y="90"/>
                    </a:lnTo>
                    <a:lnTo>
                      <a:pt x="36" y="81"/>
                    </a:lnTo>
                    <a:lnTo>
                      <a:pt x="51" y="71"/>
                    </a:lnTo>
                    <a:lnTo>
                      <a:pt x="67" y="63"/>
                    </a:lnTo>
                    <a:lnTo>
                      <a:pt x="84" y="54"/>
                    </a:lnTo>
                    <a:lnTo>
                      <a:pt x="104" y="46"/>
                    </a:lnTo>
                    <a:lnTo>
                      <a:pt x="123" y="38"/>
                    </a:lnTo>
                    <a:lnTo>
                      <a:pt x="145" y="30"/>
                    </a:lnTo>
                    <a:lnTo>
                      <a:pt x="167" y="23"/>
                    </a:lnTo>
                    <a:lnTo>
                      <a:pt x="190" y="16"/>
                    </a:lnTo>
                    <a:lnTo>
                      <a:pt x="214" y="12"/>
                    </a:lnTo>
                    <a:lnTo>
                      <a:pt x="237" y="7"/>
                    </a:lnTo>
                    <a:lnTo>
                      <a:pt x="262" y="3"/>
                    </a:lnTo>
                    <a:lnTo>
                      <a:pt x="286" y="1"/>
                    </a:lnTo>
                    <a:lnTo>
                      <a:pt x="310" y="0"/>
                    </a:lnTo>
                    <a:lnTo>
                      <a:pt x="310" y="0"/>
                    </a:lnTo>
                    <a:lnTo>
                      <a:pt x="334" y="1"/>
                    </a:lnTo>
                    <a:lnTo>
                      <a:pt x="357" y="3"/>
                    </a:lnTo>
                    <a:lnTo>
                      <a:pt x="381" y="7"/>
                    </a:lnTo>
                    <a:lnTo>
                      <a:pt x="406" y="12"/>
                    </a:lnTo>
                    <a:lnTo>
                      <a:pt x="429" y="17"/>
                    </a:lnTo>
                    <a:lnTo>
                      <a:pt x="452" y="24"/>
                    </a:lnTo>
                    <a:lnTo>
                      <a:pt x="474" y="31"/>
                    </a:lnTo>
                    <a:lnTo>
                      <a:pt x="494" y="39"/>
                    </a:lnTo>
                    <a:lnTo>
                      <a:pt x="515" y="47"/>
                    </a:lnTo>
                    <a:lnTo>
                      <a:pt x="533" y="56"/>
                    </a:lnTo>
                    <a:lnTo>
                      <a:pt x="552" y="65"/>
                    </a:lnTo>
                    <a:lnTo>
                      <a:pt x="568" y="74"/>
                    </a:lnTo>
                    <a:lnTo>
                      <a:pt x="582" y="82"/>
                    </a:lnTo>
                    <a:lnTo>
                      <a:pt x="594" y="90"/>
                    </a:lnTo>
                    <a:lnTo>
                      <a:pt x="606" y="98"/>
                    </a:lnTo>
                    <a:lnTo>
                      <a:pt x="614" y="105"/>
                    </a:lnTo>
                    <a:lnTo>
                      <a:pt x="614" y="105"/>
                    </a:lnTo>
                    <a:lnTo>
                      <a:pt x="616" y="108"/>
                    </a:lnTo>
                    <a:lnTo>
                      <a:pt x="619" y="111"/>
                    </a:lnTo>
                    <a:lnTo>
                      <a:pt x="620" y="114"/>
                    </a:lnTo>
                    <a:lnTo>
                      <a:pt x="620" y="119"/>
                    </a:lnTo>
                    <a:lnTo>
                      <a:pt x="620" y="122"/>
                    </a:lnTo>
                    <a:lnTo>
                      <a:pt x="619" y="126"/>
                    </a:lnTo>
                    <a:lnTo>
                      <a:pt x="617" y="129"/>
                    </a:lnTo>
                    <a:lnTo>
                      <a:pt x="615" y="131"/>
                    </a:lnTo>
                    <a:lnTo>
                      <a:pt x="615" y="131"/>
                    </a:lnTo>
                    <a:lnTo>
                      <a:pt x="612" y="134"/>
                    </a:lnTo>
                    <a:lnTo>
                      <a:pt x="608" y="136"/>
                    </a:lnTo>
                    <a:lnTo>
                      <a:pt x="605" y="137"/>
                    </a:lnTo>
                    <a:lnTo>
                      <a:pt x="601" y="137"/>
                    </a:lnTo>
                    <a:lnTo>
                      <a:pt x="598" y="137"/>
                    </a:lnTo>
                    <a:lnTo>
                      <a:pt x="594" y="136"/>
                    </a:lnTo>
                    <a:lnTo>
                      <a:pt x="591" y="135"/>
                    </a:lnTo>
                    <a:lnTo>
                      <a:pt x="589" y="133"/>
                    </a:lnTo>
                    <a:lnTo>
                      <a:pt x="589" y="133"/>
                    </a:lnTo>
                    <a:lnTo>
                      <a:pt x="582" y="127"/>
                    </a:lnTo>
                    <a:lnTo>
                      <a:pt x="573" y="120"/>
                    </a:lnTo>
                    <a:lnTo>
                      <a:pt x="548" y="106"/>
                    </a:lnTo>
                    <a:lnTo>
                      <a:pt x="517" y="90"/>
                    </a:lnTo>
                    <a:lnTo>
                      <a:pt x="482" y="75"/>
                    </a:lnTo>
                    <a:lnTo>
                      <a:pt x="462" y="67"/>
                    </a:lnTo>
                    <a:lnTo>
                      <a:pt x="441" y="60"/>
                    </a:lnTo>
                    <a:lnTo>
                      <a:pt x="421" y="54"/>
                    </a:lnTo>
                    <a:lnTo>
                      <a:pt x="399" y="48"/>
                    </a:lnTo>
                    <a:lnTo>
                      <a:pt x="377" y="44"/>
                    </a:lnTo>
                    <a:lnTo>
                      <a:pt x="355" y="42"/>
                    </a:lnTo>
                    <a:lnTo>
                      <a:pt x="332" y="39"/>
                    </a:lnTo>
                    <a:lnTo>
                      <a:pt x="310" y="38"/>
                    </a:lnTo>
                    <a:lnTo>
                      <a:pt x="310" y="38"/>
                    </a:lnTo>
                    <a:lnTo>
                      <a:pt x="286" y="39"/>
                    </a:lnTo>
                    <a:lnTo>
                      <a:pt x="260" y="43"/>
                    </a:lnTo>
                    <a:lnTo>
                      <a:pt x="235" y="47"/>
                    </a:lnTo>
                    <a:lnTo>
                      <a:pt x="211" y="54"/>
                    </a:lnTo>
                    <a:lnTo>
                      <a:pt x="187" y="61"/>
                    </a:lnTo>
                    <a:lnTo>
                      <a:pt x="163" y="70"/>
                    </a:lnTo>
                    <a:lnTo>
                      <a:pt x="141" y="78"/>
                    </a:lnTo>
                    <a:lnTo>
                      <a:pt x="120" y="88"/>
                    </a:lnTo>
                    <a:lnTo>
                      <a:pt x="83" y="106"/>
                    </a:lnTo>
                    <a:lnTo>
                      <a:pt x="54" y="120"/>
                    </a:lnTo>
                    <a:lnTo>
                      <a:pt x="37" y="130"/>
                    </a:lnTo>
                    <a:lnTo>
                      <a:pt x="34" y="131"/>
                    </a:lnTo>
                    <a:lnTo>
                      <a:pt x="32" y="131"/>
                    </a:lnTo>
                    <a:lnTo>
                      <a:pt x="34" y="131"/>
                    </a:lnTo>
                    <a:lnTo>
                      <a:pt x="34" y="131"/>
                    </a:lnTo>
                    <a:lnTo>
                      <a:pt x="30" y="134"/>
                    </a:lnTo>
                    <a:lnTo>
                      <a:pt x="27" y="136"/>
                    </a:lnTo>
                    <a:lnTo>
                      <a:pt x="23" y="137"/>
                    </a:lnTo>
                    <a:lnTo>
                      <a:pt x="19" y="137"/>
                    </a:lnTo>
                    <a:lnTo>
                      <a:pt x="19" y="137"/>
                    </a:lnTo>
                    <a:close/>
                  </a:path>
                </a:pathLst>
              </a:custGeom>
              <a:solidFill>
                <a:srgbClr val="A9B2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E8C2653E-6A6E-406E-9453-0E07130E98E6}"/>
                  </a:ext>
                </a:extLst>
              </p:cNvPr>
              <p:cNvSpPr>
                <a:spLocks/>
              </p:cNvSpPr>
              <p:nvPr userDrawn="1"/>
            </p:nvSpPr>
            <p:spPr bwMode="auto">
              <a:xfrm>
                <a:off x="2414588" y="3829217"/>
                <a:ext cx="2033588" cy="301625"/>
              </a:xfrm>
              <a:custGeom>
                <a:avLst/>
                <a:gdLst>
                  <a:gd name="T0" fmla="*/ 0 w 2563"/>
                  <a:gd name="T1" fmla="*/ 381 h 382"/>
                  <a:gd name="T2" fmla="*/ 172 w 2563"/>
                  <a:gd name="T3" fmla="*/ 375 h 382"/>
                  <a:gd name="T4" fmla="*/ 341 w 2563"/>
                  <a:gd name="T5" fmla="*/ 364 h 382"/>
                  <a:gd name="T6" fmla="*/ 426 w 2563"/>
                  <a:gd name="T7" fmla="*/ 358 h 382"/>
                  <a:gd name="T8" fmla="*/ 596 w 2563"/>
                  <a:gd name="T9" fmla="*/ 339 h 382"/>
                  <a:gd name="T10" fmla="*/ 680 w 2563"/>
                  <a:gd name="T11" fmla="*/ 326 h 382"/>
                  <a:gd name="T12" fmla="*/ 848 w 2563"/>
                  <a:gd name="T13" fmla="*/ 295 h 382"/>
                  <a:gd name="T14" fmla="*/ 930 w 2563"/>
                  <a:gd name="T15" fmla="*/ 276 h 382"/>
                  <a:gd name="T16" fmla="*/ 1012 w 2563"/>
                  <a:gd name="T17" fmla="*/ 254 h 382"/>
                  <a:gd name="T18" fmla="*/ 1053 w 2563"/>
                  <a:gd name="T19" fmla="*/ 241 h 382"/>
                  <a:gd name="T20" fmla="*/ 1133 w 2563"/>
                  <a:gd name="T21" fmla="*/ 215 h 382"/>
                  <a:gd name="T22" fmla="*/ 1213 w 2563"/>
                  <a:gd name="T23" fmla="*/ 185 h 382"/>
                  <a:gd name="T24" fmla="*/ 1330 w 2563"/>
                  <a:gd name="T25" fmla="*/ 135 h 382"/>
                  <a:gd name="T26" fmla="*/ 1409 w 2563"/>
                  <a:gd name="T27" fmla="*/ 101 h 382"/>
                  <a:gd name="T28" fmla="*/ 1488 w 2563"/>
                  <a:gd name="T29" fmla="*/ 68 h 382"/>
                  <a:gd name="T30" fmla="*/ 1569 w 2563"/>
                  <a:gd name="T31" fmla="*/ 40 h 382"/>
                  <a:gd name="T32" fmla="*/ 1653 w 2563"/>
                  <a:gd name="T33" fmla="*/ 18 h 382"/>
                  <a:gd name="T34" fmla="*/ 1695 w 2563"/>
                  <a:gd name="T35" fmla="*/ 10 h 382"/>
                  <a:gd name="T36" fmla="*/ 1781 w 2563"/>
                  <a:gd name="T37" fmla="*/ 2 h 382"/>
                  <a:gd name="T38" fmla="*/ 1824 w 2563"/>
                  <a:gd name="T39" fmla="*/ 0 h 382"/>
                  <a:gd name="T40" fmla="*/ 1911 w 2563"/>
                  <a:gd name="T41" fmla="*/ 5 h 382"/>
                  <a:gd name="T42" fmla="*/ 1996 w 2563"/>
                  <a:gd name="T43" fmla="*/ 19 h 382"/>
                  <a:gd name="T44" fmla="*/ 2037 w 2563"/>
                  <a:gd name="T45" fmla="*/ 28 h 382"/>
                  <a:gd name="T46" fmla="*/ 2120 w 2563"/>
                  <a:gd name="T47" fmla="*/ 53 h 382"/>
                  <a:gd name="T48" fmla="*/ 2200 w 2563"/>
                  <a:gd name="T49" fmla="*/ 87 h 382"/>
                  <a:gd name="T50" fmla="*/ 2276 w 2563"/>
                  <a:gd name="T51" fmla="*/ 126 h 382"/>
                  <a:gd name="T52" fmla="*/ 2348 w 2563"/>
                  <a:gd name="T53" fmla="*/ 173 h 382"/>
                  <a:gd name="T54" fmla="*/ 2416 w 2563"/>
                  <a:gd name="T55" fmla="*/ 225 h 382"/>
                  <a:gd name="T56" fmla="*/ 2478 w 2563"/>
                  <a:gd name="T57" fmla="*/ 284 h 382"/>
                  <a:gd name="T58" fmla="*/ 2536 w 2563"/>
                  <a:gd name="T59" fmla="*/ 347 h 382"/>
                  <a:gd name="T60" fmla="*/ 2563 w 2563"/>
                  <a:gd name="T61" fmla="*/ 381 h 382"/>
                  <a:gd name="T62" fmla="*/ 2506 w 2563"/>
                  <a:gd name="T63" fmla="*/ 317 h 382"/>
                  <a:gd name="T64" fmla="*/ 2444 w 2563"/>
                  <a:gd name="T65" fmla="*/ 258 h 382"/>
                  <a:gd name="T66" fmla="*/ 2377 w 2563"/>
                  <a:gd name="T67" fmla="*/ 207 h 382"/>
                  <a:gd name="T68" fmla="*/ 2306 w 2563"/>
                  <a:gd name="T69" fmla="*/ 159 h 382"/>
                  <a:gd name="T70" fmla="*/ 2269 w 2563"/>
                  <a:gd name="T71" fmla="*/ 138 h 382"/>
                  <a:gd name="T72" fmla="*/ 2194 w 2563"/>
                  <a:gd name="T73" fmla="*/ 99 h 382"/>
                  <a:gd name="T74" fmla="*/ 2115 w 2563"/>
                  <a:gd name="T75" fmla="*/ 70 h 382"/>
                  <a:gd name="T76" fmla="*/ 2034 w 2563"/>
                  <a:gd name="T77" fmla="*/ 46 h 382"/>
                  <a:gd name="T78" fmla="*/ 1992 w 2563"/>
                  <a:gd name="T79" fmla="*/ 37 h 382"/>
                  <a:gd name="T80" fmla="*/ 1908 w 2563"/>
                  <a:gd name="T81" fmla="*/ 26 h 382"/>
                  <a:gd name="T82" fmla="*/ 1824 w 2563"/>
                  <a:gd name="T83" fmla="*/ 22 h 382"/>
                  <a:gd name="T84" fmla="*/ 1740 w 2563"/>
                  <a:gd name="T85" fmla="*/ 27 h 382"/>
                  <a:gd name="T86" fmla="*/ 1657 w 2563"/>
                  <a:gd name="T87" fmla="*/ 40 h 382"/>
                  <a:gd name="T88" fmla="*/ 1616 w 2563"/>
                  <a:gd name="T89" fmla="*/ 49 h 382"/>
                  <a:gd name="T90" fmla="*/ 1536 w 2563"/>
                  <a:gd name="T91" fmla="*/ 75 h 382"/>
                  <a:gd name="T92" fmla="*/ 1457 w 2563"/>
                  <a:gd name="T93" fmla="*/ 106 h 382"/>
                  <a:gd name="T94" fmla="*/ 1341 w 2563"/>
                  <a:gd name="T95" fmla="*/ 158 h 382"/>
                  <a:gd name="T96" fmla="*/ 1261 w 2563"/>
                  <a:gd name="T97" fmla="*/ 192 h 382"/>
                  <a:gd name="T98" fmla="*/ 1182 w 2563"/>
                  <a:gd name="T99" fmla="*/ 223 h 382"/>
                  <a:gd name="T100" fmla="*/ 1100 w 2563"/>
                  <a:gd name="T101" fmla="*/ 250 h 382"/>
                  <a:gd name="T102" fmla="*/ 1018 w 2563"/>
                  <a:gd name="T103" fmla="*/ 276 h 382"/>
                  <a:gd name="T104" fmla="*/ 977 w 2563"/>
                  <a:gd name="T105" fmla="*/ 287 h 382"/>
                  <a:gd name="T106" fmla="*/ 894 w 2563"/>
                  <a:gd name="T107" fmla="*/ 307 h 382"/>
                  <a:gd name="T108" fmla="*/ 810 w 2563"/>
                  <a:gd name="T109" fmla="*/ 325 h 382"/>
                  <a:gd name="T110" fmla="*/ 726 w 2563"/>
                  <a:gd name="T111" fmla="*/ 339 h 382"/>
                  <a:gd name="T112" fmla="*/ 683 w 2563"/>
                  <a:gd name="T113" fmla="*/ 346 h 382"/>
                  <a:gd name="T114" fmla="*/ 513 w 2563"/>
                  <a:gd name="T115" fmla="*/ 364 h 382"/>
                  <a:gd name="T116" fmla="*/ 342 w 2563"/>
                  <a:gd name="T117" fmla="*/ 377 h 382"/>
                  <a:gd name="T118" fmla="*/ 257 w 2563"/>
                  <a:gd name="T119" fmla="*/ 379 h 382"/>
                  <a:gd name="T120" fmla="*/ 87 w 2563"/>
                  <a:gd name="T121" fmla="*/ 382 h 382"/>
                  <a:gd name="T122" fmla="*/ 0 w 2563"/>
                  <a:gd name="T123"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3" h="382">
                    <a:moveTo>
                      <a:pt x="0" y="381"/>
                    </a:moveTo>
                    <a:lnTo>
                      <a:pt x="0" y="381"/>
                    </a:lnTo>
                    <a:lnTo>
                      <a:pt x="87" y="378"/>
                    </a:lnTo>
                    <a:lnTo>
                      <a:pt x="172" y="375"/>
                    </a:lnTo>
                    <a:lnTo>
                      <a:pt x="257" y="370"/>
                    </a:lnTo>
                    <a:lnTo>
                      <a:pt x="341" y="364"/>
                    </a:lnTo>
                    <a:lnTo>
                      <a:pt x="341" y="364"/>
                    </a:lnTo>
                    <a:lnTo>
                      <a:pt x="426" y="358"/>
                    </a:lnTo>
                    <a:lnTo>
                      <a:pt x="512" y="350"/>
                    </a:lnTo>
                    <a:lnTo>
                      <a:pt x="596" y="339"/>
                    </a:lnTo>
                    <a:lnTo>
                      <a:pt x="680" y="326"/>
                    </a:lnTo>
                    <a:lnTo>
                      <a:pt x="680" y="326"/>
                    </a:lnTo>
                    <a:lnTo>
                      <a:pt x="764" y="311"/>
                    </a:lnTo>
                    <a:lnTo>
                      <a:pt x="848" y="295"/>
                    </a:lnTo>
                    <a:lnTo>
                      <a:pt x="889" y="286"/>
                    </a:lnTo>
                    <a:lnTo>
                      <a:pt x="930" y="276"/>
                    </a:lnTo>
                    <a:lnTo>
                      <a:pt x="971" y="265"/>
                    </a:lnTo>
                    <a:lnTo>
                      <a:pt x="1012" y="254"/>
                    </a:lnTo>
                    <a:lnTo>
                      <a:pt x="1012" y="254"/>
                    </a:lnTo>
                    <a:lnTo>
                      <a:pt x="1053" y="241"/>
                    </a:lnTo>
                    <a:lnTo>
                      <a:pt x="1093" y="229"/>
                    </a:lnTo>
                    <a:lnTo>
                      <a:pt x="1133" y="215"/>
                    </a:lnTo>
                    <a:lnTo>
                      <a:pt x="1173" y="200"/>
                    </a:lnTo>
                    <a:lnTo>
                      <a:pt x="1213" y="185"/>
                    </a:lnTo>
                    <a:lnTo>
                      <a:pt x="1252" y="169"/>
                    </a:lnTo>
                    <a:lnTo>
                      <a:pt x="1330" y="135"/>
                    </a:lnTo>
                    <a:lnTo>
                      <a:pt x="1330" y="135"/>
                    </a:lnTo>
                    <a:lnTo>
                      <a:pt x="1409" y="101"/>
                    </a:lnTo>
                    <a:lnTo>
                      <a:pt x="1448" y="85"/>
                    </a:lnTo>
                    <a:lnTo>
                      <a:pt x="1488" y="68"/>
                    </a:lnTo>
                    <a:lnTo>
                      <a:pt x="1528" y="52"/>
                    </a:lnTo>
                    <a:lnTo>
                      <a:pt x="1569" y="40"/>
                    </a:lnTo>
                    <a:lnTo>
                      <a:pt x="1610" y="27"/>
                    </a:lnTo>
                    <a:lnTo>
                      <a:pt x="1653" y="18"/>
                    </a:lnTo>
                    <a:lnTo>
                      <a:pt x="1653" y="18"/>
                    </a:lnTo>
                    <a:lnTo>
                      <a:pt x="1695" y="10"/>
                    </a:lnTo>
                    <a:lnTo>
                      <a:pt x="1738" y="4"/>
                    </a:lnTo>
                    <a:lnTo>
                      <a:pt x="1781" y="2"/>
                    </a:lnTo>
                    <a:lnTo>
                      <a:pt x="1824" y="0"/>
                    </a:lnTo>
                    <a:lnTo>
                      <a:pt x="1824" y="0"/>
                    </a:lnTo>
                    <a:lnTo>
                      <a:pt x="1867" y="2"/>
                    </a:lnTo>
                    <a:lnTo>
                      <a:pt x="1911" y="5"/>
                    </a:lnTo>
                    <a:lnTo>
                      <a:pt x="1953" y="11"/>
                    </a:lnTo>
                    <a:lnTo>
                      <a:pt x="1996" y="19"/>
                    </a:lnTo>
                    <a:lnTo>
                      <a:pt x="1996" y="19"/>
                    </a:lnTo>
                    <a:lnTo>
                      <a:pt x="2037" y="28"/>
                    </a:lnTo>
                    <a:lnTo>
                      <a:pt x="2079" y="40"/>
                    </a:lnTo>
                    <a:lnTo>
                      <a:pt x="2120" y="53"/>
                    </a:lnTo>
                    <a:lnTo>
                      <a:pt x="2161" y="70"/>
                    </a:lnTo>
                    <a:lnTo>
                      <a:pt x="2200" y="87"/>
                    </a:lnTo>
                    <a:lnTo>
                      <a:pt x="2238" y="105"/>
                    </a:lnTo>
                    <a:lnTo>
                      <a:pt x="2276" y="126"/>
                    </a:lnTo>
                    <a:lnTo>
                      <a:pt x="2313" y="149"/>
                    </a:lnTo>
                    <a:lnTo>
                      <a:pt x="2348" y="173"/>
                    </a:lnTo>
                    <a:lnTo>
                      <a:pt x="2383" y="199"/>
                    </a:lnTo>
                    <a:lnTo>
                      <a:pt x="2416" y="225"/>
                    </a:lnTo>
                    <a:lnTo>
                      <a:pt x="2449" y="254"/>
                    </a:lnTo>
                    <a:lnTo>
                      <a:pt x="2478" y="284"/>
                    </a:lnTo>
                    <a:lnTo>
                      <a:pt x="2508" y="315"/>
                    </a:lnTo>
                    <a:lnTo>
                      <a:pt x="2536" y="347"/>
                    </a:lnTo>
                    <a:lnTo>
                      <a:pt x="2563" y="381"/>
                    </a:lnTo>
                    <a:lnTo>
                      <a:pt x="2563" y="381"/>
                    </a:lnTo>
                    <a:lnTo>
                      <a:pt x="2535" y="348"/>
                    </a:lnTo>
                    <a:lnTo>
                      <a:pt x="2506" y="317"/>
                    </a:lnTo>
                    <a:lnTo>
                      <a:pt x="2475" y="287"/>
                    </a:lnTo>
                    <a:lnTo>
                      <a:pt x="2444" y="258"/>
                    </a:lnTo>
                    <a:lnTo>
                      <a:pt x="2411" y="232"/>
                    </a:lnTo>
                    <a:lnTo>
                      <a:pt x="2377" y="207"/>
                    </a:lnTo>
                    <a:lnTo>
                      <a:pt x="2341" y="182"/>
                    </a:lnTo>
                    <a:lnTo>
                      <a:pt x="2306" y="159"/>
                    </a:lnTo>
                    <a:lnTo>
                      <a:pt x="2306" y="159"/>
                    </a:lnTo>
                    <a:lnTo>
                      <a:pt x="2269" y="138"/>
                    </a:lnTo>
                    <a:lnTo>
                      <a:pt x="2232" y="118"/>
                    </a:lnTo>
                    <a:lnTo>
                      <a:pt x="2194" y="99"/>
                    </a:lnTo>
                    <a:lnTo>
                      <a:pt x="2155" y="83"/>
                    </a:lnTo>
                    <a:lnTo>
                      <a:pt x="2115" y="70"/>
                    </a:lnTo>
                    <a:lnTo>
                      <a:pt x="2074" y="57"/>
                    </a:lnTo>
                    <a:lnTo>
                      <a:pt x="2034" y="46"/>
                    </a:lnTo>
                    <a:lnTo>
                      <a:pt x="1992" y="37"/>
                    </a:lnTo>
                    <a:lnTo>
                      <a:pt x="1992" y="37"/>
                    </a:lnTo>
                    <a:lnTo>
                      <a:pt x="1951" y="32"/>
                    </a:lnTo>
                    <a:lnTo>
                      <a:pt x="1908" y="26"/>
                    </a:lnTo>
                    <a:lnTo>
                      <a:pt x="1867" y="23"/>
                    </a:lnTo>
                    <a:lnTo>
                      <a:pt x="1824" y="22"/>
                    </a:lnTo>
                    <a:lnTo>
                      <a:pt x="1782" y="23"/>
                    </a:lnTo>
                    <a:lnTo>
                      <a:pt x="1740" y="27"/>
                    </a:lnTo>
                    <a:lnTo>
                      <a:pt x="1699" y="32"/>
                    </a:lnTo>
                    <a:lnTo>
                      <a:pt x="1657" y="40"/>
                    </a:lnTo>
                    <a:lnTo>
                      <a:pt x="1657" y="40"/>
                    </a:lnTo>
                    <a:lnTo>
                      <a:pt x="1616" y="49"/>
                    </a:lnTo>
                    <a:lnTo>
                      <a:pt x="1576" y="61"/>
                    </a:lnTo>
                    <a:lnTo>
                      <a:pt x="1536" y="75"/>
                    </a:lnTo>
                    <a:lnTo>
                      <a:pt x="1496" y="90"/>
                    </a:lnTo>
                    <a:lnTo>
                      <a:pt x="1457" y="106"/>
                    </a:lnTo>
                    <a:lnTo>
                      <a:pt x="1418" y="124"/>
                    </a:lnTo>
                    <a:lnTo>
                      <a:pt x="1341" y="158"/>
                    </a:lnTo>
                    <a:lnTo>
                      <a:pt x="1341" y="158"/>
                    </a:lnTo>
                    <a:lnTo>
                      <a:pt x="1261" y="192"/>
                    </a:lnTo>
                    <a:lnTo>
                      <a:pt x="1221" y="207"/>
                    </a:lnTo>
                    <a:lnTo>
                      <a:pt x="1182" y="223"/>
                    </a:lnTo>
                    <a:lnTo>
                      <a:pt x="1141" y="237"/>
                    </a:lnTo>
                    <a:lnTo>
                      <a:pt x="1100" y="250"/>
                    </a:lnTo>
                    <a:lnTo>
                      <a:pt x="1060" y="263"/>
                    </a:lnTo>
                    <a:lnTo>
                      <a:pt x="1018" y="276"/>
                    </a:lnTo>
                    <a:lnTo>
                      <a:pt x="1018" y="276"/>
                    </a:lnTo>
                    <a:lnTo>
                      <a:pt x="977" y="287"/>
                    </a:lnTo>
                    <a:lnTo>
                      <a:pt x="935" y="298"/>
                    </a:lnTo>
                    <a:lnTo>
                      <a:pt x="894" y="307"/>
                    </a:lnTo>
                    <a:lnTo>
                      <a:pt x="851" y="316"/>
                    </a:lnTo>
                    <a:lnTo>
                      <a:pt x="810" y="325"/>
                    </a:lnTo>
                    <a:lnTo>
                      <a:pt x="767" y="332"/>
                    </a:lnTo>
                    <a:lnTo>
                      <a:pt x="726" y="339"/>
                    </a:lnTo>
                    <a:lnTo>
                      <a:pt x="683" y="346"/>
                    </a:lnTo>
                    <a:lnTo>
                      <a:pt x="683" y="346"/>
                    </a:lnTo>
                    <a:lnTo>
                      <a:pt x="598" y="356"/>
                    </a:lnTo>
                    <a:lnTo>
                      <a:pt x="513" y="364"/>
                    </a:lnTo>
                    <a:lnTo>
                      <a:pt x="427" y="371"/>
                    </a:lnTo>
                    <a:lnTo>
                      <a:pt x="342" y="377"/>
                    </a:lnTo>
                    <a:lnTo>
                      <a:pt x="342" y="377"/>
                    </a:lnTo>
                    <a:lnTo>
                      <a:pt x="257" y="379"/>
                    </a:lnTo>
                    <a:lnTo>
                      <a:pt x="172" y="382"/>
                    </a:lnTo>
                    <a:lnTo>
                      <a:pt x="87" y="382"/>
                    </a:lnTo>
                    <a:lnTo>
                      <a:pt x="0" y="381"/>
                    </a:lnTo>
                    <a:lnTo>
                      <a:pt x="0" y="381"/>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5CD8190-0ED2-48DB-964D-8906AF5E16C3}"/>
                  </a:ext>
                </a:extLst>
              </p:cNvPr>
              <p:cNvSpPr>
                <a:spLocks/>
              </p:cNvSpPr>
              <p:nvPr userDrawn="1"/>
            </p:nvSpPr>
            <p:spPr bwMode="auto">
              <a:xfrm>
                <a:off x="3424238" y="3735554"/>
                <a:ext cx="1023938" cy="303213"/>
              </a:xfrm>
              <a:custGeom>
                <a:avLst/>
                <a:gdLst>
                  <a:gd name="T0" fmla="*/ 0 w 1291"/>
                  <a:gd name="T1" fmla="*/ 174 h 381"/>
                  <a:gd name="T2" fmla="*/ 162 w 1291"/>
                  <a:gd name="T3" fmla="*/ 97 h 381"/>
                  <a:gd name="T4" fmla="*/ 245 w 1291"/>
                  <a:gd name="T5" fmla="*/ 61 h 381"/>
                  <a:gd name="T6" fmla="*/ 330 w 1291"/>
                  <a:gd name="T7" fmla="*/ 32 h 381"/>
                  <a:gd name="T8" fmla="*/ 352 w 1291"/>
                  <a:gd name="T9" fmla="*/ 25 h 381"/>
                  <a:gd name="T10" fmla="*/ 419 w 1291"/>
                  <a:gd name="T11" fmla="*/ 11 h 381"/>
                  <a:gd name="T12" fmla="*/ 509 w 1291"/>
                  <a:gd name="T13" fmla="*/ 1 h 381"/>
                  <a:gd name="T14" fmla="*/ 555 w 1291"/>
                  <a:gd name="T15" fmla="*/ 0 h 381"/>
                  <a:gd name="T16" fmla="*/ 644 w 1291"/>
                  <a:gd name="T17" fmla="*/ 4 h 381"/>
                  <a:gd name="T18" fmla="*/ 691 w 1291"/>
                  <a:gd name="T19" fmla="*/ 10 h 381"/>
                  <a:gd name="T20" fmla="*/ 779 w 1291"/>
                  <a:gd name="T21" fmla="*/ 29 h 381"/>
                  <a:gd name="T22" fmla="*/ 866 w 1291"/>
                  <a:gd name="T23" fmla="*/ 56 h 381"/>
                  <a:gd name="T24" fmla="*/ 907 w 1291"/>
                  <a:gd name="T25" fmla="*/ 74 h 381"/>
                  <a:gd name="T26" fmla="*/ 989 w 1291"/>
                  <a:gd name="T27" fmla="*/ 114 h 381"/>
                  <a:gd name="T28" fmla="*/ 1028 w 1291"/>
                  <a:gd name="T29" fmla="*/ 137 h 381"/>
                  <a:gd name="T30" fmla="*/ 1102 w 1291"/>
                  <a:gd name="T31" fmla="*/ 189 h 381"/>
                  <a:gd name="T32" fmla="*/ 1171 w 1291"/>
                  <a:gd name="T33" fmla="*/ 246 h 381"/>
                  <a:gd name="T34" fmla="*/ 1234 w 1291"/>
                  <a:gd name="T35" fmla="*/ 311 h 381"/>
                  <a:gd name="T36" fmla="*/ 1291 w 1291"/>
                  <a:gd name="T37" fmla="*/ 381 h 381"/>
                  <a:gd name="T38" fmla="*/ 1261 w 1291"/>
                  <a:gd name="T39" fmla="*/ 347 h 381"/>
                  <a:gd name="T40" fmla="*/ 1197 w 1291"/>
                  <a:gd name="T41" fmla="*/ 284 h 381"/>
                  <a:gd name="T42" fmla="*/ 1163 w 1291"/>
                  <a:gd name="T43" fmla="*/ 256 h 381"/>
                  <a:gd name="T44" fmla="*/ 1092 w 1291"/>
                  <a:gd name="T45" fmla="*/ 202 h 381"/>
                  <a:gd name="T46" fmla="*/ 1018 w 1291"/>
                  <a:gd name="T47" fmla="*/ 154 h 381"/>
                  <a:gd name="T48" fmla="*/ 978 w 1291"/>
                  <a:gd name="T49" fmla="*/ 132 h 381"/>
                  <a:gd name="T50" fmla="*/ 899 w 1291"/>
                  <a:gd name="T51" fmla="*/ 94 h 381"/>
                  <a:gd name="T52" fmla="*/ 815 w 1291"/>
                  <a:gd name="T53" fmla="*/ 64 h 381"/>
                  <a:gd name="T54" fmla="*/ 730 w 1291"/>
                  <a:gd name="T55" fmla="*/ 42 h 381"/>
                  <a:gd name="T56" fmla="*/ 686 w 1291"/>
                  <a:gd name="T57" fmla="*/ 34 h 381"/>
                  <a:gd name="T58" fmla="*/ 598 w 1291"/>
                  <a:gd name="T59" fmla="*/ 25 h 381"/>
                  <a:gd name="T60" fmla="*/ 510 w 1291"/>
                  <a:gd name="T61" fmla="*/ 24 h 381"/>
                  <a:gd name="T62" fmla="*/ 422 w 1291"/>
                  <a:gd name="T63" fmla="*/ 33 h 381"/>
                  <a:gd name="T64" fmla="*/ 335 w 1291"/>
                  <a:gd name="T65" fmla="*/ 51 h 381"/>
                  <a:gd name="T66" fmla="*/ 292 w 1291"/>
                  <a:gd name="T67" fmla="*/ 62 h 381"/>
                  <a:gd name="T68" fmla="*/ 208 w 1291"/>
                  <a:gd name="T69" fmla="*/ 92 h 381"/>
                  <a:gd name="T70" fmla="*/ 167 w 1291"/>
                  <a:gd name="T71" fmla="*/ 108 h 381"/>
                  <a:gd name="T72" fmla="*/ 42 w 1291"/>
                  <a:gd name="T73" fmla="*/ 158 h 381"/>
                  <a:gd name="T74" fmla="*/ 0 w 1291"/>
                  <a:gd name="T75" fmla="*/ 17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1" h="381">
                    <a:moveTo>
                      <a:pt x="0" y="174"/>
                    </a:moveTo>
                    <a:lnTo>
                      <a:pt x="0" y="174"/>
                    </a:lnTo>
                    <a:lnTo>
                      <a:pt x="81" y="136"/>
                    </a:lnTo>
                    <a:lnTo>
                      <a:pt x="162" y="97"/>
                    </a:lnTo>
                    <a:lnTo>
                      <a:pt x="203" y="78"/>
                    </a:lnTo>
                    <a:lnTo>
                      <a:pt x="245" y="61"/>
                    </a:lnTo>
                    <a:lnTo>
                      <a:pt x="286" y="46"/>
                    </a:lnTo>
                    <a:lnTo>
                      <a:pt x="330" y="32"/>
                    </a:lnTo>
                    <a:lnTo>
                      <a:pt x="330" y="32"/>
                    </a:lnTo>
                    <a:lnTo>
                      <a:pt x="352" y="25"/>
                    </a:lnTo>
                    <a:lnTo>
                      <a:pt x="374" y="19"/>
                    </a:lnTo>
                    <a:lnTo>
                      <a:pt x="419" y="11"/>
                    </a:lnTo>
                    <a:lnTo>
                      <a:pt x="464" y="4"/>
                    </a:lnTo>
                    <a:lnTo>
                      <a:pt x="509" y="1"/>
                    </a:lnTo>
                    <a:lnTo>
                      <a:pt x="509" y="1"/>
                    </a:lnTo>
                    <a:lnTo>
                      <a:pt x="555" y="0"/>
                    </a:lnTo>
                    <a:lnTo>
                      <a:pt x="600" y="1"/>
                    </a:lnTo>
                    <a:lnTo>
                      <a:pt x="644" y="4"/>
                    </a:lnTo>
                    <a:lnTo>
                      <a:pt x="691" y="10"/>
                    </a:lnTo>
                    <a:lnTo>
                      <a:pt x="691" y="10"/>
                    </a:lnTo>
                    <a:lnTo>
                      <a:pt x="734" y="18"/>
                    </a:lnTo>
                    <a:lnTo>
                      <a:pt x="779" y="29"/>
                    </a:lnTo>
                    <a:lnTo>
                      <a:pt x="823" y="41"/>
                    </a:lnTo>
                    <a:lnTo>
                      <a:pt x="866" y="56"/>
                    </a:lnTo>
                    <a:lnTo>
                      <a:pt x="866" y="56"/>
                    </a:lnTo>
                    <a:lnTo>
                      <a:pt x="907" y="74"/>
                    </a:lnTo>
                    <a:lnTo>
                      <a:pt x="949" y="93"/>
                    </a:lnTo>
                    <a:lnTo>
                      <a:pt x="989" y="114"/>
                    </a:lnTo>
                    <a:lnTo>
                      <a:pt x="1028" y="137"/>
                    </a:lnTo>
                    <a:lnTo>
                      <a:pt x="1028" y="137"/>
                    </a:lnTo>
                    <a:lnTo>
                      <a:pt x="1066" y="162"/>
                    </a:lnTo>
                    <a:lnTo>
                      <a:pt x="1102" y="189"/>
                    </a:lnTo>
                    <a:lnTo>
                      <a:pt x="1137" y="216"/>
                    </a:lnTo>
                    <a:lnTo>
                      <a:pt x="1171" y="246"/>
                    </a:lnTo>
                    <a:lnTo>
                      <a:pt x="1204" y="278"/>
                    </a:lnTo>
                    <a:lnTo>
                      <a:pt x="1234" y="311"/>
                    </a:lnTo>
                    <a:lnTo>
                      <a:pt x="1264" y="344"/>
                    </a:lnTo>
                    <a:lnTo>
                      <a:pt x="1291" y="381"/>
                    </a:lnTo>
                    <a:lnTo>
                      <a:pt x="1291" y="381"/>
                    </a:lnTo>
                    <a:lnTo>
                      <a:pt x="1261" y="347"/>
                    </a:lnTo>
                    <a:lnTo>
                      <a:pt x="1229" y="316"/>
                    </a:lnTo>
                    <a:lnTo>
                      <a:pt x="1197" y="284"/>
                    </a:lnTo>
                    <a:lnTo>
                      <a:pt x="1163" y="256"/>
                    </a:lnTo>
                    <a:lnTo>
                      <a:pt x="1163" y="256"/>
                    </a:lnTo>
                    <a:lnTo>
                      <a:pt x="1128" y="228"/>
                    </a:lnTo>
                    <a:lnTo>
                      <a:pt x="1092" y="202"/>
                    </a:lnTo>
                    <a:lnTo>
                      <a:pt x="1056" y="177"/>
                    </a:lnTo>
                    <a:lnTo>
                      <a:pt x="1018" y="154"/>
                    </a:lnTo>
                    <a:lnTo>
                      <a:pt x="1018" y="154"/>
                    </a:lnTo>
                    <a:lnTo>
                      <a:pt x="978" y="132"/>
                    </a:lnTo>
                    <a:lnTo>
                      <a:pt x="939" y="113"/>
                    </a:lnTo>
                    <a:lnTo>
                      <a:pt x="899" y="94"/>
                    </a:lnTo>
                    <a:lnTo>
                      <a:pt x="858" y="78"/>
                    </a:lnTo>
                    <a:lnTo>
                      <a:pt x="815" y="64"/>
                    </a:lnTo>
                    <a:lnTo>
                      <a:pt x="772" y="53"/>
                    </a:lnTo>
                    <a:lnTo>
                      <a:pt x="730" y="42"/>
                    </a:lnTo>
                    <a:lnTo>
                      <a:pt x="686" y="34"/>
                    </a:lnTo>
                    <a:lnTo>
                      <a:pt x="686" y="34"/>
                    </a:lnTo>
                    <a:lnTo>
                      <a:pt x="642" y="29"/>
                    </a:lnTo>
                    <a:lnTo>
                      <a:pt x="598" y="25"/>
                    </a:lnTo>
                    <a:lnTo>
                      <a:pt x="554" y="24"/>
                    </a:lnTo>
                    <a:lnTo>
                      <a:pt x="510" y="24"/>
                    </a:lnTo>
                    <a:lnTo>
                      <a:pt x="466" y="28"/>
                    </a:lnTo>
                    <a:lnTo>
                      <a:pt x="422" y="33"/>
                    </a:lnTo>
                    <a:lnTo>
                      <a:pt x="378" y="40"/>
                    </a:lnTo>
                    <a:lnTo>
                      <a:pt x="335" y="51"/>
                    </a:lnTo>
                    <a:lnTo>
                      <a:pt x="335" y="51"/>
                    </a:lnTo>
                    <a:lnTo>
                      <a:pt x="292" y="62"/>
                    </a:lnTo>
                    <a:lnTo>
                      <a:pt x="251" y="77"/>
                    </a:lnTo>
                    <a:lnTo>
                      <a:pt x="208" y="92"/>
                    </a:lnTo>
                    <a:lnTo>
                      <a:pt x="167" y="108"/>
                    </a:lnTo>
                    <a:lnTo>
                      <a:pt x="167" y="108"/>
                    </a:lnTo>
                    <a:lnTo>
                      <a:pt x="84" y="142"/>
                    </a:lnTo>
                    <a:lnTo>
                      <a:pt x="42" y="158"/>
                    </a:lnTo>
                    <a:lnTo>
                      <a:pt x="0" y="174"/>
                    </a:lnTo>
                    <a:lnTo>
                      <a:pt x="0" y="174"/>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F7E2FE2F-8AE2-414F-AA1E-42DDA3DC981A}"/>
                  </a:ext>
                </a:extLst>
              </p:cNvPr>
              <p:cNvSpPr>
                <a:spLocks/>
              </p:cNvSpPr>
              <p:nvPr userDrawn="1"/>
            </p:nvSpPr>
            <p:spPr bwMode="auto">
              <a:xfrm>
                <a:off x="2354263" y="3905417"/>
                <a:ext cx="1069975" cy="165100"/>
              </a:xfrm>
              <a:custGeom>
                <a:avLst/>
                <a:gdLst>
                  <a:gd name="T0" fmla="*/ 0 w 1348"/>
                  <a:gd name="T1" fmla="*/ 206 h 210"/>
                  <a:gd name="T2" fmla="*/ 0 w 1348"/>
                  <a:gd name="T3" fmla="*/ 206 h 210"/>
                  <a:gd name="T4" fmla="*/ 171 w 1348"/>
                  <a:gd name="T5" fmla="*/ 198 h 210"/>
                  <a:gd name="T6" fmla="*/ 257 w 1348"/>
                  <a:gd name="T7" fmla="*/ 192 h 210"/>
                  <a:gd name="T8" fmla="*/ 342 w 1348"/>
                  <a:gd name="T9" fmla="*/ 187 h 210"/>
                  <a:gd name="T10" fmla="*/ 342 w 1348"/>
                  <a:gd name="T11" fmla="*/ 187 h 210"/>
                  <a:gd name="T12" fmla="*/ 427 w 1348"/>
                  <a:gd name="T13" fmla="*/ 181 h 210"/>
                  <a:gd name="T14" fmla="*/ 513 w 1348"/>
                  <a:gd name="T15" fmla="*/ 173 h 210"/>
                  <a:gd name="T16" fmla="*/ 598 w 1348"/>
                  <a:gd name="T17" fmla="*/ 164 h 210"/>
                  <a:gd name="T18" fmla="*/ 682 w 1348"/>
                  <a:gd name="T19" fmla="*/ 153 h 210"/>
                  <a:gd name="T20" fmla="*/ 682 w 1348"/>
                  <a:gd name="T21" fmla="*/ 153 h 210"/>
                  <a:gd name="T22" fmla="*/ 767 w 1348"/>
                  <a:gd name="T23" fmla="*/ 141 h 210"/>
                  <a:gd name="T24" fmla="*/ 851 w 1348"/>
                  <a:gd name="T25" fmla="*/ 127 h 210"/>
                  <a:gd name="T26" fmla="*/ 935 w 1348"/>
                  <a:gd name="T27" fmla="*/ 112 h 210"/>
                  <a:gd name="T28" fmla="*/ 1019 w 1348"/>
                  <a:gd name="T29" fmla="*/ 95 h 210"/>
                  <a:gd name="T30" fmla="*/ 1019 w 1348"/>
                  <a:gd name="T31" fmla="*/ 95 h 210"/>
                  <a:gd name="T32" fmla="*/ 1102 w 1348"/>
                  <a:gd name="T33" fmla="*/ 75 h 210"/>
                  <a:gd name="T34" fmla="*/ 1185 w 1348"/>
                  <a:gd name="T35" fmla="*/ 52 h 210"/>
                  <a:gd name="T36" fmla="*/ 1226 w 1348"/>
                  <a:gd name="T37" fmla="*/ 40 h 210"/>
                  <a:gd name="T38" fmla="*/ 1267 w 1348"/>
                  <a:gd name="T39" fmla="*/ 28 h 210"/>
                  <a:gd name="T40" fmla="*/ 1307 w 1348"/>
                  <a:gd name="T41" fmla="*/ 14 h 210"/>
                  <a:gd name="T42" fmla="*/ 1348 w 1348"/>
                  <a:gd name="T43" fmla="*/ 0 h 210"/>
                  <a:gd name="T44" fmla="*/ 1348 w 1348"/>
                  <a:gd name="T45" fmla="*/ 0 h 210"/>
                  <a:gd name="T46" fmla="*/ 1308 w 1348"/>
                  <a:gd name="T47" fmla="*/ 17 h 210"/>
                  <a:gd name="T48" fmla="*/ 1269 w 1348"/>
                  <a:gd name="T49" fmla="*/ 33 h 210"/>
                  <a:gd name="T50" fmla="*/ 1229 w 1348"/>
                  <a:gd name="T51" fmla="*/ 50 h 210"/>
                  <a:gd name="T52" fmla="*/ 1189 w 1348"/>
                  <a:gd name="T53" fmla="*/ 65 h 210"/>
                  <a:gd name="T54" fmla="*/ 1147 w 1348"/>
                  <a:gd name="T55" fmla="*/ 77 h 210"/>
                  <a:gd name="T56" fmla="*/ 1107 w 1348"/>
                  <a:gd name="T57" fmla="*/ 90 h 210"/>
                  <a:gd name="T58" fmla="*/ 1065 w 1348"/>
                  <a:gd name="T59" fmla="*/ 103 h 210"/>
                  <a:gd name="T60" fmla="*/ 1024 w 1348"/>
                  <a:gd name="T61" fmla="*/ 113 h 210"/>
                  <a:gd name="T62" fmla="*/ 1024 w 1348"/>
                  <a:gd name="T63" fmla="*/ 113 h 210"/>
                  <a:gd name="T64" fmla="*/ 981 w 1348"/>
                  <a:gd name="T65" fmla="*/ 123 h 210"/>
                  <a:gd name="T66" fmla="*/ 940 w 1348"/>
                  <a:gd name="T67" fmla="*/ 134 h 210"/>
                  <a:gd name="T68" fmla="*/ 856 w 1348"/>
                  <a:gd name="T69" fmla="*/ 151 h 210"/>
                  <a:gd name="T70" fmla="*/ 771 w 1348"/>
                  <a:gd name="T71" fmla="*/ 165 h 210"/>
                  <a:gd name="T72" fmla="*/ 685 w 1348"/>
                  <a:gd name="T73" fmla="*/ 177 h 210"/>
                  <a:gd name="T74" fmla="*/ 685 w 1348"/>
                  <a:gd name="T75" fmla="*/ 177 h 210"/>
                  <a:gd name="T76" fmla="*/ 600 w 1348"/>
                  <a:gd name="T77" fmla="*/ 188 h 210"/>
                  <a:gd name="T78" fmla="*/ 515 w 1348"/>
                  <a:gd name="T79" fmla="*/ 196 h 210"/>
                  <a:gd name="T80" fmla="*/ 429 w 1348"/>
                  <a:gd name="T81" fmla="*/ 203 h 210"/>
                  <a:gd name="T82" fmla="*/ 343 w 1348"/>
                  <a:gd name="T83" fmla="*/ 206 h 210"/>
                  <a:gd name="T84" fmla="*/ 343 w 1348"/>
                  <a:gd name="T85" fmla="*/ 206 h 210"/>
                  <a:gd name="T86" fmla="*/ 257 w 1348"/>
                  <a:gd name="T87" fmla="*/ 210 h 210"/>
                  <a:gd name="T88" fmla="*/ 172 w 1348"/>
                  <a:gd name="T89" fmla="*/ 210 h 210"/>
                  <a:gd name="T90" fmla="*/ 85 w 1348"/>
                  <a:gd name="T91" fmla="*/ 209 h 210"/>
                  <a:gd name="T92" fmla="*/ 0 w 1348"/>
                  <a:gd name="T93" fmla="*/ 206 h 210"/>
                  <a:gd name="T94" fmla="*/ 0 w 1348"/>
                  <a:gd name="T95" fmla="*/ 2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48" h="210">
                    <a:moveTo>
                      <a:pt x="0" y="206"/>
                    </a:moveTo>
                    <a:lnTo>
                      <a:pt x="0" y="206"/>
                    </a:lnTo>
                    <a:lnTo>
                      <a:pt x="171" y="198"/>
                    </a:lnTo>
                    <a:lnTo>
                      <a:pt x="257" y="192"/>
                    </a:lnTo>
                    <a:lnTo>
                      <a:pt x="342" y="187"/>
                    </a:lnTo>
                    <a:lnTo>
                      <a:pt x="342" y="187"/>
                    </a:lnTo>
                    <a:lnTo>
                      <a:pt x="427" y="181"/>
                    </a:lnTo>
                    <a:lnTo>
                      <a:pt x="513" y="173"/>
                    </a:lnTo>
                    <a:lnTo>
                      <a:pt x="598" y="164"/>
                    </a:lnTo>
                    <a:lnTo>
                      <a:pt x="682" y="153"/>
                    </a:lnTo>
                    <a:lnTo>
                      <a:pt x="682" y="153"/>
                    </a:lnTo>
                    <a:lnTo>
                      <a:pt x="767" y="141"/>
                    </a:lnTo>
                    <a:lnTo>
                      <a:pt x="851" y="127"/>
                    </a:lnTo>
                    <a:lnTo>
                      <a:pt x="935" y="112"/>
                    </a:lnTo>
                    <a:lnTo>
                      <a:pt x="1019" y="95"/>
                    </a:lnTo>
                    <a:lnTo>
                      <a:pt x="1019" y="95"/>
                    </a:lnTo>
                    <a:lnTo>
                      <a:pt x="1102" y="75"/>
                    </a:lnTo>
                    <a:lnTo>
                      <a:pt x="1185" y="52"/>
                    </a:lnTo>
                    <a:lnTo>
                      <a:pt x="1226" y="40"/>
                    </a:lnTo>
                    <a:lnTo>
                      <a:pt x="1267" y="28"/>
                    </a:lnTo>
                    <a:lnTo>
                      <a:pt x="1307" y="14"/>
                    </a:lnTo>
                    <a:lnTo>
                      <a:pt x="1348" y="0"/>
                    </a:lnTo>
                    <a:lnTo>
                      <a:pt x="1348" y="0"/>
                    </a:lnTo>
                    <a:lnTo>
                      <a:pt x="1308" y="17"/>
                    </a:lnTo>
                    <a:lnTo>
                      <a:pt x="1269" y="33"/>
                    </a:lnTo>
                    <a:lnTo>
                      <a:pt x="1229" y="50"/>
                    </a:lnTo>
                    <a:lnTo>
                      <a:pt x="1189" y="65"/>
                    </a:lnTo>
                    <a:lnTo>
                      <a:pt x="1147" y="77"/>
                    </a:lnTo>
                    <a:lnTo>
                      <a:pt x="1107" y="90"/>
                    </a:lnTo>
                    <a:lnTo>
                      <a:pt x="1065" y="103"/>
                    </a:lnTo>
                    <a:lnTo>
                      <a:pt x="1024" y="113"/>
                    </a:lnTo>
                    <a:lnTo>
                      <a:pt x="1024" y="113"/>
                    </a:lnTo>
                    <a:lnTo>
                      <a:pt x="981" y="123"/>
                    </a:lnTo>
                    <a:lnTo>
                      <a:pt x="940" y="134"/>
                    </a:lnTo>
                    <a:lnTo>
                      <a:pt x="856" y="151"/>
                    </a:lnTo>
                    <a:lnTo>
                      <a:pt x="771" y="165"/>
                    </a:lnTo>
                    <a:lnTo>
                      <a:pt x="685" y="177"/>
                    </a:lnTo>
                    <a:lnTo>
                      <a:pt x="685" y="177"/>
                    </a:lnTo>
                    <a:lnTo>
                      <a:pt x="600" y="188"/>
                    </a:lnTo>
                    <a:lnTo>
                      <a:pt x="515" y="196"/>
                    </a:lnTo>
                    <a:lnTo>
                      <a:pt x="429" y="203"/>
                    </a:lnTo>
                    <a:lnTo>
                      <a:pt x="343" y="206"/>
                    </a:lnTo>
                    <a:lnTo>
                      <a:pt x="343" y="206"/>
                    </a:lnTo>
                    <a:lnTo>
                      <a:pt x="257" y="210"/>
                    </a:lnTo>
                    <a:lnTo>
                      <a:pt x="172" y="210"/>
                    </a:lnTo>
                    <a:lnTo>
                      <a:pt x="85" y="209"/>
                    </a:lnTo>
                    <a:lnTo>
                      <a:pt x="0" y="206"/>
                    </a:lnTo>
                    <a:lnTo>
                      <a:pt x="0" y="206"/>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DD692941-4ADD-4C85-9E1D-3F327297431F}"/>
                  </a:ext>
                </a:extLst>
              </p:cNvPr>
              <p:cNvSpPr>
                <a:spLocks/>
              </p:cNvSpPr>
              <p:nvPr userDrawn="1"/>
            </p:nvSpPr>
            <p:spPr bwMode="auto">
              <a:xfrm>
                <a:off x="4695826" y="3829217"/>
                <a:ext cx="2033588" cy="301625"/>
              </a:xfrm>
              <a:custGeom>
                <a:avLst/>
                <a:gdLst>
                  <a:gd name="T0" fmla="*/ 2563 w 2563"/>
                  <a:gd name="T1" fmla="*/ 381 h 382"/>
                  <a:gd name="T2" fmla="*/ 2391 w 2563"/>
                  <a:gd name="T3" fmla="*/ 382 h 382"/>
                  <a:gd name="T4" fmla="*/ 2221 w 2563"/>
                  <a:gd name="T5" fmla="*/ 377 h 382"/>
                  <a:gd name="T6" fmla="*/ 2136 w 2563"/>
                  <a:gd name="T7" fmla="*/ 371 h 382"/>
                  <a:gd name="T8" fmla="*/ 1965 w 2563"/>
                  <a:gd name="T9" fmla="*/ 356 h 382"/>
                  <a:gd name="T10" fmla="*/ 1880 w 2563"/>
                  <a:gd name="T11" fmla="*/ 346 h 382"/>
                  <a:gd name="T12" fmla="*/ 1796 w 2563"/>
                  <a:gd name="T13" fmla="*/ 332 h 382"/>
                  <a:gd name="T14" fmla="*/ 1712 w 2563"/>
                  <a:gd name="T15" fmla="*/ 316 h 382"/>
                  <a:gd name="T16" fmla="*/ 1628 w 2563"/>
                  <a:gd name="T17" fmla="*/ 298 h 382"/>
                  <a:gd name="T18" fmla="*/ 1545 w 2563"/>
                  <a:gd name="T19" fmla="*/ 276 h 382"/>
                  <a:gd name="T20" fmla="*/ 1503 w 2563"/>
                  <a:gd name="T21" fmla="*/ 263 h 382"/>
                  <a:gd name="T22" fmla="*/ 1422 w 2563"/>
                  <a:gd name="T23" fmla="*/ 237 h 382"/>
                  <a:gd name="T24" fmla="*/ 1342 w 2563"/>
                  <a:gd name="T25" fmla="*/ 207 h 382"/>
                  <a:gd name="T26" fmla="*/ 1222 w 2563"/>
                  <a:gd name="T27" fmla="*/ 158 h 382"/>
                  <a:gd name="T28" fmla="*/ 1145 w 2563"/>
                  <a:gd name="T29" fmla="*/ 124 h 382"/>
                  <a:gd name="T30" fmla="*/ 1067 w 2563"/>
                  <a:gd name="T31" fmla="*/ 90 h 382"/>
                  <a:gd name="T32" fmla="*/ 987 w 2563"/>
                  <a:gd name="T33" fmla="*/ 61 h 382"/>
                  <a:gd name="T34" fmla="*/ 906 w 2563"/>
                  <a:gd name="T35" fmla="*/ 40 h 382"/>
                  <a:gd name="T36" fmla="*/ 864 w 2563"/>
                  <a:gd name="T37" fmla="*/ 32 h 382"/>
                  <a:gd name="T38" fmla="*/ 781 w 2563"/>
                  <a:gd name="T39" fmla="*/ 23 h 382"/>
                  <a:gd name="T40" fmla="*/ 696 w 2563"/>
                  <a:gd name="T41" fmla="*/ 23 h 382"/>
                  <a:gd name="T42" fmla="*/ 612 w 2563"/>
                  <a:gd name="T43" fmla="*/ 32 h 382"/>
                  <a:gd name="T44" fmla="*/ 571 w 2563"/>
                  <a:gd name="T45" fmla="*/ 37 h 382"/>
                  <a:gd name="T46" fmla="*/ 489 w 2563"/>
                  <a:gd name="T47" fmla="*/ 57 h 382"/>
                  <a:gd name="T48" fmla="*/ 408 w 2563"/>
                  <a:gd name="T49" fmla="*/ 83 h 382"/>
                  <a:gd name="T50" fmla="*/ 331 w 2563"/>
                  <a:gd name="T51" fmla="*/ 118 h 382"/>
                  <a:gd name="T52" fmla="*/ 257 w 2563"/>
                  <a:gd name="T53" fmla="*/ 159 h 382"/>
                  <a:gd name="T54" fmla="*/ 222 w 2563"/>
                  <a:gd name="T55" fmla="*/ 182 h 382"/>
                  <a:gd name="T56" fmla="*/ 152 w 2563"/>
                  <a:gd name="T57" fmla="*/ 232 h 382"/>
                  <a:gd name="T58" fmla="*/ 88 w 2563"/>
                  <a:gd name="T59" fmla="*/ 287 h 382"/>
                  <a:gd name="T60" fmla="*/ 28 w 2563"/>
                  <a:gd name="T61" fmla="*/ 348 h 382"/>
                  <a:gd name="T62" fmla="*/ 0 w 2563"/>
                  <a:gd name="T63" fmla="*/ 381 h 382"/>
                  <a:gd name="T64" fmla="*/ 55 w 2563"/>
                  <a:gd name="T65" fmla="*/ 315 h 382"/>
                  <a:gd name="T66" fmla="*/ 114 w 2563"/>
                  <a:gd name="T67" fmla="*/ 254 h 382"/>
                  <a:gd name="T68" fmla="*/ 180 w 2563"/>
                  <a:gd name="T69" fmla="*/ 199 h 382"/>
                  <a:gd name="T70" fmla="*/ 250 w 2563"/>
                  <a:gd name="T71" fmla="*/ 149 h 382"/>
                  <a:gd name="T72" fmla="*/ 325 w 2563"/>
                  <a:gd name="T73" fmla="*/ 105 h 382"/>
                  <a:gd name="T74" fmla="*/ 402 w 2563"/>
                  <a:gd name="T75" fmla="*/ 70 h 382"/>
                  <a:gd name="T76" fmla="*/ 484 w 2563"/>
                  <a:gd name="T77" fmla="*/ 40 h 382"/>
                  <a:gd name="T78" fmla="*/ 567 w 2563"/>
                  <a:gd name="T79" fmla="*/ 19 h 382"/>
                  <a:gd name="T80" fmla="*/ 610 w 2563"/>
                  <a:gd name="T81" fmla="*/ 11 h 382"/>
                  <a:gd name="T82" fmla="*/ 696 w 2563"/>
                  <a:gd name="T83" fmla="*/ 2 h 382"/>
                  <a:gd name="T84" fmla="*/ 739 w 2563"/>
                  <a:gd name="T85" fmla="*/ 0 h 382"/>
                  <a:gd name="T86" fmla="*/ 825 w 2563"/>
                  <a:gd name="T87" fmla="*/ 4 h 382"/>
                  <a:gd name="T88" fmla="*/ 910 w 2563"/>
                  <a:gd name="T89" fmla="*/ 18 h 382"/>
                  <a:gd name="T90" fmla="*/ 953 w 2563"/>
                  <a:gd name="T91" fmla="*/ 27 h 382"/>
                  <a:gd name="T92" fmla="*/ 1035 w 2563"/>
                  <a:gd name="T93" fmla="*/ 52 h 382"/>
                  <a:gd name="T94" fmla="*/ 1115 w 2563"/>
                  <a:gd name="T95" fmla="*/ 85 h 382"/>
                  <a:gd name="T96" fmla="*/ 1233 w 2563"/>
                  <a:gd name="T97" fmla="*/ 135 h 382"/>
                  <a:gd name="T98" fmla="*/ 1311 w 2563"/>
                  <a:gd name="T99" fmla="*/ 169 h 382"/>
                  <a:gd name="T100" fmla="*/ 1390 w 2563"/>
                  <a:gd name="T101" fmla="*/ 200 h 382"/>
                  <a:gd name="T102" fmla="*/ 1470 w 2563"/>
                  <a:gd name="T103" fmla="*/ 229 h 382"/>
                  <a:gd name="T104" fmla="*/ 1551 w 2563"/>
                  <a:gd name="T105" fmla="*/ 254 h 382"/>
                  <a:gd name="T106" fmla="*/ 1592 w 2563"/>
                  <a:gd name="T107" fmla="*/ 265 h 382"/>
                  <a:gd name="T108" fmla="*/ 1674 w 2563"/>
                  <a:gd name="T109" fmla="*/ 286 h 382"/>
                  <a:gd name="T110" fmla="*/ 1799 w 2563"/>
                  <a:gd name="T111" fmla="*/ 311 h 382"/>
                  <a:gd name="T112" fmla="*/ 1883 w 2563"/>
                  <a:gd name="T113" fmla="*/ 326 h 382"/>
                  <a:gd name="T114" fmla="*/ 2051 w 2563"/>
                  <a:gd name="T115" fmla="*/ 350 h 382"/>
                  <a:gd name="T116" fmla="*/ 2222 w 2563"/>
                  <a:gd name="T117" fmla="*/ 364 h 382"/>
                  <a:gd name="T118" fmla="*/ 2306 w 2563"/>
                  <a:gd name="T119" fmla="*/ 370 h 382"/>
                  <a:gd name="T120" fmla="*/ 2476 w 2563"/>
                  <a:gd name="T121" fmla="*/ 378 h 382"/>
                  <a:gd name="T122" fmla="*/ 2563 w 2563"/>
                  <a:gd name="T123"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3" h="382">
                    <a:moveTo>
                      <a:pt x="2563" y="381"/>
                    </a:moveTo>
                    <a:lnTo>
                      <a:pt x="2563" y="381"/>
                    </a:lnTo>
                    <a:lnTo>
                      <a:pt x="2476" y="382"/>
                    </a:lnTo>
                    <a:lnTo>
                      <a:pt x="2391" y="382"/>
                    </a:lnTo>
                    <a:lnTo>
                      <a:pt x="2306" y="379"/>
                    </a:lnTo>
                    <a:lnTo>
                      <a:pt x="2221" y="377"/>
                    </a:lnTo>
                    <a:lnTo>
                      <a:pt x="2221" y="377"/>
                    </a:lnTo>
                    <a:lnTo>
                      <a:pt x="2136" y="371"/>
                    </a:lnTo>
                    <a:lnTo>
                      <a:pt x="2050" y="364"/>
                    </a:lnTo>
                    <a:lnTo>
                      <a:pt x="1965" y="356"/>
                    </a:lnTo>
                    <a:lnTo>
                      <a:pt x="1880" y="346"/>
                    </a:lnTo>
                    <a:lnTo>
                      <a:pt x="1880" y="346"/>
                    </a:lnTo>
                    <a:lnTo>
                      <a:pt x="1837" y="339"/>
                    </a:lnTo>
                    <a:lnTo>
                      <a:pt x="1796" y="332"/>
                    </a:lnTo>
                    <a:lnTo>
                      <a:pt x="1753" y="325"/>
                    </a:lnTo>
                    <a:lnTo>
                      <a:pt x="1712" y="316"/>
                    </a:lnTo>
                    <a:lnTo>
                      <a:pt x="1669" y="307"/>
                    </a:lnTo>
                    <a:lnTo>
                      <a:pt x="1628" y="298"/>
                    </a:lnTo>
                    <a:lnTo>
                      <a:pt x="1586" y="287"/>
                    </a:lnTo>
                    <a:lnTo>
                      <a:pt x="1545" y="276"/>
                    </a:lnTo>
                    <a:lnTo>
                      <a:pt x="1545" y="276"/>
                    </a:lnTo>
                    <a:lnTo>
                      <a:pt x="1503" y="263"/>
                    </a:lnTo>
                    <a:lnTo>
                      <a:pt x="1463" y="250"/>
                    </a:lnTo>
                    <a:lnTo>
                      <a:pt x="1422" y="237"/>
                    </a:lnTo>
                    <a:lnTo>
                      <a:pt x="1381" y="223"/>
                    </a:lnTo>
                    <a:lnTo>
                      <a:pt x="1342" y="207"/>
                    </a:lnTo>
                    <a:lnTo>
                      <a:pt x="1302" y="192"/>
                    </a:lnTo>
                    <a:lnTo>
                      <a:pt x="1222" y="158"/>
                    </a:lnTo>
                    <a:lnTo>
                      <a:pt x="1222" y="158"/>
                    </a:lnTo>
                    <a:lnTo>
                      <a:pt x="1145" y="124"/>
                    </a:lnTo>
                    <a:lnTo>
                      <a:pt x="1106" y="106"/>
                    </a:lnTo>
                    <a:lnTo>
                      <a:pt x="1067" y="90"/>
                    </a:lnTo>
                    <a:lnTo>
                      <a:pt x="1027" y="75"/>
                    </a:lnTo>
                    <a:lnTo>
                      <a:pt x="987" y="61"/>
                    </a:lnTo>
                    <a:lnTo>
                      <a:pt x="947" y="49"/>
                    </a:lnTo>
                    <a:lnTo>
                      <a:pt x="906" y="40"/>
                    </a:lnTo>
                    <a:lnTo>
                      <a:pt x="906" y="40"/>
                    </a:lnTo>
                    <a:lnTo>
                      <a:pt x="864" y="32"/>
                    </a:lnTo>
                    <a:lnTo>
                      <a:pt x="823" y="27"/>
                    </a:lnTo>
                    <a:lnTo>
                      <a:pt x="781" y="23"/>
                    </a:lnTo>
                    <a:lnTo>
                      <a:pt x="739" y="22"/>
                    </a:lnTo>
                    <a:lnTo>
                      <a:pt x="696" y="23"/>
                    </a:lnTo>
                    <a:lnTo>
                      <a:pt x="655" y="26"/>
                    </a:lnTo>
                    <a:lnTo>
                      <a:pt x="612" y="32"/>
                    </a:lnTo>
                    <a:lnTo>
                      <a:pt x="571" y="37"/>
                    </a:lnTo>
                    <a:lnTo>
                      <a:pt x="571" y="37"/>
                    </a:lnTo>
                    <a:lnTo>
                      <a:pt x="529" y="46"/>
                    </a:lnTo>
                    <a:lnTo>
                      <a:pt x="489" y="57"/>
                    </a:lnTo>
                    <a:lnTo>
                      <a:pt x="448" y="70"/>
                    </a:lnTo>
                    <a:lnTo>
                      <a:pt x="408" y="83"/>
                    </a:lnTo>
                    <a:lnTo>
                      <a:pt x="369" y="99"/>
                    </a:lnTo>
                    <a:lnTo>
                      <a:pt x="331" y="118"/>
                    </a:lnTo>
                    <a:lnTo>
                      <a:pt x="294" y="138"/>
                    </a:lnTo>
                    <a:lnTo>
                      <a:pt x="257" y="159"/>
                    </a:lnTo>
                    <a:lnTo>
                      <a:pt x="257" y="159"/>
                    </a:lnTo>
                    <a:lnTo>
                      <a:pt x="222" y="182"/>
                    </a:lnTo>
                    <a:lnTo>
                      <a:pt x="186" y="207"/>
                    </a:lnTo>
                    <a:lnTo>
                      <a:pt x="152" y="232"/>
                    </a:lnTo>
                    <a:lnTo>
                      <a:pt x="119" y="258"/>
                    </a:lnTo>
                    <a:lnTo>
                      <a:pt x="88" y="287"/>
                    </a:lnTo>
                    <a:lnTo>
                      <a:pt x="57" y="317"/>
                    </a:lnTo>
                    <a:lnTo>
                      <a:pt x="28" y="348"/>
                    </a:lnTo>
                    <a:lnTo>
                      <a:pt x="0" y="381"/>
                    </a:lnTo>
                    <a:lnTo>
                      <a:pt x="0" y="381"/>
                    </a:lnTo>
                    <a:lnTo>
                      <a:pt x="27" y="347"/>
                    </a:lnTo>
                    <a:lnTo>
                      <a:pt x="55" y="315"/>
                    </a:lnTo>
                    <a:lnTo>
                      <a:pt x="85" y="284"/>
                    </a:lnTo>
                    <a:lnTo>
                      <a:pt x="114" y="254"/>
                    </a:lnTo>
                    <a:lnTo>
                      <a:pt x="147" y="225"/>
                    </a:lnTo>
                    <a:lnTo>
                      <a:pt x="180" y="199"/>
                    </a:lnTo>
                    <a:lnTo>
                      <a:pt x="215" y="173"/>
                    </a:lnTo>
                    <a:lnTo>
                      <a:pt x="250" y="149"/>
                    </a:lnTo>
                    <a:lnTo>
                      <a:pt x="287" y="126"/>
                    </a:lnTo>
                    <a:lnTo>
                      <a:pt x="325" y="105"/>
                    </a:lnTo>
                    <a:lnTo>
                      <a:pt x="363" y="87"/>
                    </a:lnTo>
                    <a:lnTo>
                      <a:pt x="402" y="70"/>
                    </a:lnTo>
                    <a:lnTo>
                      <a:pt x="443" y="53"/>
                    </a:lnTo>
                    <a:lnTo>
                      <a:pt x="484" y="40"/>
                    </a:lnTo>
                    <a:lnTo>
                      <a:pt x="526" y="28"/>
                    </a:lnTo>
                    <a:lnTo>
                      <a:pt x="567" y="19"/>
                    </a:lnTo>
                    <a:lnTo>
                      <a:pt x="567" y="19"/>
                    </a:lnTo>
                    <a:lnTo>
                      <a:pt x="610" y="11"/>
                    </a:lnTo>
                    <a:lnTo>
                      <a:pt x="652" y="5"/>
                    </a:lnTo>
                    <a:lnTo>
                      <a:pt x="696" y="2"/>
                    </a:lnTo>
                    <a:lnTo>
                      <a:pt x="739" y="0"/>
                    </a:lnTo>
                    <a:lnTo>
                      <a:pt x="739" y="0"/>
                    </a:lnTo>
                    <a:lnTo>
                      <a:pt x="782" y="2"/>
                    </a:lnTo>
                    <a:lnTo>
                      <a:pt x="825" y="4"/>
                    </a:lnTo>
                    <a:lnTo>
                      <a:pt x="868" y="10"/>
                    </a:lnTo>
                    <a:lnTo>
                      <a:pt x="910" y="18"/>
                    </a:lnTo>
                    <a:lnTo>
                      <a:pt x="910" y="18"/>
                    </a:lnTo>
                    <a:lnTo>
                      <a:pt x="953" y="27"/>
                    </a:lnTo>
                    <a:lnTo>
                      <a:pt x="994" y="40"/>
                    </a:lnTo>
                    <a:lnTo>
                      <a:pt x="1035" y="52"/>
                    </a:lnTo>
                    <a:lnTo>
                      <a:pt x="1075" y="68"/>
                    </a:lnTo>
                    <a:lnTo>
                      <a:pt x="1115" y="85"/>
                    </a:lnTo>
                    <a:lnTo>
                      <a:pt x="1154" y="101"/>
                    </a:lnTo>
                    <a:lnTo>
                      <a:pt x="1233" y="135"/>
                    </a:lnTo>
                    <a:lnTo>
                      <a:pt x="1233" y="135"/>
                    </a:lnTo>
                    <a:lnTo>
                      <a:pt x="1311" y="169"/>
                    </a:lnTo>
                    <a:lnTo>
                      <a:pt x="1350" y="185"/>
                    </a:lnTo>
                    <a:lnTo>
                      <a:pt x="1390" y="200"/>
                    </a:lnTo>
                    <a:lnTo>
                      <a:pt x="1430" y="215"/>
                    </a:lnTo>
                    <a:lnTo>
                      <a:pt x="1470" y="229"/>
                    </a:lnTo>
                    <a:lnTo>
                      <a:pt x="1510" y="241"/>
                    </a:lnTo>
                    <a:lnTo>
                      <a:pt x="1551" y="254"/>
                    </a:lnTo>
                    <a:lnTo>
                      <a:pt x="1551" y="254"/>
                    </a:lnTo>
                    <a:lnTo>
                      <a:pt x="1592" y="265"/>
                    </a:lnTo>
                    <a:lnTo>
                      <a:pt x="1633" y="276"/>
                    </a:lnTo>
                    <a:lnTo>
                      <a:pt x="1674" y="286"/>
                    </a:lnTo>
                    <a:lnTo>
                      <a:pt x="1715" y="295"/>
                    </a:lnTo>
                    <a:lnTo>
                      <a:pt x="1799" y="311"/>
                    </a:lnTo>
                    <a:lnTo>
                      <a:pt x="1883" y="326"/>
                    </a:lnTo>
                    <a:lnTo>
                      <a:pt x="1883" y="326"/>
                    </a:lnTo>
                    <a:lnTo>
                      <a:pt x="1967" y="339"/>
                    </a:lnTo>
                    <a:lnTo>
                      <a:pt x="2051" y="350"/>
                    </a:lnTo>
                    <a:lnTo>
                      <a:pt x="2137" y="358"/>
                    </a:lnTo>
                    <a:lnTo>
                      <a:pt x="2222" y="364"/>
                    </a:lnTo>
                    <a:lnTo>
                      <a:pt x="2222" y="364"/>
                    </a:lnTo>
                    <a:lnTo>
                      <a:pt x="2306" y="370"/>
                    </a:lnTo>
                    <a:lnTo>
                      <a:pt x="2391" y="375"/>
                    </a:lnTo>
                    <a:lnTo>
                      <a:pt x="2476" y="378"/>
                    </a:lnTo>
                    <a:lnTo>
                      <a:pt x="2563" y="381"/>
                    </a:lnTo>
                    <a:lnTo>
                      <a:pt x="2563" y="381"/>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31FA127B-FFD1-4643-8573-56D7D684A8A4}"/>
                  </a:ext>
                </a:extLst>
              </p:cNvPr>
              <p:cNvSpPr>
                <a:spLocks/>
              </p:cNvSpPr>
              <p:nvPr userDrawn="1"/>
            </p:nvSpPr>
            <p:spPr bwMode="auto">
              <a:xfrm>
                <a:off x="4695826" y="3735554"/>
                <a:ext cx="1023938" cy="303213"/>
              </a:xfrm>
              <a:custGeom>
                <a:avLst/>
                <a:gdLst>
                  <a:gd name="T0" fmla="*/ 1291 w 1291"/>
                  <a:gd name="T1" fmla="*/ 174 h 381"/>
                  <a:gd name="T2" fmla="*/ 1207 w 1291"/>
                  <a:gd name="T3" fmla="*/ 142 h 381"/>
                  <a:gd name="T4" fmla="*/ 1124 w 1291"/>
                  <a:gd name="T5" fmla="*/ 108 h 381"/>
                  <a:gd name="T6" fmla="*/ 1040 w 1291"/>
                  <a:gd name="T7" fmla="*/ 77 h 381"/>
                  <a:gd name="T8" fmla="*/ 956 w 1291"/>
                  <a:gd name="T9" fmla="*/ 51 h 381"/>
                  <a:gd name="T10" fmla="*/ 913 w 1291"/>
                  <a:gd name="T11" fmla="*/ 40 h 381"/>
                  <a:gd name="T12" fmla="*/ 825 w 1291"/>
                  <a:gd name="T13" fmla="*/ 28 h 381"/>
                  <a:gd name="T14" fmla="*/ 737 w 1291"/>
                  <a:gd name="T15" fmla="*/ 24 h 381"/>
                  <a:gd name="T16" fmla="*/ 649 w 1291"/>
                  <a:gd name="T17" fmla="*/ 29 h 381"/>
                  <a:gd name="T18" fmla="*/ 605 w 1291"/>
                  <a:gd name="T19" fmla="*/ 34 h 381"/>
                  <a:gd name="T20" fmla="*/ 519 w 1291"/>
                  <a:gd name="T21" fmla="*/ 53 h 381"/>
                  <a:gd name="T22" fmla="*/ 433 w 1291"/>
                  <a:gd name="T23" fmla="*/ 78 h 381"/>
                  <a:gd name="T24" fmla="*/ 352 w 1291"/>
                  <a:gd name="T25" fmla="*/ 113 h 381"/>
                  <a:gd name="T26" fmla="*/ 273 w 1291"/>
                  <a:gd name="T27" fmla="*/ 154 h 381"/>
                  <a:gd name="T28" fmla="*/ 235 w 1291"/>
                  <a:gd name="T29" fmla="*/ 177 h 381"/>
                  <a:gd name="T30" fmla="*/ 163 w 1291"/>
                  <a:gd name="T31" fmla="*/ 228 h 381"/>
                  <a:gd name="T32" fmla="*/ 128 w 1291"/>
                  <a:gd name="T33" fmla="*/ 256 h 381"/>
                  <a:gd name="T34" fmla="*/ 62 w 1291"/>
                  <a:gd name="T35" fmla="*/ 316 h 381"/>
                  <a:gd name="T36" fmla="*/ 0 w 1291"/>
                  <a:gd name="T37" fmla="*/ 381 h 381"/>
                  <a:gd name="T38" fmla="*/ 27 w 1291"/>
                  <a:gd name="T39" fmla="*/ 344 h 381"/>
                  <a:gd name="T40" fmla="*/ 87 w 1291"/>
                  <a:gd name="T41" fmla="*/ 278 h 381"/>
                  <a:gd name="T42" fmla="*/ 154 w 1291"/>
                  <a:gd name="T43" fmla="*/ 216 h 381"/>
                  <a:gd name="T44" fmla="*/ 225 w 1291"/>
                  <a:gd name="T45" fmla="*/ 162 h 381"/>
                  <a:gd name="T46" fmla="*/ 263 w 1291"/>
                  <a:gd name="T47" fmla="*/ 137 h 381"/>
                  <a:gd name="T48" fmla="*/ 342 w 1291"/>
                  <a:gd name="T49" fmla="*/ 93 h 381"/>
                  <a:gd name="T50" fmla="*/ 425 w 1291"/>
                  <a:gd name="T51" fmla="*/ 56 h 381"/>
                  <a:gd name="T52" fmla="*/ 468 w 1291"/>
                  <a:gd name="T53" fmla="*/ 41 h 381"/>
                  <a:gd name="T54" fmla="*/ 557 w 1291"/>
                  <a:gd name="T55" fmla="*/ 18 h 381"/>
                  <a:gd name="T56" fmla="*/ 600 w 1291"/>
                  <a:gd name="T57" fmla="*/ 10 h 381"/>
                  <a:gd name="T58" fmla="*/ 691 w 1291"/>
                  <a:gd name="T59" fmla="*/ 1 h 381"/>
                  <a:gd name="T60" fmla="*/ 782 w 1291"/>
                  <a:gd name="T61" fmla="*/ 1 h 381"/>
                  <a:gd name="T62" fmla="*/ 827 w 1291"/>
                  <a:gd name="T63" fmla="*/ 4 h 381"/>
                  <a:gd name="T64" fmla="*/ 917 w 1291"/>
                  <a:gd name="T65" fmla="*/ 19 h 381"/>
                  <a:gd name="T66" fmla="*/ 961 w 1291"/>
                  <a:gd name="T67" fmla="*/ 32 h 381"/>
                  <a:gd name="T68" fmla="*/ 1005 w 1291"/>
                  <a:gd name="T69" fmla="*/ 46 h 381"/>
                  <a:gd name="T70" fmla="*/ 1088 w 1291"/>
                  <a:gd name="T71" fmla="*/ 78 h 381"/>
                  <a:gd name="T72" fmla="*/ 1210 w 1291"/>
                  <a:gd name="T73" fmla="*/ 136 h 381"/>
                  <a:gd name="T74" fmla="*/ 1291 w 1291"/>
                  <a:gd name="T75" fmla="*/ 17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1" h="381">
                    <a:moveTo>
                      <a:pt x="1291" y="174"/>
                    </a:moveTo>
                    <a:lnTo>
                      <a:pt x="1291" y="174"/>
                    </a:lnTo>
                    <a:lnTo>
                      <a:pt x="1249" y="158"/>
                    </a:lnTo>
                    <a:lnTo>
                      <a:pt x="1207" y="142"/>
                    </a:lnTo>
                    <a:lnTo>
                      <a:pt x="1124" y="108"/>
                    </a:lnTo>
                    <a:lnTo>
                      <a:pt x="1124" y="108"/>
                    </a:lnTo>
                    <a:lnTo>
                      <a:pt x="1083" y="92"/>
                    </a:lnTo>
                    <a:lnTo>
                      <a:pt x="1040" y="77"/>
                    </a:lnTo>
                    <a:lnTo>
                      <a:pt x="999" y="62"/>
                    </a:lnTo>
                    <a:lnTo>
                      <a:pt x="956" y="51"/>
                    </a:lnTo>
                    <a:lnTo>
                      <a:pt x="956" y="51"/>
                    </a:lnTo>
                    <a:lnTo>
                      <a:pt x="913" y="40"/>
                    </a:lnTo>
                    <a:lnTo>
                      <a:pt x="869" y="33"/>
                    </a:lnTo>
                    <a:lnTo>
                      <a:pt x="825" y="28"/>
                    </a:lnTo>
                    <a:lnTo>
                      <a:pt x="781" y="24"/>
                    </a:lnTo>
                    <a:lnTo>
                      <a:pt x="737" y="24"/>
                    </a:lnTo>
                    <a:lnTo>
                      <a:pt x="693" y="25"/>
                    </a:lnTo>
                    <a:lnTo>
                      <a:pt x="649" y="29"/>
                    </a:lnTo>
                    <a:lnTo>
                      <a:pt x="605" y="34"/>
                    </a:lnTo>
                    <a:lnTo>
                      <a:pt x="605" y="34"/>
                    </a:lnTo>
                    <a:lnTo>
                      <a:pt x="561" y="42"/>
                    </a:lnTo>
                    <a:lnTo>
                      <a:pt x="519" y="53"/>
                    </a:lnTo>
                    <a:lnTo>
                      <a:pt x="476" y="64"/>
                    </a:lnTo>
                    <a:lnTo>
                      <a:pt x="433" y="78"/>
                    </a:lnTo>
                    <a:lnTo>
                      <a:pt x="392" y="94"/>
                    </a:lnTo>
                    <a:lnTo>
                      <a:pt x="352" y="113"/>
                    </a:lnTo>
                    <a:lnTo>
                      <a:pt x="313" y="132"/>
                    </a:lnTo>
                    <a:lnTo>
                      <a:pt x="273" y="154"/>
                    </a:lnTo>
                    <a:lnTo>
                      <a:pt x="273" y="154"/>
                    </a:lnTo>
                    <a:lnTo>
                      <a:pt x="235" y="177"/>
                    </a:lnTo>
                    <a:lnTo>
                      <a:pt x="199" y="202"/>
                    </a:lnTo>
                    <a:lnTo>
                      <a:pt x="163" y="228"/>
                    </a:lnTo>
                    <a:lnTo>
                      <a:pt x="128" y="256"/>
                    </a:lnTo>
                    <a:lnTo>
                      <a:pt x="128" y="256"/>
                    </a:lnTo>
                    <a:lnTo>
                      <a:pt x="94" y="284"/>
                    </a:lnTo>
                    <a:lnTo>
                      <a:pt x="62" y="316"/>
                    </a:lnTo>
                    <a:lnTo>
                      <a:pt x="30" y="347"/>
                    </a:lnTo>
                    <a:lnTo>
                      <a:pt x="0" y="381"/>
                    </a:lnTo>
                    <a:lnTo>
                      <a:pt x="0" y="381"/>
                    </a:lnTo>
                    <a:lnTo>
                      <a:pt x="27" y="344"/>
                    </a:lnTo>
                    <a:lnTo>
                      <a:pt x="57" y="311"/>
                    </a:lnTo>
                    <a:lnTo>
                      <a:pt x="87" y="278"/>
                    </a:lnTo>
                    <a:lnTo>
                      <a:pt x="119" y="246"/>
                    </a:lnTo>
                    <a:lnTo>
                      <a:pt x="154" y="216"/>
                    </a:lnTo>
                    <a:lnTo>
                      <a:pt x="189" y="189"/>
                    </a:lnTo>
                    <a:lnTo>
                      <a:pt x="225" y="162"/>
                    </a:lnTo>
                    <a:lnTo>
                      <a:pt x="263" y="137"/>
                    </a:lnTo>
                    <a:lnTo>
                      <a:pt x="263" y="137"/>
                    </a:lnTo>
                    <a:lnTo>
                      <a:pt x="302" y="114"/>
                    </a:lnTo>
                    <a:lnTo>
                      <a:pt x="342" y="93"/>
                    </a:lnTo>
                    <a:lnTo>
                      <a:pt x="384" y="74"/>
                    </a:lnTo>
                    <a:lnTo>
                      <a:pt x="425" y="56"/>
                    </a:lnTo>
                    <a:lnTo>
                      <a:pt x="425" y="56"/>
                    </a:lnTo>
                    <a:lnTo>
                      <a:pt x="468" y="41"/>
                    </a:lnTo>
                    <a:lnTo>
                      <a:pt x="512" y="29"/>
                    </a:lnTo>
                    <a:lnTo>
                      <a:pt x="557" y="18"/>
                    </a:lnTo>
                    <a:lnTo>
                      <a:pt x="600" y="10"/>
                    </a:lnTo>
                    <a:lnTo>
                      <a:pt x="600" y="10"/>
                    </a:lnTo>
                    <a:lnTo>
                      <a:pt x="647" y="4"/>
                    </a:lnTo>
                    <a:lnTo>
                      <a:pt x="691" y="1"/>
                    </a:lnTo>
                    <a:lnTo>
                      <a:pt x="736" y="0"/>
                    </a:lnTo>
                    <a:lnTo>
                      <a:pt x="782" y="1"/>
                    </a:lnTo>
                    <a:lnTo>
                      <a:pt x="782" y="1"/>
                    </a:lnTo>
                    <a:lnTo>
                      <a:pt x="827" y="4"/>
                    </a:lnTo>
                    <a:lnTo>
                      <a:pt x="872" y="11"/>
                    </a:lnTo>
                    <a:lnTo>
                      <a:pt x="917" y="19"/>
                    </a:lnTo>
                    <a:lnTo>
                      <a:pt x="939" y="25"/>
                    </a:lnTo>
                    <a:lnTo>
                      <a:pt x="961" y="32"/>
                    </a:lnTo>
                    <a:lnTo>
                      <a:pt x="961" y="32"/>
                    </a:lnTo>
                    <a:lnTo>
                      <a:pt x="1005" y="46"/>
                    </a:lnTo>
                    <a:lnTo>
                      <a:pt x="1046" y="61"/>
                    </a:lnTo>
                    <a:lnTo>
                      <a:pt x="1088" y="78"/>
                    </a:lnTo>
                    <a:lnTo>
                      <a:pt x="1129" y="97"/>
                    </a:lnTo>
                    <a:lnTo>
                      <a:pt x="1210" y="136"/>
                    </a:lnTo>
                    <a:lnTo>
                      <a:pt x="1291" y="174"/>
                    </a:lnTo>
                    <a:lnTo>
                      <a:pt x="1291" y="174"/>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E9FBD7AA-CA78-4009-A7B6-2B6C8FECE37F}"/>
                  </a:ext>
                </a:extLst>
              </p:cNvPr>
              <p:cNvSpPr>
                <a:spLocks/>
              </p:cNvSpPr>
              <p:nvPr userDrawn="1"/>
            </p:nvSpPr>
            <p:spPr bwMode="auto">
              <a:xfrm>
                <a:off x="5719763" y="3905417"/>
                <a:ext cx="1069975" cy="165100"/>
              </a:xfrm>
              <a:custGeom>
                <a:avLst/>
                <a:gdLst>
                  <a:gd name="T0" fmla="*/ 1348 w 1348"/>
                  <a:gd name="T1" fmla="*/ 206 h 210"/>
                  <a:gd name="T2" fmla="*/ 1348 w 1348"/>
                  <a:gd name="T3" fmla="*/ 206 h 210"/>
                  <a:gd name="T4" fmla="*/ 1263 w 1348"/>
                  <a:gd name="T5" fmla="*/ 209 h 210"/>
                  <a:gd name="T6" fmla="*/ 1176 w 1348"/>
                  <a:gd name="T7" fmla="*/ 210 h 210"/>
                  <a:gd name="T8" fmla="*/ 1091 w 1348"/>
                  <a:gd name="T9" fmla="*/ 210 h 210"/>
                  <a:gd name="T10" fmla="*/ 1005 w 1348"/>
                  <a:gd name="T11" fmla="*/ 206 h 210"/>
                  <a:gd name="T12" fmla="*/ 1005 w 1348"/>
                  <a:gd name="T13" fmla="*/ 206 h 210"/>
                  <a:gd name="T14" fmla="*/ 919 w 1348"/>
                  <a:gd name="T15" fmla="*/ 203 h 210"/>
                  <a:gd name="T16" fmla="*/ 833 w 1348"/>
                  <a:gd name="T17" fmla="*/ 196 h 210"/>
                  <a:gd name="T18" fmla="*/ 748 w 1348"/>
                  <a:gd name="T19" fmla="*/ 188 h 210"/>
                  <a:gd name="T20" fmla="*/ 663 w 1348"/>
                  <a:gd name="T21" fmla="*/ 177 h 210"/>
                  <a:gd name="T22" fmla="*/ 663 w 1348"/>
                  <a:gd name="T23" fmla="*/ 177 h 210"/>
                  <a:gd name="T24" fmla="*/ 577 w 1348"/>
                  <a:gd name="T25" fmla="*/ 165 h 210"/>
                  <a:gd name="T26" fmla="*/ 492 w 1348"/>
                  <a:gd name="T27" fmla="*/ 151 h 210"/>
                  <a:gd name="T28" fmla="*/ 408 w 1348"/>
                  <a:gd name="T29" fmla="*/ 134 h 210"/>
                  <a:gd name="T30" fmla="*/ 367 w 1348"/>
                  <a:gd name="T31" fmla="*/ 123 h 210"/>
                  <a:gd name="T32" fmla="*/ 324 w 1348"/>
                  <a:gd name="T33" fmla="*/ 113 h 210"/>
                  <a:gd name="T34" fmla="*/ 324 w 1348"/>
                  <a:gd name="T35" fmla="*/ 113 h 210"/>
                  <a:gd name="T36" fmla="*/ 283 w 1348"/>
                  <a:gd name="T37" fmla="*/ 103 h 210"/>
                  <a:gd name="T38" fmla="*/ 241 w 1348"/>
                  <a:gd name="T39" fmla="*/ 90 h 210"/>
                  <a:gd name="T40" fmla="*/ 201 w 1348"/>
                  <a:gd name="T41" fmla="*/ 77 h 210"/>
                  <a:gd name="T42" fmla="*/ 159 w 1348"/>
                  <a:gd name="T43" fmla="*/ 65 h 210"/>
                  <a:gd name="T44" fmla="*/ 119 w 1348"/>
                  <a:gd name="T45" fmla="*/ 50 h 210"/>
                  <a:gd name="T46" fmla="*/ 79 w 1348"/>
                  <a:gd name="T47" fmla="*/ 33 h 210"/>
                  <a:gd name="T48" fmla="*/ 40 w 1348"/>
                  <a:gd name="T49" fmla="*/ 17 h 210"/>
                  <a:gd name="T50" fmla="*/ 0 w 1348"/>
                  <a:gd name="T51" fmla="*/ 0 h 210"/>
                  <a:gd name="T52" fmla="*/ 0 w 1348"/>
                  <a:gd name="T53" fmla="*/ 0 h 210"/>
                  <a:gd name="T54" fmla="*/ 41 w 1348"/>
                  <a:gd name="T55" fmla="*/ 14 h 210"/>
                  <a:gd name="T56" fmla="*/ 81 w 1348"/>
                  <a:gd name="T57" fmla="*/ 28 h 210"/>
                  <a:gd name="T58" fmla="*/ 122 w 1348"/>
                  <a:gd name="T59" fmla="*/ 40 h 210"/>
                  <a:gd name="T60" fmla="*/ 163 w 1348"/>
                  <a:gd name="T61" fmla="*/ 52 h 210"/>
                  <a:gd name="T62" fmla="*/ 246 w 1348"/>
                  <a:gd name="T63" fmla="*/ 75 h 210"/>
                  <a:gd name="T64" fmla="*/ 329 w 1348"/>
                  <a:gd name="T65" fmla="*/ 95 h 210"/>
                  <a:gd name="T66" fmla="*/ 329 w 1348"/>
                  <a:gd name="T67" fmla="*/ 95 h 210"/>
                  <a:gd name="T68" fmla="*/ 413 w 1348"/>
                  <a:gd name="T69" fmla="*/ 112 h 210"/>
                  <a:gd name="T70" fmla="*/ 497 w 1348"/>
                  <a:gd name="T71" fmla="*/ 127 h 210"/>
                  <a:gd name="T72" fmla="*/ 581 w 1348"/>
                  <a:gd name="T73" fmla="*/ 141 h 210"/>
                  <a:gd name="T74" fmla="*/ 666 w 1348"/>
                  <a:gd name="T75" fmla="*/ 153 h 210"/>
                  <a:gd name="T76" fmla="*/ 666 w 1348"/>
                  <a:gd name="T77" fmla="*/ 153 h 210"/>
                  <a:gd name="T78" fmla="*/ 750 w 1348"/>
                  <a:gd name="T79" fmla="*/ 164 h 210"/>
                  <a:gd name="T80" fmla="*/ 835 w 1348"/>
                  <a:gd name="T81" fmla="*/ 173 h 210"/>
                  <a:gd name="T82" fmla="*/ 921 w 1348"/>
                  <a:gd name="T83" fmla="*/ 181 h 210"/>
                  <a:gd name="T84" fmla="*/ 1006 w 1348"/>
                  <a:gd name="T85" fmla="*/ 187 h 210"/>
                  <a:gd name="T86" fmla="*/ 1006 w 1348"/>
                  <a:gd name="T87" fmla="*/ 187 h 210"/>
                  <a:gd name="T88" fmla="*/ 1091 w 1348"/>
                  <a:gd name="T89" fmla="*/ 192 h 210"/>
                  <a:gd name="T90" fmla="*/ 1177 w 1348"/>
                  <a:gd name="T91" fmla="*/ 198 h 210"/>
                  <a:gd name="T92" fmla="*/ 1348 w 1348"/>
                  <a:gd name="T93" fmla="*/ 206 h 210"/>
                  <a:gd name="T94" fmla="*/ 1348 w 1348"/>
                  <a:gd name="T95" fmla="*/ 2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48" h="210">
                    <a:moveTo>
                      <a:pt x="1348" y="206"/>
                    </a:moveTo>
                    <a:lnTo>
                      <a:pt x="1348" y="206"/>
                    </a:lnTo>
                    <a:lnTo>
                      <a:pt x="1263" y="209"/>
                    </a:lnTo>
                    <a:lnTo>
                      <a:pt x="1176" y="210"/>
                    </a:lnTo>
                    <a:lnTo>
                      <a:pt x="1091" y="210"/>
                    </a:lnTo>
                    <a:lnTo>
                      <a:pt x="1005" y="206"/>
                    </a:lnTo>
                    <a:lnTo>
                      <a:pt x="1005" y="206"/>
                    </a:lnTo>
                    <a:lnTo>
                      <a:pt x="919" y="203"/>
                    </a:lnTo>
                    <a:lnTo>
                      <a:pt x="833" y="196"/>
                    </a:lnTo>
                    <a:lnTo>
                      <a:pt x="748" y="188"/>
                    </a:lnTo>
                    <a:lnTo>
                      <a:pt x="663" y="177"/>
                    </a:lnTo>
                    <a:lnTo>
                      <a:pt x="663" y="177"/>
                    </a:lnTo>
                    <a:lnTo>
                      <a:pt x="577" y="165"/>
                    </a:lnTo>
                    <a:lnTo>
                      <a:pt x="492" y="151"/>
                    </a:lnTo>
                    <a:lnTo>
                      <a:pt x="408" y="134"/>
                    </a:lnTo>
                    <a:lnTo>
                      <a:pt x="367" y="123"/>
                    </a:lnTo>
                    <a:lnTo>
                      <a:pt x="324" y="113"/>
                    </a:lnTo>
                    <a:lnTo>
                      <a:pt x="324" y="113"/>
                    </a:lnTo>
                    <a:lnTo>
                      <a:pt x="283" y="103"/>
                    </a:lnTo>
                    <a:lnTo>
                      <a:pt x="241" y="90"/>
                    </a:lnTo>
                    <a:lnTo>
                      <a:pt x="201" y="77"/>
                    </a:lnTo>
                    <a:lnTo>
                      <a:pt x="159" y="65"/>
                    </a:lnTo>
                    <a:lnTo>
                      <a:pt x="119" y="50"/>
                    </a:lnTo>
                    <a:lnTo>
                      <a:pt x="79" y="33"/>
                    </a:lnTo>
                    <a:lnTo>
                      <a:pt x="40" y="17"/>
                    </a:lnTo>
                    <a:lnTo>
                      <a:pt x="0" y="0"/>
                    </a:lnTo>
                    <a:lnTo>
                      <a:pt x="0" y="0"/>
                    </a:lnTo>
                    <a:lnTo>
                      <a:pt x="41" y="14"/>
                    </a:lnTo>
                    <a:lnTo>
                      <a:pt x="81" y="28"/>
                    </a:lnTo>
                    <a:lnTo>
                      <a:pt x="122" y="40"/>
                    </a:lnTo>
                    <a:lnTo>
                      <a:pt x="163" y="52"/>
                    </a:lnTo>
                    <a:lnTo>
                      <a:pt x="246" y="75"/>
                    </a:lnTo>
                    <a:lnTo>
                      <a:pt x="329" y="95"/>
                    </a:lnTo>
                    <a:lnTo>
                      <a:pt x="329" y="95"/>
                    </a:lnTo>
                    <a:lnTo>
                      <a:pt x="413" y="112"/>
                    </a:lnTo>
                    <a:lnTo>
                      <a:pt x="497" y="127"/>
                    </a:lnTo>
                    <a:lnTo>
                      <a:pt x="581" y="141"/>
                    </a:lnTo>
                    <a:lnTo>
                      <a:pt x="666" y="153"/>
                    </a:lnTo>
                    <a:lnTo>
                      <a:pt x="666" y="153"/>
                    </a:lnTo>
                    <a:lnTo>
                      <a:pt x="750" y="164"/>
                    </a:lnTo>
                    <a:lnTo>
                      <a:pt x="835" y="173"/>
                    </a:lnTo>
                    <a:lnTo>
                      <a:pt x="921" y="181"/>
                    </a:lnTo>
                    <a:lnTo>
                      <a:pt x="1006" y="187"/>
                    </a:lnTo>
                    <a:lnTo>
                      <a:pt x="1006" y="187"/>
                    </a:lnTo>
                    <a:lnTo>
                      <a:pt x="1091" y="192"/>
                    </a:lnTo>
                    <a:lnTo>
                      <a:pt x="1177" y="198"/>
                    </a:lnTo>
                    <a:lnTo>
                      <a:pt x="1348" y="206"/>
                    </a:lnTo>
                    <a:lnTo>
                      <a:pt x="1348" y="206"/>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Freeform 31">
              <a:extLst>
                <a:ext uri="{FF2B5EF4-FFF2-40B4-BE49-F238E27FC236}">
                  <a16:creationId xmlns:a16="http://schemas.microsoft.com/office/drawing/2014/main" id="{055A4F85-B7E4-4B83-9B27-8994F58194D3}"/>
                </a:ext>
              </a:extLst>
            </p:cNvPr>
            <p:cNvSpPr>
              <a:spLocks/>
            </p:cNvSpPr>
            <p:nvPr userDrawn="1"/>
          </p:nvSpPr>
          <p:spPr bwMode="auto">
            <a:xfrm>
              <a:off x="4211565" y="3933056"/>
              <a:ext cx="711000" cy="711000"/>
            </a:xfrm>
            <a:custGeom>
              <a:avLst/>
              <a:gdLst>
                <a:gd name="T0" fmla="*/ 1600 w 1600"/>
                <a:gd name="T1" fmla="*/ 800 h 1600"/>
                <a:gd name="T2" fmla="*/ 800 w 1600"/>
                <a:gd name="T3" fmla="*/ 1600 h 1600"/>
                <a:gd name="T4" fmla="*/ 0 w 1600"/>
                <a:gd name="T5" fmla="*/ 800 h 1600"/>
                <a:gd name="T6" fmla="*/ 0 w 1600"/>
                <a:gd name="T7" fmla="*/ 800 h 1600"/>
                <a:gd name="T8" fmla="*/ 800 w 1600"/>
                <a:gd name="T9" fmla="*/ 0 h 1600"/>
                <a:gd name="T10" fmla="*/ 1600 w 1600"/>
                <a:gd name="T11" fmla="*/ 800 h 1600"/>
              </a:gdLst>
              <a:ahLst/>
              <a:cxnLst>
                <a:cxn ang="0">
                  <a:pos x="T0" y="T1"/>
                </a:cxn>
                <a:cxn ang="0">
                  <a:pos x="T2" y="T3"/>
                </a:cxn>
                <a:cxn ang="0">
                  <a:pos x="T4" y="T5"/>
                </a:cxn>
                <a:cxn ang="0">
                  <a:pos x="T6" y="T7"/>
                </a:cxn>
                <a:cxn ang="0">
                  <a:pos x="T8" y="T9"/>
                </a:cxn>
                <a:cxn ang="0">
                  <a:pos x="T10" y="T11"/>
                </a:cxn>
              </a:cxnLst>
              <a:rect l="0" t="0" r="r" b="b"/>
              <a:pathLst>
                <a:path w="1600" h="1600">
                  <a:moveTo>
                    <a:pt x="1600" y="800"/>
                  </a:moveTo>
                  <a:cubicBezTo>
                    <a:pt x="1600" y="1240"/>
                    <a:pt x="1240" y="1600"/>
                    <a:pt x="800" y="1600"/>
                  </a:cubicBezTo>
                  <a:cubicBezTo>
                    <a:pt x="360" y="1600"/>
                    <a:pt x="0" y="1240"/>
                    <a:pt x="0" y="800"/>
                  </a:cubicBezTo>
                  <a:cubicBezTo>
                    <a:pt x="0" y="800"/>
                    <a:pt x="0" y="800"/>
                    <a:pt x="0" y="800"/>
                  </a:cubicBezTo>
                  <a:cubicBezTo>
                    <a:pt x="0" y="360"/>
                    <a:pt x="360" y="0"/>
                    <a:pt x="800" y="0"/>
                  </a:cubicBezTo>
                  <a:cubicBezTo>
                    <a:pt x="1240" y="0"/>
                    <a:pt x="1600" y="360"/>
                    <a:pt x="1600" y="800"/>
                  </a:cubicBezTo>
                  <a:close/>
                </a:path>
              </a:pathLst>
            </a:custGeom>
            <a:solidFill>
              <a:srgbClr val="A1D4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4">
              <a:extLst>
                <a:ext uri="{FF2B5EF4-FFF2-40B4-BE49-F238E27FC236}">
                  <a16:creationId xmlns:a16="http://schemas.microsoft.com/office/drawing/2014/main" id="{592275C5-12B7-4E60-B6C2-645A225F3B74}"/>
                </a:ext>
              </a:extLst>
            </p:cNvPr>
            <p:cNvSpPr>
              <a:spLocks/>
            </p:cNvSpPr>
            <p:nvPr userDrawn="1"/>
          </p:nvSpPr>
          <p:spPr bwMode="auto">
            <a:xfrm>
              <a:off x="2057500" y="5125377"/>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0 w 1600"/>
                <a:gd name="T9" fmla="*/ 800 h 1600"/>
                <a:gd name="T10" fmla="*/ 800 w 1600"/>
                <a:gd name="T11" fmla="*/ 0 h 1600"/>
                <a:gd name="T12" fmla="*/ 800 w 1600"/>
                <a:gd name="T13" fmla="*/ 0 h 1600"/>
                <a:gd name="T14" fmla="*/ 1600 w 1600"/>
                <a:gd name="T15" fmla="*/ 800 h 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FA7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34">
              <a:extLst>
                <a:ext uri="{FF2B5EF4-FFF2-40B4-BE49-F238E27FC236}">
                  <a16:creationId xmlns:a16="http://schemas.microsoft.com/office/drawing/2014/main" id="{75CC21F6-E86F-4D24-9A1F-22006F79CBF8}"/>
                </a:ext>
              </a:extLst>
            </p:cNvPr>
            <p:cNvSpPr>
              <a:spLocks/>
            </p:cNvSpPr>
            <p:nvPr userDrawn="1"/>
          </p:nvSpPr>
          <p:spPr bwMode="auto">
            <a:xfrm>
              <a:off x="6372326" y="5139664"/>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800 w 1600"/>
                <a:gd name="T9" fmla="*/ 0 h 1600"/>
                <a:gd name="T10" fmla="*/ 800 w 1600"/>
                <a:gd name="T11" fmla="*/ 0 h 1600"/>
                <a:gd name="T12" fmla="*/ 1600 w 1600"/>
                <a:gd name="T13" fmla="*/ 800 h 1600"/>
              </a:gdLst>
              <a:ahLst/>
              <a:cxnLst>
                <a:cxn ang="0">
                  <a:pos x="T0" y="T1"/>
                </a:cxn>
                <a:cxn ang="0">
                  <a:pos x="T2" y="T3"/>
                </a:cxn>
                <a:cxn ang="0">
                  <a:pos x="T4" y="T5"/>
                </a:cxn>
                <a:cxn ang="0">
                  <a:pos x="T6" y="T7"/>
                </a:cxn>
                <a:cxn ang="0">
                  <a:pos x="T8" y="T9"/>
                </a:cxn>
                <a:cxn ang="0">
                  <a:pos x="T10" y="T11"/>
                </a:cxn>
                <a:cxn ang="0">
                  <a:pos x="T12" y="T13"/>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9F7AD20C-078E-473D-8C5C-A22542F46050}"/>
                </a:ext>
              </a:extLst>
            </p:cNvPr>
            <p:cNvSpPr>
              <a:spLocks/>
            </p:cNvSpPr>
            <p:nvPr userDrawn="1"/>
          </p:nvSpPr>
          <p:spPr bwMode="auto">
            <a:xfrm>
              <a:off x="2874729" y="4253493"/>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800 w 1600"/>
                <a:gd name="T9" fmla="*/ 0 h 1600"/>
                <a:gd name="T10" fmla="*/ 800 w 1600"/>
                <a:gd name="T11" fmla="*/ 0 h 1600"/>
                <a:gd name="T12" fmla="*/ 1600 w 1600"/>
                <a:gd name="T13" fmla="*/ 800 h 1600"/>
              </a:gdLst>
              <a:ahLst/>
              <a:cxnLst>
                <a:cxn ang="0">
                  <a:pos x="T0" y="T1"/>
                </a:cxn>
                <a:cxn ang="0">
                  <a:pos x="T2" y="T3"/>
                </a:cxn>
                <a:cxn ang="0">
                  <a:pos x="T4" y="T5"/>
                </a:cxn>
                <a:cxn ang="0">
                  <a:pos x="T6" y="T7"/>
                </a:cxn>
                <a:cxn ang="0">
                  <a:pos x="T8" y="T9"/>
                </a:cxn>
                <a:cxn ang="0">
                  <a:pos x="T10" y="T11"/>
                </a:cxn>
                <a:cxn ang="0">
                  <a:pos x="T12" y="T13"/>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a:extLst>
                <a:ext uri="{FF2B5EF4-FFF2-40B4-BE49-F238E27FC236}">
                  <a16:creationId xmlns:a16="http://schemas.microsoft.com/office/drawing/2014/main" id="{A5FCD8C0-4669-4661-9227-02C6FF3CF5F1}"/>
                </a:ext>
              </a:extLst>
            </p:cNvPr>
            <p:cNvSpPr>
              <a:spLocks/>
            </p:cNvSpPr>
            <p:nvPr userDrawn="1"/>
          </p:nvSpPr>
          <p:spPr bwMode="auto">
            <a:xfrm>
              <a:off x="5548406" y="4319071"/>
              <a:ext cx="711001" cy="710995"/>
            </a:xfrm>
            <a:custGeom>
              <a:avLst/>
              <a:gdLst>
                <a:gd name="T0" fmla="*/ 1600 w 1600"/>
                <a:gd name="T1" fmla="*/ 800 h 1600"/>
                <a:gd name="T2" fmla="*/ 800 w 1600"/>
                <a:gd name="T3" fmla="*/ 1600 h 1600"/>
                <a:gd name="T4" fmla="*/ 800 w 1600"/>
                <a:gd name="T5" fmla="*/ 1600 h 1600"/>
                <a:gd name="T6" fmla="*/ 0 w 1600"/>
                <a:gd name="T7" fmla="*/ 800 h 1600"/>
                <a:gd name="T8" fmla="*/ 0 w 1600"/>
                <a:gd name="T9" fmla="*/ 800 h 1600"/>
                <a:gd name="T10" fmla="*/ 800 w 1600"/>
                <a:gd name="T11" fmla="*/ 0 h 1600"/>
                <a:gd name="T12" fmla="*/ 800 w 1600"/>
                <a:gd name="T13" fmla="*/ 0 h 1600"/>
                <a:gd name="T14" fmla="*/ 1600 w 1600"/>
                <a:gd name="T15" fmla="*/ 800 h 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1117" y="4411372"/>
              <a:ext cx="747959" cy="517280"/>
            </a:xfrm>
            <a:prstGeom prst="rect">
              <a:avLst/>
            </a:prstGeom>
          </p:spPr>
        </p:pic>
        <p:pic>
          <p:nvPicPr>
            <p:cNvPr id="30" name="圖片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7868" y="5172423"/>
              <a:ext cx="933521" cy="645613"/>
            </a:xfrm>
            <a:prstGeom prst="rect">
              <a:avLst/>
            </a:prstGeom>
          </p:spPr>
        </p:pic>
        <p:pic>
          <p:nvPicPr>
            <p:cNvPr id="31" name="圖片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9784" y="5200080"/>
              <a:ext cx="825507" cy="570911"/>
            </a:xfrm>
            <a:prstGeom prst="rect">
              <a:avLst/>
            </a:prstGeom>
          </p:spPr>
        </p:pic>
        <p:pic>
          <p:nvPicPr>
            <p:cNvPr id="32" name="圖片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80291" y="4023025"/>
              <a:ext cx="773987" cy="535281"/>
            </a:xfrm>
            <a:prstGeom prst="rect">
              <a:avLst/>
            </a:prstGeom>
          </p:spPr>
        </p:pic>
        <p:pic>
          <p:nvPicPr>
            <p:cNvPr id="33" name="圖片 3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4160" y="4358722"/>
              <a:ext cx="801569" cy="554356"/>
            </a:xfrm>
            <a:prstGeom prst="rect">
              <a:avLst/>
            </a:prstGeom>
          </p:spPr>
        </p:pic>
      </p:gr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a:xfrm>
            <a:off x="8461438" y="6247810"/>
            <a:ext cx="502920" cy="502920"/>
          </a:xfrm>
        </p:spPr>
        <p:txBody>
          <a:bodyPr/>
          <a:lstStyle>
            <a:lvl1pPr>
              <a:defRPr>
                <a:solidFill>
                  <a:schemeClr val="bg1"/>
                </a:solidFill>
              </a:defRPr>
            </a:lvl1pPr>
          </a:lstStyle>
          <a:p>
            <a:fld id="{07E61B0D-156A-4A2C-BF27-39DBEA86C5E9}" type="slidenum">
              <a:rPr lang="zh-TW" altLang="en-US" smtClean="0"/>
              <a:pPr/>
              <a:t>‹#›</a:t>
            </a:fld>
            <a:endParaRPr lang="zh-TW" altLang="en-US" dirty="0"/>
          </a:p>
        </p:txBody>
      </p:sp>
      <p:sp>
        <p:nvSpPr>
          <p:cNvPr id="35" name="文字方塊 34"/>
          <p:cNvSpPr txBox="1"/>
          <p:nvPr userDrawn="1"/>
        </p:nvSpPr>
        <p:spPr>
          <a:xfrm>
            <a:off x="2433366" y="6470267"/>
            <a:ext cx="2339102" cy="307777"/>
          </a:xfrm>
          <a:prstGeom prst="rect">
            <a:avLst/>
          </a:prstGeom>
          <a:noFill/>
        </p:spPr>
        <p:txBody>
          <a:bodyPr wrap="none" rtlCol="0">
            <a:spAutoFit/>
          </a:bodyPr>
          <a:lstStyle/>
          <a:p>
            <a:r>
              <a:rPr lang="zh-TW" altLang="en-US" sz="1400" dirty="0">
                <a:solidFill>
                  <a:schemeClr val="bg1"/>
                </a:solidFill>
                <a:latin typeface="微軟正黑體" panose="020B0604030504040204" pitchFamily="34" charset="-120"/>
                <a:ea typeface="微軟正黑體" panose="020B0604030504040204" pitchFamily="34" charset="-120"/>
              </a:rPr>
              <a:t>技職傾向學生升學管道介紹</a:t>
            </a:r>
          </a:p>
        </p:txBody>
      </p:sp>
    </p:spTree>
    <p:extLst>
      <p:ext uri="{BB962C8B-B14F-4D97-AF65-F5344CB8AC3E}">
        <p14:creationId xmlns:p14="http://schemas.microsoft.com/office/powerpoint/2010/main" val="3881885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defRPr sz="3600">
                <a:latin typeface="華康硬黑體W7" panose="020B0709000000000000" pitchFamily="49" charset="-120"/>
                <a:ea typeface="華康硬黑體W7" panose="020B0709000000000000" pitchFamily="49"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fld id="{D1EF4758-A764-42E0-A4B0-D206BCA2373A}" type="datetime1">
              <a:rPr lang="zh-TW" altLang="en-US" smtClean="0"/>
              <a:pPr/>
              <a:t>2020/12/30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23961470-106C-444D-9C26-49E1778FCDE5}" type="datetime1">
              <a:rPr lang="zh-TW" altLang="en-US" smtClean="0"/>
              <a:pPr/>
              <a:t>2020/12/30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CFEECE29-1556-451E-9D8D-4A0F3217AA80}" type="datetime1">
              <a:rPr lang="zh-TW" altLang="en-US" smtClean="0"/>
              <a:pPr/>
              <a:t>2020/12/30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97213121-82A0-4626-B717-EE341C107D67}" type="datetime1">
              <a:rPr lang="zh-TW" altLang="en-US" smtClean="0"/>
              <a:pPr/>
              <a:t>2020/12/30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7939D3D3-0C37-4A09-89BF-DB135DF72897}" type="datetime1">
              <a:rPr lang="zh-TW" altLang="en-US" smtClean="0"/>
              <a:pPr/>
              <a:t>2020/12/30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D21CC55-8C35-4933-AA9B-68D16FCEC3FD}" type="datetime1">
              <a:rPr lang="zh-TW" altLang="en-US" smtClean="0"/>
              <a:pPr/>
              <a:t>2020/12/30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93A91938-8A98-425F-AD01-7DD9BFA18442}" type="datetime1">
              <a:rPr lang="zh-TW" altLang="en-US" smtClean="0"/>
              <a:pPr/>
              <a:t>2020/12/30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0040FB9F-A3E8-4638-9E9C-8530EAB70829}" type="datetime1">
              <a:rPr lang="zh-TW" altLang="en-US" smtClean="0"/>
              <a:pPr/>
              <a:t>2020/12/30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7D433DB-B31C-49C9-BEC3-1A87A9E59357}"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61470-106C-444D-9C26-49E1778FCDE5}" type="datetime1">
              <a:rPr lang="zh-TW" altLang="en-US" smtClean="0"/>
              <a:pPr/>
              <a:t>2020/12/30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433DB-B31C-49C9-BEC3-1A87A9E59357}"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4" r:id="rId13"/>
  </p:sldLayoutIdLst>
  <p:hf sldNum="0" hdr="0" ftr="0" dt="0"/>
  <p:txStyles>
    <p:titleStyle>
      <a:lvl1pPr algn="ctr" defTabSz="914400" rtl="0" eaLnBrk="1" latinLnBrk="0" hangingPunct="1">
        <a:spcBef>
          <a:spcPct val="0"/>
        </a:spcBef>
        <a:buNone/>
        <a:defRPr sz="4000" kern="1200">
          <a:solidFill>
            <a:schemeClr val="tx1"/>
          </a:solidFill>
          <a:latin typeface="華康硬黑體 Std W7"/>
          <a:ea typeface="華康硬黑體 Std W7"/>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0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www.vesc.tw/"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hyperlink" Target="http://163.22.165.78/ischool/publish_page/201/"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png"/><Relationship Id="rId4" Type="http://schemas.openxmlformats.org/officeDocument/2006/relationships/oleObject" Target="../embeddings/oleObject1.bin"/></Relationships>
</file>

<file path=ppt/slides/_rels/slide1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140.122.79.150/coedu"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_rels/slide1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3.png"/><Relationship Id="rId4" Type="http://schemas.openxmlformats.org/officeDocument/2006/relationships/image" Target="../media/image36.png"/></Relationships>
</file>

<file path=ppt/slides/_rels/slide1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45.tmp"/></Relationships>
</file>

<file path=ppt/slides/_rels/slide1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www.techadmi.edu.tw/"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18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ttk.entry.edu.tw/"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110priorefa.tp.edu.tw/"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0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0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0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school.tp.edu.tw/" TargetMode="External"/></Relationships>
</file>

<file path=ppt/slides/_rels/slide20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e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12.jpg"/>
          <p:cNvPicPr>
            <a:picLocks noChangeAspect="1"/>
          </p:cNvPicPr>
          <p:nvPr/>
        </p:nvPicPr>
        <p:blipFill>
          <a:blip r:embed="rId3" cstate="print"/>
          <a:stretch>
            <a:fillRect/>
          </a:stretch>
        </p:blipFill>
        <p:spPr>
          <a:xfrm>
            <a:off x="0" y="0"/>
            <a:ext cx="9144000" cy="6858000"/>
          </a:xfrm>
          <a:prstGeom prst="rect">
            <a:avLst/>
          </a:prstGeom>
        </p:spPr>
      </p:pic>
      <p:sp>
        <p:nvSpPr>
          <p:cNvPr id="7" name="副標題 6"/>
          <p:cNvSpPr>
            <a:spLocks noGrp="1"/>
          </p:cNvSpPr>
          <p:nvPr>
            <p:ph type="subTitle" idx="1"/>
          </p:nvPr>
        </p:nvSpPr>
        <p:spPr>
          <a:xfrm>
            <a:off x="755576" y="980728"/>
            <a:ext cx="7488832" cy="4248472"/>
          </a:xfrm>
        </p:spPr>
        <p:txBody>
          <a:bodyPr>
            <a:normAutofit/>
          </a:bodyPr>
          <a:lstStyle/>
          <a:p>
            <a:r>
              <a:rPr lang="zh-TW" altLang="en-US" sz="6000" b="1" dirty="0">
                <a:solidFill>
                  <a:schemeClr val="bg1"/>
                </a:solidFill>
                <a:latin typeface="微軟正黑體" panose="020B0604030504040204" pitchFamily="34" charset="-120"/>
                <a:ea typeface="微軟正黑體" panose="020B0604030504040204" pitchFamily="34" charset="-120"/>
              </a:rPr>
              <a:t>臺北市</a:t>
            </a:r>
            <a:r>
              <a:rPr lang="en-US" altLang="zh-TW" sz="5400" b="1" dirty="0">
                <a:solidFill>
                  <a:schemeClr val="bg1"/>
                </a:solidFill>
                <a:latin typeface="微軟正黑體" panose="020B0604030504040204" pitchFamily="34" charset="-120"/>
                <a:ea typeface="微軟正黑體" panose="020B0604030504040204" pitchFamily="34" charset="-120"/>
              </a:rPr>
              <a:t/>
            </a:r>
            <a:br>
              <a:rPr lang="en-US" altLang="zh-TW" sz="5400" b="1" dirty="0">
                <a:solidFill>
                  <a:schemeClr val="bg1"/>
                </a:solidFill>
                <a:latin typeface="微軟正黑體" panose="020B0604030504040204" pitchFamily="34" charset="-120"/>
                <a:ea typeface="微軟正黑體" panose="020B0604030504040204" pitchFamily="34" charset="-120"/>
              </a:rPr>
            </a:br>
            <a:r>
              <a:rPr lang="zh-TW" altLang="en-US" sz="5400" b="1" dirty="0">
                <a:solidFill>
                  <a:schemeClr val="bg1"/>
                </a:solidFill>
                <a:latin typeface="微軟正黑體" panose="020B0604030504040204" pitchFamily="34" charset="-120"/>
                <a:ea typeface="微軟正黑體" panose="020B0604030504040204" pitchFamily="34" charset="-120"/>
              </a:rPr>
              <a:t>十二年國民基本教育</a:t>
            </a:r>
            <a:endParaRPr lang="en-US" altLang="zh-TW" sz="5400" b="1" dirty="0">
              <a:solidFill>
                <a:schemeClr val="bg1"/>
              </a:solidFill>
              <a:latin typeface="微軟正黑體" panose="020B0604030504040204" pitchFamily="34" charset="-120"/>
              <a:ea typeface="微軟正黑體" panose="020B0604030504040204" pitchFamily="34" charset="-120"/>
            </a:endParaRPr>
          </a:p>
          <a:p>
            <a:r>
              <a:rPr lang="en-US" altLang="zh-TW" sz="5400" b="1" dirty="0">
                <a:solidFill>
                  <a:schemeClr val="bg1"/>
                </a:solidFill>
                <a:latin typeface="微軟正黑體" panose="020B0604030504040204" pitchFamily="34" charset="-120"/>
                <a:ea typeface="微軟正黑體" panose="020B0604030504040204" pitchFamily="34" charset="-120"/>
              </a:rPr>
              <a:t>110</a:t>
            </a:r>
            <a:r>
              <a:rPr lang="zh-TW" altLang="en-US" sz="5400" b="1" dirty="0">
                <a:solidFill>
                  <a:schemeClr val="bg1"/>
                </a:solidFill>
                <a:latin typeface="微軟正黑體" panose="020B0604030504040204" pitchFamily="34" charset="-120"/>
                <a:ea typeface="微軟正黑體" panose="020B0604030504040204" pitchFamily="34" charset="-120"/>
              </a:rPr>
              <a:t>學年</a:t>
            </a:r>
          </a:p>
          <a:p>
            <a:r>
              <a:rPr lang="zh-TW" altLang="en-US" sz="5400" b="1" dirty="0">
                <a:solidFill>
                  <a:schemeClr val="bg1"/>
                </a:solidFill>
                <a:latin typeface="微軟正黑體" panose="020B0604030504040204" pitchFamily="34" charset="-120"/>
                <a:ea typeface="微軟正黑體" panose="020B0604030504040204" pitchFamily="34" charset="-120"/>
              </a:rPr>
              <a:t>適性入學宣導 </a:t>
            </a:r>
            <a:endParaRPr lang="en-US" altLang="zh-TW" sz="5400" b="1" dirty="0">
              <a:solidFill>
                <a:schemeClr val="bg1"/>
              </a:solidFill>
              <a:latin typeface="微軟正黑體" panose="020B0604030504040204" pitchFamily="34" charset="-120"/>
              <a:ea typeface="微軟正黑體" panose="020B0604030504040204" pitchFamily="34" charset="-120"/>
            </a:endParaRPr>
          </a:p>
          <a:p>
            <a:endParaRPr lang="en-US" altLang="zh-TW" dirty="0"/>
          </a:p>
        </p:txBody>
      </p:sp>
    </p:spTree>
    <p:extLst>
      <p:ext uri="{BB962C8B-B14F-4D97-AF65-F5344CB8AC3E}">
        <p14:creationId xmlns:p14="http://schemas.microsoft.com/office/powerpoint/2010/main" val="1406155727"/>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2" cstate="print"/>
          <a:stretch>
            <a:fillRect/>
          </a:stretch>
        </p:blipFill>
        <p:spPr>
          <a:xfrm>
            <a:off x="0" y="30138"/>
            <a:ext cx="9144000" cy="6858000"/>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2736"/>
            <a:ext cx="8892480" cy="5141940"/>
          </a:xfrm>
          <a:prstGeom prst="rect">
            <a:avLst/>
          </a:prstGeom>
        </p:spPr>
      </p:pic>
    </p:spTree>
    <p:extLst>
      <p:ext uri="{BB962C8B-B14F-4D97-AF65-F5344CB8AC3E}">
        <p14:creationId xmlns:p14="http://schemas.microsoft.com/office/powerpoint/2010/main" val="10255348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100</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1259632" y="1168854"/>
            <a:ext cx="6768752" cy="519113"/>
          </a:xfrm>
        </p:spPr>
        <p:txBody>
          <a:bodyPr>
            <a:noAutofit/>
          </a:bodyPr>
          <a:lstStyle/>
          <a:p>
            <a:pPr>
              <a:defRPr/>
            </a:pPr>
            <a:r>
              <a:rPr lang="zh-TW" altLang="en-US" sz="2800" b="1" dirty="0">
                <a:solidFill>
                  <a:srgbClr val="C00000"/>
                </a:solidFill>
                <a:latin typeface="微軟正黑體" panose="020B0604030504040204" pitchFamily="34" charset="-120"/>
                <a:ea typeface="微軟正黑體" panose="020B0604030504040204" pitchFamily="34" charset="-120"/>
              </a:rPr>
              <a:t>實用技能學程輔導分發作業重要日程表</a:t>
            </a:r>
          </a:p>
        </p:txBody>
      </p:sp>
      <p:sp>
        <p:nvSpPr>
          <p:cNvPr id="2" name="內容版面配置區 1"/>
          <p:cNvSpPr>
            <a:spLocks noGrp="1"/>
          </p:cNvSpPr>
          <p:nvPr>
            <p:ph type="subTitle" idx="4294967295"/>
          </p:nvPr>
        </p:nvSpPr>
        <p:spPr>
          <a:xfrm>
            <a:off x="1043608" y="1699203"/>
            <a:ext cx="7734300" cy="4608513"/>
          </a:xfrm>
        </p:spPr>
        <p:txBody>
          <a:bodyPr>
            <a:normAutofit/>
          </a:bodyPr>
          <a:lstStyle/>
          <a:p>
            <a:pPr marL="625475" indent="-625475"/>
            <a:r>
              <a:rPr lang="zh-TW" altLang="en-US" sz="2400" dirty="0">
                <a:latin typeface="微軟正黑體" panose="020B0604030504040204" pitchFamily="34" charset="-120"/>
                <a:ea typeface="微軟正黑體" panose="020B0604030504040204" pitchFamily="34" charset="-120"/>
              </a:rPr>
              <a:t> </a:t>
            </a:r>
            <a:endParaRPr lang="zh-TW" altLang="zh-TW" sz="2400" dirty="0">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文字方塊 6"/>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solidFill>
                    <a:schemeClr val="bg1"/>
                  </a:solidFill>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graphicFrame>
        <p:nvGraphicFramePr>
          <p:cNvPr id="3" name="表格 2"/>
          <p:cNvGraphicFramePr>
            <a:graphicFrameLocks noGrp="1"/>
          </p:cNvGraphicFramePr>
          <p:nvPr>
            <p:extLst>
              <p:ext uri="{D42A27DB-BD31-4B8C-83A1-F6EECF244321}">
                <p14:modId xmlns:p14="http://schemas.microsoft.com/office/powerpoint/2010/main" val="2291998155"/>
              </p:ext>
            </p:extLst>
          </p:nvPr>
        </p:nvGraphicFramePr>
        <p:xfrm>
          <a:off x="395536" y="1772816"/>
          <a:ext cx="8280920" cy="4676837"/>
        </p:xfrm>
        <a:graphic>
          <a:graphicData uri="http://schemas.openxmlformats.org/drawingml/2006/table">
            <a:tbl>
              <a:tblPr firstRow="1" bandRow="1">
                <a:tableStyleId>{00A15C55-8517-42AA-B614-E9B94910E393}</a:tableStyleId>
              </a:tblPr>
              <a:tblGrid>
                <a:gridCol w="603817">
                  <a:extLst>
                    <a:ext uri="{9D8B030D-6E8A-4147-A177-3AD203B41FA5}">
                      <a16:colId xmlns:a16="http://schemas.microsoft.com/office/drawing/2014/main" val="20000"/>
                    </a:ext>
                  </a:extLst>
                </a:gridCol>
                <a:gridCol w="1772447">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gridCol w="3456384">
                  <a:extLst>
                    <a:ext uri="{9D8B030D-6E8A-4147-A177-3AD203B41FA5}">
                      <a16:colId xmlns:a16="http://schemas.microsoft.com/office/drawing/2014/main" val="20003"/>
                    </a:ext>
                  </a:extLst>
                </a:gridCol>
              </a:tblGrid>
              <a:tr h="414419">
                <a:tc>
                  <a:txBody>
                    <a:bodyPr/>
                    <a:lstStyle/>
                    <a:p>
                      <a:pPr marL="0" algn="ctr" defTabSz="914400" rtl="0" eaLnBrk="1" latinLnBrk="0" hangingPunct="1">
                        <a:spcAft>
                          <a:spcPts val="0"/>
                        </a:spcAft>
                      </a:pPr>
                      <a:r>
                        <a:rPr lang="zh-TW" altLang="en-US" sz="1600" b="1" kern="100" dirty="0">
                          <a:solidFill>
                            <a:schemeClr val="lt1"/>
                          </a:solidFill>
                          <a:effectLst/>
                          <a:latin typeface="微軟正黑體" panose="020B0604030504040204" pitchFamily="34" charset="-120"/>
                          <a:ea typeface="微軟正黑體" panose="020B0604030504040204" pitchFamily="34" charset="-120"/>
                          <a:cs typeface="+mn-cs"/>
                        </a:rPr>
                        <a:t>序號</a:t>
                      </a:r>
                    </a:p>
                  </a:txBody>
                  <a:tcPr/>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rPr>
                        <a:t>時間</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600" kern="100" spc="-30" dirty="0">
                          <a:effectLst/>
                          <a:latin typeface="微軟正黑體" panose="020B0604030504040204" pitchFamily="34" charset="-120"/>
                          <a:ea typeface="微軟正黑體" panose="020B0604030504040204" pitchFamily="34" charset="-120"/>
                        </a:rPr>
                        <a:t>項目</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1600" kern="100" spc="-30" dirty="0">
                          <a:effectLst/>
                          <a:latin typeface="微軟正黑體" panose="020B0604030504040204" pitchFamily="34" charset="-120"/>
                          <a:ea typeface="微軟正黑體" panose="020B0604030504040204" pitchFamily="34" charset="-120"/>
                        </a:rPr>
                        <a:t>內容</a:t>
                      </a:r>
                      <a:endParaRPr lang="zh-TW" sz="16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737709">
                <a:tc>
                  <a:txBody>
                    <a:bodyPr/>
                    <a:lstStyle/>
                    <a:p>
                      <a:pPr marL="0" algn="ctr" defTabSz="914400" rtl="0" eaLnBrk="1" latinLnBrk="0" hangingPunct="1">
                        <a:spcAft>
                          <a:spcPts val="0"/>
                        </a:spcAft>
                      </a:pPr>
                      <a:r>
                        <a:rPr lang="en-US" altLang="zh-TW" sz="1400" kern="100" dirty="0">
                          <a:solidFill>
                            <a:schemeClr val="dk1"/>
                          </a:solidFill>
                          <a:effectLst/>
                          <a:latin typeface="微軟正黑體" panose="020B0604030504040204" pitchFamily="34" charset="-120"/>
                          <a:ea typeface="微軟正黑體" panose="020B0604030504040204" pitchFamily="34" charset="-120"/>
                          <a:cs typeface="+mn-cs"/>
                        </a:rPr>
                        <a:t>1</a:t>
                      </a:r>
                      <a:endParaRPr lang="zh-TW" altLang="en-US" sz="1400" kern="100" dirty="0">
                        <a:solidFill>
                          <a:schemeClr val="dk1"/>
                        </a:solidFill>
                        <a:effectLst/>
                        <a:latin typeface="微軟正黑體" panose="020B0604030504040204" pitchFamily="34" charset="-120"/>
                        <a:ea typeface="微軟正黑體" panose="020B0604030504040204" pitchFamily="34" charset="-120"/>
                        <a:cs typeface="+mn-cs"/>
                      </a:endParaRPr>
                    </a:p>
                  </a:txBody>
                  <a:tcPr/>
                </a:tc>
                <a:tc>
                  <a:txBody>
                    <a:bodyPr/>
                    <a:lstStyle/>
                    <a:p>
                      <a:pPr algn="ctr">
                        <a:spcAft>
                          <a:spcPts val="0"/>
                        </a:spcAft>
                      </a:pPr>
                      <a:r>
                        <a:rPr lang="en-US" sz="1400" b="1" kern="100" dirty="0">
                          <a:effectLst/>
                          <a:latin typeface="微軟正黑體" panose="020B0604030504040204" pitchFamily="34" charset="-120"/>
                          <a:ea typeface="微軟正黑體" panose="020B0604030504040204" pitchFamily="34" charset="-120"/>
                        </a:rPr>
                        <a:t>110</a:t>
                      </a:r>
                      <a:r>
                        <a:rPr lang="zh-TW" sz="1400" b="1" kern="100" dirty="0">
                          <a:effectLst/>
                          <a:latin typeface="微軟正黑體" panose="020B0604030504040204" pitchFamily="34" charset="-120"/>
                          <a:ea typeface="微軟正黑體" panose="020B0604030504040204" pitchFamily="34" charset="-120"/>
                        </a:rPr>
                        <a:t>年</a:t>
                      </a:r>
                      <a:r>
                        <a:rPr lang="en-US" sz="1400" b="1" kern="100" dirty="0">
                          <a:effectLst/>
                          <a:latin typeface="微軟正黑體" panose="020B0604030504040204" pitchFamily="34" charset="-120"/>
                          <a:ea typeface="微軟正黑體" panose="020B0604030504040204" pitchFamily="34" charset="-120"/>
                        </a:rPr>
                        <a:t>5</a:t>
                      </a:r>
                      <a:r>
                        <a:rPr lang="zh-TW" sz="1400" b="1" kern="100" dirty="0">
                          <a:effectLst/>
                          <a:latin typeface="微軟正黑體" panose="020B0604030504040204" pitchFamily="34" charset="-120"/>
                          <a:ea typeface="微軟正黑體" panose="020B0604030504040204" pitchFamily="34" charset="-120"/>
                        </a:rPr>
                        <a:t>月</a:t>
                      </a:r>
                      <a:r>
                        <a:rPr lang="en-US" sz="1400" b="1" kern="100" dirty="0">
                          <a:effectLst/>
                          <a:latin typeface="微軟正黑體" panose="020B0604030504040204" pitchFamily="34" charset="-120"/>
                          <a:ea typeface="微軟正黑體" panose="020B0604030504040204" pitchFamily="34" charset="-120"/>
                        </a:rPr>
                        <a:t>13</a:t>
                      </a:r>
                      <a:r>
                        <a:rPr lang="zh-TW" sz="1400" b="1" kern="100" dirty="0">
                          <a:effectLst/>
                          <a:latin typeface="微軟正黑體" panose="020B0604030504040204" pitchFamily="34" charset="-120"/>
                          <a:ea typeface="微軟正黑體" panose="020B0604030504040204" pitchFamily="34" charset="-120"/>
                        </a:rPr>
                        <a:t>日</a:t>
                      </a:r>
                      <a:r>
                        <a:rPr lang="en-US" sz="1400" b="1" kern="100" dirty="0">
                          <a:effectLst/>
                          <a:latin typeface="微軟正黑體" panose="020B0604030504040204" pitchFamily="34" charset="-120"/>
                          <a:ea typeface="微軟正黑體" panose="020B0604030504040204" pitchFamily="34" charset="-120"/>
                        </a:rPr>
                        <a:t>(</a:t>
                      </a:r>
                      <a:r>
                        <a:rPr lang="zh-TW" altLang="en-US" sz="1400" b="1" kern="100" dirty="0">
                          <a:effectLst/>
                          <a:latin typeface="微軟正黑體" panose="020B0604030504040204" pitchFamily="34" charset="-120"/>
                          <a:ea typeface="微軟正黑體" panose="020B0604030504040204" pitchFamily="34" charset="-120"/>
                        </a:rPr>
                        <a:t>四</a:t>
                      </a:r>
                      <a:r>
                        <a:rPr lang="en-US" sz="1400" b="1" kern="10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400" b="1" kern="100" dirty="0">
                          <a:effectLst/>
                          <a:latin typeface="微軟正黑體" panose="020B0604030504040204" pitchFamily="34" charset="-120"/>
                          <a:ea typeface="微軟正黑體" panose="020B0604030504040204" pitchFamily="34" charset="-120"/>
                        </a:rPr>
                        <a:t>至</a:t>
                      </a:r>
                    </a:p>
                    <a:p>
                      <a:pPr algn="ctr">
                        <a:spcAft>
                          <a:spcPts val="0"/>
                        </a:spcAft>
                      </a:pPr>
                      <a:r>
                        <a:rPr lang="en-US" sz="1400" b="1" kern="100" dirty="0">
                          <a:effectLst/>
                          <a:latin typeface="微軟正黑體" panose="020B0604030504040204" pitchFamily="34" charset="-120"/>
                          <a:ea typeface="微軟正黑體" panose="020B0604030504040204" pitchFamily="34" charset="-120"/>
                        </a:rPr>
                        <a:t>110</a:t>
                      </a:r>
                      <a:r>
                        <a:rPr lang="zh-TW" sz="1400" b="1" kern="100" dirty="0">
                          <a:effectLst/>
                          <a:latin typeface="微軟正黑體" panose="020B0604030504040204" pitchFamily="34" charset="-120"/>
                          <a:ea typeface="微軟正黑體" panose="020B0604030504040204" pitchFamily="34" charset="-120"/>
                        </a:rPr>
                        <a:t>年</a:t>
                      </a:r>
                      <a:r>
                        <a:rPr lang="en-US" sz="1400" b="1" kern="100" dirty="0">
                          <a:effectLst/>
                          <a:latin typeface="微軟正黑體" panose="020B0604030504040204" pitchFamily="34" charset="-120"/>
                          <a:ea typeface="微軟正黑體" panose="020B0604030504040204" pitchFamily="34" charset="-120"/>
                        </a:rPr>
                        <a:t>5</a:t>
                      </a:r>
                      <a:r>
                        <a:rPr lang="zh-TW" sz="1400" b="1" kern="100" dirty="0">
                          <a:effectLst/>
                          <a:latin typeface="微軟正黑體" panose="020B0604030504040204" pitchFamily="34" charset="-120"/>
                          <a:ea typeface="微軟正黑體" panose="020B0604030504040204" pitchFamily="34" charset="-120"/>
                        </a:rPr>
                        <a:t>月</a:t>
                      </a:r>
                      <a:r>
                        <a:rPr lang="en-US" sz="1400" b="1" kern="100" dirty="0">
                          <a:effectLst/>
                          <a:latin typeface="微軟正黑體" panose="020B0604030504040204" pitchFamily="34" charset="-120"/>
                          <a:ea typeface="微軟正黑體" panose="020B0604030504040204" pitchFamily="34" charset="-120"/>
                        </a:rPr>
                        <a:t>19</a:t>
                      </a:r>
                      <a:r>
                        <a:rPr lang="zh-TW" sz="1400" b="1" kern="100" dirty="0">
                          <a:effectLst/>
                          <a:latin typeface="微軟正黑體" panose="020B0604030504040204" pitchFamily="34" charset="-120"/>
                          <a:ea typeface="微軟正黑體" panose="020B0604030504040204" pitchFamily="34" charset="-120"/>
                        </a:rPr>
                        <a:t>日</a:t>
                      </a:r>
                      <a:r>
                        <a:rPr lang="en-US" sz="1400" b="1" kern="100" dirty="0">
                          <a:effectLst/>
                          <a:latin typeface="微軟正黑體" panose="020B0604030504040204" pitchFamily="34" charset="-120"/>
                          <a:ea typeface="微軟正黑體" panose="020B0604030504040204" pitchFamily="34" charset="-120"/>
                        </a:rPr>
                        <a:t>(</a:t>
                      </a:r>
                      <a:r>
                        <a:rPr lang="zh-TW" altLang="en-US" sz="1400" b="1" kern="100" dirty="0">
                          <a:effectLst/>
                          <a:latin typeface="微軟正黑體" panose="020B0604030504040204" pitchFamily="34" charset="-120"/>
                          <a:ea typeface="微軟正黑體" panose="020B0604030504040204" pitchFamily="34" charset="-120"/>
                        </a:rPr>
                        <a:t>三</a:t>
                      </a:r>
                      <a:r>
                        <a:rPr lang="en-US" sz="1400" b="1" kern="10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100" dirty="0">
                          <a:effectLst/>
                          <a:latin typeface="微軟正黑體" panose="020B0604030504040204" pitchFamily="34" charset="-120"/>
                          <a:ea typeface="微軟正黑體" panose="020B0604030504040204" pitchFamily="34" charset="-120"/>
                        </a:rPr>
                        <a:t>各國中受理報名及線上填報，並列印報名相關文件</a:t>
                      </a:r>
                      <a:r>
                        <a:rPr lang="en-US" altLang="zh-TW" sz="1400" kern="100" dirty="0">
                          <a:effectLst/>
                          <a:latin typeface="微軟正黑體" panose="020B0604030504040204" pitchFamily="34" charset="-120"/>
                          <a:ea typeface="微軟正黑體" panose="020B0604030504040204" pitchFamily="34" charset="-120"/>
                        </a:rPr>
                        <a:t/>
                      </a:r>
                      <a:br>
                        <a:rPr lang="en-US" altLang="zh-TW" sz="1400" kern="100" dirty="0">
                          <a:effectLst/>
                          <a:latin typeface="微軟正黑體" panose="020B0604030504040204" pitchFamily="34" charset="-120"/>
                          <a:ea typeface="微軟正黑體" panose="020B0604030504040204" pitchFamily="34" charset="-120"/>
                        </a:rPr>
                      </a:b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Ａ、</a:t>
                      </a:r>
                      <a:r>
                        <a:rPr lang="en-US" sz="1400" kern="100" dirty="0">
                          <a:effectLst/>
                          <a:latin typeface="微軟正黑體" panose="020B0604030504040204" pitchFamily="34" charset="-120"/>
                          <a:ea typeface="微軟正黑體" panose="020B0604030504040204" pitchFamily="34" charset="-120"/>
                        </a:rPr>
                        <a:t>B</a:t>
                      </a:r>
                      <a:r>
                        <a:rPr lang="zh-TW" sz="1400" kern="100" dirty="0">
                          <a:effectLst/>
                          <a:latin typeface="微軟正黑體" panose="020B0604030504040204" pitchFamily="34" charset="-120"/>
                          <a:ea typeface="微軟正黑體" panose="020B0604030504040204" pitchFamily="34" charset="-120"/>
                        </a:rPr>
                        <a:t>表及報名總表</a:t>
                      </a:r>
                      <a:r>
                        <a:rPr 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100">
                          <a:effectLst/>
                          <a:latin typeface="微軟正黑體" panose="020B0604030504040204" pitchFamily="34" charset="-120"/>
                          <a:ea typeface="微軟正黑體" panose="020B0604030504040204" pitchFamily="34" charset="-120"/>
                        </a:rPr>
                        <a:t>應屆國中學生</a:t>
                      </a:r>
                    </a:p>
                    <a:p>
                      <a:pPr algn="l">
                        <a:spcAft>
                          <a:spcPts val="0"/>
                        </a:spcAft>
                      </a:pPr>
                      <a:r>
                        <a:rPr lang="zh-TW" sz="1400" kern="100">
                          <a:effectLst/>
                          <a:latin typeface="微軟正黑體" panose="020B0604030504040204" pitchFamily="34" charset="-120"/>
                          <a:ea typeface="微軟正黑體" panose="020B0604030504040204" pitchFamily="34" charset="-120"/>
                        </a:rPr>
                        <a:t>向國中輔導室報名</a:t>
                      </a:r>
                      <a:endParaRPr lang="zh-TW" sz="1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1"/>
                  </a:ext>
                </a:extLst>
              </a:tr>
              <a:tr h="720080">
                <a:tc>
                  <a:txBody>
                    <a:bodyPr/>
                    <a:lstStyle/>
                    <a:p>
                      <a:pPr marL="0" algn="ctr" defTabSz="914400" rtl="0" eaLnBrk="1" latinLnBrk="0" hangingPunct="1">
                        <a:spcAft>
                          <a:spcPts val="0"/>
                        </a:spcAft>
                      </a:pPr>
                      <a:r>
                        <a:rPr lang="en-US" altLang="zh-TW" sz="1400" kern="100" dirty="0">
                          <a:solidFill>
                            <a:schemeClr val="dk1"/>
                          </a:solidFill>
                          <a:effectLst/>
                          <a:latin typeface="微軟正黑體" panose="020B0604030504040204" pitchFamily="34" charset="-120"/>
                          <a:ea typeface="微軟正黑體" panose="020B0604030504040204" pitchFamily="34" charset="-120"/>
                          <a:cs typeface="+mn-cs"/>
                        </a:rPr>
                        <a:t>2</a:t>
                      </a:r>
                      <a:endParaRPr lang="zh-TW" altLang="en-US" sz="1400" kern="100" dirty="0">
                        <a:solidFill>
                          <a:schemeClr val="dk1"/>
                        </a:solidFill>
                        <a:effectLst/>
                        <a:latin typeface="微軟正黑體" panose="020B0604030504040204" pitchFamily="34" charset="-120"/>
                        <a:ea typeface="微軟正黑體" panose="020B0604030504040204" pitchFamily="34" charset="-120"/>
                        <a:cs typeface="+mn-cs"/>
                      </a:endParaRPr>
                    </a:p>
                  </a:txBody>
                  <a:tcPr/>
                </a:tc>
                <a:tc>
                  <a:txBody>
                    <a:bodyPr/>
                    <a:lstStyle/>
                    <a:p>
                      <a:pPr algn="ctr">
                        <a:spcAft>
                          <a:spcPts val="0"/>
                        </a:spcAft>
                      </a:pPr>
                      <a:r>
                        <a:rPr lang="en-US" sz="1400" b="1" kern="100" dirty="0">
                          <a:effectLst/>
                          <a:latin typeface="微軟正黑體" panose="020B0604030504040204" pitchFamily="34" charset="-120"/>
                          <a:ea typeface="微軟正黑體" panose="020B0604030504040204" pitchFamily="34" charset="-120"/>
                        </a:rPr>
                        <a:t>110</a:t>
                      </a:r>
                      <a:r>
                        <a:rPr lang="zh-TW" sz="1400" b="1" kern="100" dirty="0">
                          <a:effectLst/>
                          <a:latin typeface="微軟正黑體" panose="020B0604030504040204" pitchFamily="34" charset="-120"/>
                          <a:ea typeface="微軟正黑體" panose="020B0604030504040204" pitchFamily="34" charset="-120"/>
                        </a:rPr>
                        <a:t>年</a:t>
                      </a:r>
                      <a:r>
                        <a:rPr lang="en-US" sz="1400" b="1" kern="100" dirty="0">
                          <a:effectLst/>
                          <a:latin typeface="微軟正黑體" panose="020B0604030504040204" pitchFamily="34" charset="-120"/>
                          <a:ea typeface="微軟正黑體" panose="020B0604030504040204" pitchFamily="34" charset="-120"/>
                        </a:rPr>
                        <a:t>5</a:t>
                      </a:r>
                      <a:r>
                        <a:rPr lang="zh-TW" sz="1400" b="1" kern="100" dirty="0">
                          <a:effectLst/>
                          <a:latin typeface="微軟正黑體" panose="020B0604030504040204" pitchFamily="34" charset="-120"/>
                          <a:ea typeface="微軟正黑體" panose="020B0604030504040204" pitchFamily="34" charset="-120"/>
                        </a:rPr>
                        <a:t>月</a:t>
                      </a:r>
                      <a:r>
                        <a:rPr lang="en-US" sz="1400" b="1" kern="100" dirty="0">
                          <a:effectLst/>
                          <a:latin typeface="微軟正黑體" panose="020B0604030504040204" pitchFamily="34" charset="-120"/>
                          <a:ea typeface="微軟正黑體" panose="020B0604030504040204" pitchFamily="34" charset="-120"/>
                        </a:rPr>
                        <a:t>2</a:t>
                      </a:r>
                      <a:r>
                        <a:rPr lang="en-US" altLang="zh-TW" sz="1400" b="1" kern="100" dirty="0">
                          <a:effectLst/>
                          <a:latin typeface="微軟正黑體" panose="020B0604030504040204" pitchFamily="34" charset="-120"/>
                          <a:ea typeface="微軟正黑體" panose="020B0604030504040204" pitchFamily="34" charset="-120"/>
                        </a:rPr>
                        <a:t>0</a:t>
                      </a:r>
                      <a:r>
                        <a:rPr lang="zh-TW" sz="1400" b="1" kern="100" dirty="0">
                          <a:effectLst/>
                          <a:latin typeface="微軟正黑體" panose="020B0604030504040204" pitchFamily="34" charset="-120"/>
                          <a:ea typeface="微軟正黑體" panose="020B0604030504040204" pitchFamily="34" charset="-120"/>
                        </a:rPr>
                        <a:t>日</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四</a:t>
                      </a:r>
                      <a:r>
                        <a:rPr lang="en-US" sz="1400" b="1" kern="10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400" b="1" kern="100" dirty="0">
                          <a:effectLst/>
                          <a:latin typeface="微軟正黑體" panose="020B0604030504040204" pitchFamily="34" charset="-120"/>
                          <a:ea typeface="微軟正黑體" panose="020B0604030504040204" pitchFamily="34" charset="-120"/>
                        </a:rPr>
                        <a:t>至</a:t>
                      </a:r>
                    </a:p>
                    <a:p>
                      <a:pPr algn="ctr">
                        <a:spcAft>
                          <a:spcPts val="0"/>
                        </a:spcAft>
                      </a:pPr>
                      <a:r>
                        <a:rPr lang="en-US" sz="1400" b="1" kern="100" dirty="0">
                          <a:effectLst/>
                          <a:latin typeface="微軟正黑體" panose="020B0604030504040204" pitchFamily="34" charset="-120"/>
                          <a:ea typeface="微軟正黑體" panose="020B0604030504040204" pitchFamily="34" charset="-120"/>
                        </a:rPr>
                        <a:t>110</a:t>
                      </a:r>
                      <a:r>
                        <a:rPr lang="zh-TW" sz="1400" b="1" kern="100" dirty="0">
                          <a:effectLst/>
                          <a:latin typeface="微軟正黑體" panose="020B0604030504040204" pitchFamily="34" charset="-120"/>
                          <a:ea typeface="微軟正黑體" panose="020B0604030504040204" pitchFamily="34" charset="-120"/>
                        </a:rPr>
                        <a:t>年</a:t>
                      </a:r>
                      <a:r>
                        <a:rPr lang="en-US" sz="1400" b="1" kern="100" dirty="0">
                          <a:effectLst/>
                          <a:latin typeface="微軟正黑體" panose="020B0604030504040204" pitchFamily="34" charset="-120"/>
                          <a:ea typeface="微軟正黑體" panose="020B0604030504040204" pitchFamily="34" charset="-120"/>
                        </a:rPr>
                        <a:t>5</a:t>
                      </a:r>
                      <a:r>
                        <a:rPr lang="zh-TW" sz="1400" b="1" kern="100" dirty="0">
                          <a:effectLst/>
                          <a:latin typeface="微軟正黑體" panose="020B0604030504040204" pitchFamily="34" charset="-120"/>
                          <a:ea typeface="微軟正黑體" panose="020B0604030504040204" pitchFamily="34" charset="-120"/>
                        </a:rPr>
                        <a:t>月</a:t>
                      </a:r>
                      <a:r>
                        <a:rPr lang="en-US" sz="1400" b="1" kern="100" dirty="0">
                          <a:effectLst/>
                          <a:latin typeface="微軟正黑體" panose="020B0604030504040204" pitchFamily="34" charset="-120"/>
                          <a:ea typeface="微軟正黑體" panose="020B0604030504040204" pitchFamily="34" charset="-120"/>
                        </a:rPr>
                        <a:t>2</a:t>
                      </a:r>
                      <a:r>
                        <a:rPr lang="en-US" altLang="zh-TW" sz="1400" b="1" kern="100" dirty="0">
                          <a:effectLst/>
                          <a:latin typeface="微軟正黑體" panose="020B0604030504040204" pitchFamily="34" charset="-120"/>
                          <a:ea typeface="微軟正黑體" panose="020B0604030504040204" pitchFamily="34" charset="-120"/>
                        </a:rPr>
                        <a:t>1</a:t>
                      </a:r>
                      <a:r>
                        <a:rPr lang="zh-TW" sz="1400" b="1" kern="100" dirty="0">
                          <a:effectLst/>
                          <a:latin typeface="微軟正黑體" panose="020B0604030504040204" pitchFamily="34" charset="-120"/>
                          <a:ea typeface="微軟正黑體" panose="020B0604030504040204" pitchFamily="34" charset="-120"/>
                        </a:rPr>
                        <a:t>日</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五</a:t>
                      </a:r>
                      <a:r>
                        <a:rPr lang="en-US" sz="1400" b="1" kern="10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100" dirty="0">
                          <a:effectLst/>
                          <a:latin typeface="微軟正黑體" panose="020B0604030504040204" pitchFamily="34" charset="-120"/>
                          <a:ea typeface="微軟正黑體" panose="020B0604030504040204" pitchFamily="34" charset="-120"/>
                        </a:rPr>
                        <a:t>各分區受理國中集體報名及個別報名</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100" dirty="0">
                          <a:effectLst/>
                          <a:latin typeface="微軟正黑體" panose="020B0604030504040204" pitchFamily="34" charset="-120"/>
                          <a:ea typeface="微軟正黑體" panose="020B0604030504040204" pitchFamily="34" charset="-120"/>
                        </a:rPr>
                        <a:t>國中團體報名收件</a:t>
                      </a:r>
                    </a:p>
                    <a:p>
                      <a:pPr algn="l">
                        <a:spcAft>
                          <a:spcPts val="0"/>
                        </a:spcAft>
                      </a:pPr>
                      <a:r>
                        <a:rPr lang="zh-TW" sz="1400" kern="100" dirty="0">
                          <a:effectLst/>
                          <a:latin typeface="微軟正黑體" panose="020B0604030504040204" pitchFamily="34" charset="-120"/>
                          <a:ea typeface="微軟正黑體" panose="020B0604030504040204" pitchFamily="34" charset="-120"/>
                        </a:rPr>
                        <a:t>學生個別報名</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非應屆</a:t>
                      </a:r>
                      <a:r>
                        <a:rPr lang="en-US" sz="1400" kern="100" dirty="0">
                          <a:effectLst/>
                          <a:latin typeface="微軟正黑體" panose="020B0604030504040204" pitchFamily="34" charset="-120"/>
                          <a:ea typeface="微軟正黑體" panose="020B0604030504040204" pitchFamily="34" charset="-120"/>
                        </a:rPr>
                        <a:t>)</a:t>
                      </a:r>
                      <a:r>
                        <a:rPr lang="en-US" sz="1400" kern="100" spc="-30" dirty="0">
                          <a:effectLst/>
                          <a:latin typeface="微軟正黑體" panose="020B0604030504040204" pitchFamily="34" charset="-120"/>
                          <a:ea typeface="微軟正黑體" panose="020B0604030504040204" pitchFamily="34" charset="-120"/>
                        </a:rPr>
                        <a:t> </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2"/>
                  </a:ext>
                </a:extLst>
              </a:tr>
              <a:tr h="504056">
                <a:tc>
                  <a:txBody>
                    <a:bodyPr/>
                    <a:lstStyle/>
                    <a:p>
                      <a:pPr marL="0" algn="ctr" defTabSz="914400" rtl="0" eaLnBrk="1" latinLnBrk="0" hangingPunct="1">
                        <a:spcAft>
                          <a:spcPts val="0"/>
                        </a:spcAft>
                      </a:pPr>
                      <a:r>
                        <a:rPr lang="en-US" altLang="zh-TW" sz="1400" kern="100" dirty="0">
                          <a:solidFill>
                            <a:schemeClr val="dk1"/>
                          </a:solidFill>
                          <a:effectLst/>
                          <a:latin typeface="微軟正黑體" panose="020B0604030504040204" pitchFamily="34" charset="-120"/>
                          <a:ea typeface="微軟正黑體" panose="020B0604030504040204" pitchFamily="34" charset="-120"/>
                          <a:cs typeface="+mn-cs"/>
                        </a:rPr>
                        <a:t>3</a:t>
                      </a:r>
                      <a:endParaRPr lang="zh-TW" altLang="en-US" sz="1400" kern="100" dirty="0">
                        <a:solidFill>
                          <a:schemeClr val="dk1"/>
                        </a:solidFill>
                        <a:effectLst/>
                        <a:latin typeface="微軟正黑體" panose="020B0604030504040204" pitchFamily="34" charset="-120"/>
                        <a:ea typeface="微軟正黑體" panose="020B0604030504040204" pitchFamily="34" charset="-120"/>
                        <a:cs typeface="+mn-cs"/>
                      </a:endParaRPr>
                    </a:p>
                  </a:txBody>
                  <a:tcPr/>
                </a:tc>
                <a:tc>
                  <a:txBody>
                    <a:bodyPr/>
                    <a:lstStyle/>
                    <a:p>
                      <a:pPr algn="ctr">
                        <a:spcAft>
                          <a:spcPts val="0"/>
                        </a:spcAft>
                      </a:pPr>
                      <a:r>
                        <a:rPr lang="en-US" sz="1400" b="1" kern="100" dirty="0">
                          <a:effectLst/>
                          <a:latin typeface="微軟正黑體" panose="020B0604030504040204" pitchFamily="34" charset="-120"/>
                          <a:ea typeface="微軟正黑體" panose="020B0604030504040204" pitchFamily="34" charset="-120"/>
                        </a:rPr>
                        <a:t>110</a:t>
                      </a:r>
                      <a:r>
                        <a:rPr lang="zh-TW" sz="1400" b="1" kern="100" dirty="0">
                          <a:effectLst/>
                          <a:latin typeface="微軟正黑體" panose="020B0604030504040204" pitchFamily="34" charset="-120"/>
                          <a:ea typeface="微軟正黑體" panose="020B0604030504040204" pitchFamily="34" charset="-120"/>
                        </a:rPr>
                        <a:t>年</a:t>
                      </a:r>
                      <a:r>
                        <a:rPr lang="en-US" sz="1400" b="1" kern="100" dirty="0">
                          <a:effectLst/>
                          <a:latin typeface="微軟正黑體" panose="020B0604030504040204" pitchFamily="34" charset="-120"/>
                          <a:ea typeface="微軟正黑體" panose="020B0604030504040204" pitchFamily="34" charset="-120"/>
                        </a:rPr>
                        <a:t>6</a:t>
                      </a:r>
                      <a:r>
                        <a:rPr lang="zh-TW" sz="1400" b="1" kern="100" dirty="0">
                          <a:effectLst/>
                          <a:latin typeface="微軟正黑體" panose="020B0604030504040204" pitchFamily="34" charset="-120"/>
                          <a:ea typeface="微軟正黑體" panose="020B0604030504040204" pitchFamily="34" charset="-120"/>
                        </a:rPr>
                        <a:t>月</a:t>
                      </a:r>
                      <a:r>
                        <a:rPr lang="en-US" altLang="zh-TW" sz="1400" b="1" kern="100" dirty="0">
                          <a:effectLst/>
                          <a:latin typeface="微軟正黑體" panose="020B0604030504040204" pitchFamily="34" charset="-120"/>
                          <a:ea typeface="微軟正黑體" panose="020B0604030504040204" pitchFamily="34" charset="-120"/>
                        </a:rPr>
                        <a:t>7</a:t>
                      </a:r>
                      <a:r>
                        <a:rPr lang="zh-TW" sz="1400" b="1" kern="100" dirty="0">
                          <a:effectLst/>
                          <a:latin typeface="微軟正黑體" panose="020B0604030504040204" pitchFamily="34" charset="-120"/>
                          <a:ea typeface="微軟正黑體" panose="020B0604030504040204" pitchFamily="34" charset="-120"/>
                        </a:rPr>
                        <a:t>日</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一</a:t>
                      </a:r>
                      <a:r>
                        <a:rPr lang="en-US" sz="1400" b="1" kern="10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100" dirty="0">
                          <a:effectLst/>
                          <a:latin typeface="微軟正黑體" panose="020B0604030504040204" pitchFamily="34" charset="-120"/>
                          <a:ea typeface="微軟正黑體" panose="020B0604030504040204" pitchFamily="34" charset="-120"/>
                        </a:rPr>
                        <a:t>分發結果放榜</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100" spc="-30" dirty="0">
                          <a:effectLst/>
                          <a:latin typeface="微軟正黑體" panose="020B0604030504040204" pitchFamily="34" charset="-120"/>
                          <a:ea typeface="微軟正黑體" panose="020B0604030504040204" pitchFamily="34" charset="-120"/>
                        </a:rPr>
                        <a:t>詳見各分區實用技能學程輔導分發作業小組網站</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3"/>
                  </a:ext>
                </a:extLst>
              </a:tr>
              <a:tr h="593693">
                <a:tc>
                  <a:txBody>
                    <a:bodyPr/>
                    <a:lstStyle/>
                    <a:p>
                      <a:pPr marL="0" algn="ctr" defTabSz="914400" rtl="0" eaLnBrk="1" latinLnBrk="0" hangingPunct="1">
                        <a:spcAft>
                          <a:spcPts val="0"/>
                        </a:spcAft>
                      </a:pPr>
                      <a:r>
                        <a:rPr lang="en-US" altLang="zh-TW" sz="1400" kern="100" dirty="0">
                          <a:solidFill>
                            <a:schemeClr val="dk1"/>
                          </a:solidFill>
                          <a:effectLst/>
                          <a:latin typeface="微軟正黑體" panose="020B0604030504040204" pitchFamily="34" charset="-120"/>
                          <a:ea typeface="微軟正黑體" panose="020B0604030504040204" pitchFamily="34" charset="-120"/>
                          <a:cs typeface="+mn-cs"/>
                        </a:rPr>
                        <a:t>4</a:t>
                      </a:r>
                      <a:endParaRPr lang="zh-TW" altLang="en-US" sz="1400" kern="100" dirty="0">
                        <a:solidFill>
                          <a:schemeClr val="dk1"/>
                        </a:solidFill>
                        <a:effectLst/>
                        <a:latin typeface="微軟正黑體" panose="020B0604030504040204" pitchFamily="34" charset="-120"/>
                        <a:ea typeface="微軟正黑體" panose="020B0604030504040204" pitchFamily="34" charset="-120"/>
                        <a:cs typeface="+mn-cs"/>
                      </a:endParaRPr>
                    </a:p>
                  </a:txBody>
                  <a:tcPr/>
                </a:tc>
                <a:tc>
                  <a:txBody>
                    <a:bodyPr/>
                    <a:lstStyle/>
                    <a:p>
                      <a:pPr algn="ctr">
                        <a:spcAft>
                          <a:spcPts val="0"/>
                        </a:spcAft>
                      </a:pPr>
                      <a:r>
                        <a:rPr lang="en-US" sz="1400" b="1" kern="0" dirty="0">
                          <a:effectLst/>
                          <a:latin typeface="微軟正黑體" panose="020B0604030504040204" pitchFamily="34" charset="-120"/>
                          <a:ea typeface="微軟正黑體" panose="020B0604030504040204" pitchFamily="34" charset="-120"/>
                        </a:rPr>
                        <a:t>110</a:t>
                      </a:r>
                      <a:r>
                        <a:rPr lang="zh-TW" sz="1400" b="1" kern="0" dirty="0">
                          <a:effectLst/>
                          <a:latin typeface="微軟正黑體" panose="020B0604030504040204" pitchFamily="34" charset="-120"/>
                          <a:ea typeface="微軟正黑體" panose="020B0604030504040204" pitchFamily="34" charset="-120"/>
                        </a:rPr>
                        <a:t>年</a:t>
                      </a:r>
                      <a:r>
                        <a:rPr lang="en-US" sz="1400" b="1" kern="0" dirty="0">
                          <a:effectLst/>
                          <a:latin typeface="微軟正黑體" panose="020B0604030504040204" pitchFamily="34" charset="-120"/>
                          <a:ea typeface="微軟正黑體" panose="020B0604030504040204" pitchFamily="34" charset="-120"/>
                        </a:rPr>
                        <a:t>6</a:t>
                      </a:r>
                      <a:r>
                        <a:rPr lang="zh-TW" sz="1400" b="1" kern="0" dirty="0">
                          <a:effectLst/>
                          <a:latin typeface="微軟正黑體" panose="020B0604030504040204" pitchFamily="34" charset="-120"/>
                          <a:ea typeface="微軟正黑體" panose="020B0604030504040204" pitchFamily="34" charset="-120"/>
                        </a:rPr>
                        <a:t>月</a:t>
                      </a:r>
                      <a:r>
                        <a:rPr lang="en-US" altLang="zh-TW" sz="1400" b="1" kern="0" dirty="0">
                          <a:effectLst/>
                          <a:latin typeface="微軟正黑體" panose="020B0604030504040204" pitchFamily="34" charset="-120"/>
                          <a:ea typeface="微軟正黑體" panose="020B0604030504040204" pitchFamily="34" charset="-120"/>
                        </a:rPr>
                        <a:t>8</a:t>
                      </a:r>
                      <a:r>
                        <a:rPr lang="zh-TW" sz="1400" b="1" kern="0" dirty="0">
                          <a:effectLst/>
                          <a:latin typeface="微軟正黑體" panose="020B0604030504040204" pitchFamily="34" charset="-120"/>
                          <a:ea typeface="微軟正黑體" panose="020B0604030504040204" pitchFamily="34" charset="-120"/>
                        </a:rPr>
                        <a:t>日</a:t>
                      </a:r>
                      <a:r>
                        <a:rPr lang="en-US" sz="1400" b="1" kern="0" dirty="0">
                          <a:effectLst/>
                          <a:latin typeface="微軟正黑體" panose="020B0604030504040204" pitchFamily="34" charset="-120"/>
                          <a:ea typeface="微軟正黑體" panose="020B0604030504040204" pitchFamily="34" charset="-120"/>
                        </a:rPr>
                        <a:t>(</a:t>
                      </a:r>
                      <a:r>
                        <a:rPr lang="zh-TW" sz="1400" b="1" kern="0" dirty="0">
                          <a:effectLst/>
                          <a:latin typeface="微軟正黑體" panose="020B0604030504040204" pitchFamily="34" charset="-120"/>
                          <a:ea typeface="微軟正黑體" panose="020B0604030504040204" pitchFamily="34" charset="-120"/>
                        </a:rPr>
                        <a:t>二</a:t>
                      </a:r>
                      <a:r>
                        <a:rPr lang="en-US" sz="1400" b="1" kern="0" dirty="0">
                          <a:effectLst/>
                          <a:latin typeface="微軟正黑體" panose="020B0604030504040204" pitchFamily="34" charset="-120"/>
                          <a:ea typeface="微軟正黑體" panose="020B0604030504040204" pitchFamily="34" charset="-120"/>
                        </a:rPr>
                        <a:t>)</a:t>
                      </a:r>
                      <a:br>
                        <a:rPr lang="en-US" sz="1400" b="1" kern="0" dirty="0">
                          <a:effectLst/>
                          <a:latin typeface="微軟正黑體" panose="020B0604030504040204" pitchFamily="34" charset="-120"/>
                          <a:ea typeface="微軟正黑體" panose="020B0604030504040204" pitchFamily="34" charset="-120"/>
                        </a:rPr>
                      </a:br>
                      <a:r>
                        <a:rPr lang="zh-TW" altLang="en-US" sz="1400" b="1" kern="0" dirty="0">
                          <a:effectLst/>
                          <a:latin typeface="微軟正黑體" panose="020B0604030504040204" pitchFamily="34" charset="-120"/>
                          <a:ea typeface="微軟正黑體" panose="020B0604030504040204" pitchFamily="34" charset="-120"/>
                        </a:rPr>
                        <a:t>下午</a:t>
                      </a:r>
                      <a:r>
                        <a:rPr lang="en-US" altLang="zh-TW" sz="1400" b="1" kern="0" dirty="0">
                          <a:effectLst/>
                          <a:latin typeface="微軟正黑體" panose="020B0604030504040204" pitchFamily="34" charset="-120"/>
                          <a:ea typeface="微軟正黑體" panose="020B0604030504040204" pitchFamily="34" charset="-120"/>
                        </a:rPr>
                        <a:t>1</a:t>
                      </a:r>
                      <a:r>
                        <a:rPr lang="zh-TW" altLang="en-US" sz="1400" b="1" kern="0" dirty="0">
                          <a:effectLst/>
                          <a:latin typeface="微軟正黑體" panose="020B0604030504040204" pitchFamily="34" charset="-120"/>
                          <a:ea typeface="微軟正黑體" panose="020B0604030504040204" pitchFamily="34" charset="-120"/>
                        </a:rPr>
                        <a:t>時至</a:t>
                      </a:r>
                      <a:r>
                        <a:rPr lang="en-US" altLang="zh-TW" sz="1400" b="1" kern="0" dirty="0">
                          <a:effectLst/>
                          <a:latin typeface="微軟正黑體" panose="020B0604030504040204" pitchFamily="34" charset="-120"/>
                          <a:ea typeface="微軟正黑體" panose="020B0604030504040204" pitchFamily="34" charset="-120"/>
                        </a:rPr>
                        <a:t>4</a:t>
                      </a:r>
                      <a:r>
                        <a:rPr lang="zh-TW" altLang="en-US" sz="1400" b="1" kern="0" dirty="0">
                          <a:effectLst/>
                          <a:latin typeface="微軟正黑體" panose="020B0604030504040204" pitchFamily="34" charset="-120"/>
                          <a:ea typeface="微軟正黑體" panose="020B0604030504040204" pitchFamily="34" charset="-120"/>
                        </a:rPr>
                        <a:t>時</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0" spc="-30" dirty="0">
                          <a:effectLst/>
                          <a:latin typeface="微軟正黑體" panose="020B0604030504040204" pitchFamily="34" charset="-120"/>
                          <a:ea typeface="微軟正黑體" panose="020B0604030504040204" pitchFamily="34" charset="-120"/>
                        </a:rPr>
                        <a:t>申請複查</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0" spc="-30" dirty="0">
                          <a:effectLst/>
                          <a:latin typeface="微軟正黑體" panose="020B0604030504040204" pitchFamily="34" charset="-120"/>
                          <a:ea typeface="微軟正黑體" panose="020B0604030504040204" pitchFamily="34" charset="-120"/>
                        </a:rPr>
                        <a:t>詳見各分區實用技能學程輔導分發作業小組網站</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4"/>
                  </a:ext>
                </a:extLst>
              </a:tr>
              <a:tr h="817485">
                <a:tc>
                  <a:txBody>
                    <a:bodyPr/>
                    <a:lstStyle/>
                    <a:p>
                      <a:pPr marL="0" algn="ctr" defTabSz="914400" rtl="0" eaLnBrk="1" latinLnBrk="0" hangingPunct="1">
                        <a:spcAft>
                          <a:spcPts val="0"/>
                        </a:spcAft>
                      </a:pPr>
                      <a:r>
                        <a:rPr lang="en-US" altLang="zh-TW" sz="1400" kern="100" dirty="0">
                          <a:solidFill>
                            <a:schemeClr val="dk1"/>
                          </a:solidFill>
                          <a:effectLst/>
                          <a:latin typeface="微軟正黑體" panose="020B0604030504040204" pitchFamily="34" charset="-120"/>
                          <a:ea typeface="微軟正黑體" panose="020B0604030504040204" pitchFamily="34" charset="-120"/>
                          <a:cs typeface="+mn-cs"/>
                        </a:rPr>
                        <a:t>5</a:t>
                      </a:r>
                      <a:endParaRPr lang="zh-TW" altLang="en-US" sz="1400" kern="100" dirty="0">
                        <a:solidFill>
                          <a:schemeClr val="dk1"/>
                        </a:solidFill>
                        <a:effectLst/>
                        <a:latin typeface="微軟正黑體" panose="020B0604030504040204" pitchFamily="34" charset="-120"/>
                        <a:ea typeface="微軟正黑體" panose="020B0604030504040204" pitchFamily="34" charset="-120"/>
                        <a:cs typeface="+mn-cs"/>
                      </a:endParaRPr>
                    </a:p>
                  </a:txBody>
                  <a:tcPr/>
                </a:tc>
                <a:tc>
                  <a:txBody>
                    <a:bodyPr/>
                    <a:lstStyle/>
                    <a:p>
                      <a:pPr algn="ctr">
                        <a:spcAft>
                          <a:spcPts val="0"/>
                        </a:spcAft>
                      </a:pPr>
                      <a:r>
                        <a:rPr lang="en-US" sz="1400" b="1" kern="100" dirty="0">
                          <a:effectLst/>
                          <a:latin typeface="微軟正黑體" panose="020B0604030504040204" pitchFamily="34" charset="-120"/>
                          <a:ea typeface="微軟正黑體" panose="020B0604030504040204" pitchFamily="34" charset="-120"/>
                        </a:rPr>
                        <a:t>110</a:t>
                      </a:r>
                      <a:r>
                        <a:rPr lang="zh-TW" sz="1400" b="1" kern="100" dirty="0">
                          <a:effectLst/>
                          <a:latin typeface="微軟正黑體" panose="020B0604030504040204" pitchFamily="34" charset="-120"/>
                          <a:ea typeface="微軟正黑體" panose="020B0604030504040204" pitchFamily="34" charset="-120"/>
                        </a:rPr>
                        <a:t>年</a:t>
                      </a:r>
                      <a:r>
                        <a:rPr lang="en-US" sz="1400" b="1" kern="100" dirty="0">
                          <a:effectLst/>
                          <a:latin typeface="微軟正黑體" panose="020B0604030504040204" pitchFamily="34" charset="-120"/>
                          <a:ea typeface="微軟正黑體" panose="020B0604030504040204" pitchFamily="34" charset="-120"/>
                        </a:rPr>
                        <a:t>6</a:t>
                      </a:r>
                      <a:r>
                        <a:rPr lang="zh-TW" sz="1400" b="1" kern="100" dirty="0">
                          <a:effectLst/>
                          <a:latin typeface="微軟正黑體" panose="020B0604030504040204" pitchFamily="34" charset="-120"/>
                          <a:ea typeface="微軟正黑體" panose="020B0604030504040204" pitchFamily="34" charset="-120"/>
                        </a:rPr>
                        <a:t>月</a:t>
                      </a:r>
                      <a:r>
                        <a:rPr lang="en-US" sz="1400" b="1" kern="100" dirty="0">
                          <a:effectLst/>
                          <a:latin typeface="微軟正黑體" panose="020B0604030504040204" pitchFamily="34" charset="-120"/>
                          <a:ea typeface="微軟正黑體" panose="020B0604030504040204" pitchFamily="34" charset="-120"/>
                        </a:rPr>
                        <a:t>1</a:t>
                      </a:r>
                      <a:r>
                        <a:rPr lang="en-US" altLang="zh-TW" sz="1400" b="1" kern="100" dirty="0">
                          <a:effectLst/>
                          <a:latin typeface="微軟正黑體" panose="020B0604030504040204" pitchFamily="34" charset="-120"/>
                          <a:ea typeface="微軟正黑體" panose="020B0604030504040204" pitchFamily="34" charset="-120"/>
                        </a:rPr>
                        <a:t>0</a:t>
                      </a:r>
                      <a:r>
                        <a:rPr lang="zh-TW" sz="1400" b="1" kern="100" dirty="0">
                          <a:effectLst/>
                          <a:latin typeface="微軟正黑體" panose="020B0604030504040204" pitchFamily="34" charset="-120"/>
                          <a:ea typeface="微軟正黑體" panose="020B0604030504040204" pitchFamily="34" charset="-120"/>
                        </a:rPr>
                        <a:t>日</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四</a:t>
                      </a:r>
                      <a:r>
                        <a:rPr lang="en-US" sz="1400" b="1" kern="10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100" dirty="0">
                          <a:effectLst/>
                          <a:latin typeface="微軟正黑體" panose="020B0604030504040204" pitchFamily="34" charset="-120"/>
                          <a:ea typeface="微軟正黑體" panose="020B0604030504040204" pitchFamily="34" charset="-120"/>
                        </a:rPr>
                        <a:t>錄取學生報到</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100" spc="-30" dirty="0">
                          <a:effectLst/>
                          <a:latin typeface="微軟正黑體" panose="020B0604030504040204" pitchFamily="34" charset="-120"/>
                          <a:ea typeface="微軟正黑體" panose="020B0604030504040204" pitchFamily="34" charset="-120"/>
                        </a:rPr>
                        <a:t>詳見各分區實用技能學程輔導分發作業小組網站</a:t>
                      </a:r>
                      <a:endParaRPr lang="zh-TW" sz="1400" kern="100" dirty="0">
                        <a:effectLst/>
                        <a:latin typeface="微軟正黑體" panose="020B0604030504040204" pitchFamily="34" charset="-120"/>
                        <a:ea typeface="微軟正黑體" panose="020B0604030504040204" pitchFamily="34" charset="-120"/>
                      </a:endParaRPr>
                    </a:p>
                    <a:p>
                      <a:pPr algn="l">
                        <a:spcAft>
                          <a:spcPts val="0"/>
                        </a:spcAft>
                      </a:pPr>
                      <a:r>
                        <a:rPr lang="en-US" sz="1400" kern="100" spc="-30" dirty="0">
                          <a:effectLst/>
                          <a:latin typeface="微軟正黑體" panose="020B0604030504040204" pitchFamily="34" charset="-120"/>
                          <a:ea typeface="微軟正黑體" panose="020B0604030504040204" pitchFamily="34" charset="-120"/>
                        </a:rPr>
                        <a:t>(</a:t>
                      </a:r>
                      <a:r>
                        <a:rPr lang="zh-TW" sz="1400" kern="100" spc="-30" dirty="0">
                          <a:effectLst/>
                          <a:latin typeface="微軟正黑體" panose="020B0604030504040204" pitchFamily="34" charset="-120"/>
                          <a:ea typeface="微軟正黑體" panose="020B0604030504040204" pitchFamily="34" charset="-120"/>
                        </a:rPr>
                        <a:t>各招生學校</a:t>
                      </a:r>
                      <a:r>
                        <a:rPr lang="zh-TW" sz="1400" kern="100" spc="-100" dirty="0">
                          <a:effectLst/>
                          <a:latin typeface="微軟正黑體" panose="020B0604030504040204" pitchFamily="34" charset="-120"/>
                          <a:ea typeface="微軟正黑體" panose="020B0604030504040204" pitchFamily="34" charset="-120"/>
                        </a:rPr>
                        <a:t>報到</a:t>
                      </a:r>
                      <a:r>
                        <a:rPr lang="zh-TW" sz="1400" kern="100" spc="-30" dirty="0">
                          <a:effectLst/>
                          <a:latin typeface="微軟正黑體" panose="020B0604030504040204" pitchFamily="34" charset="-120"/>
                          <a:ea typeface="微軟正黑體" panose="020B0604030504040204" pitchFamily="34" charset="-120"/>
                        </a:rPr>
                        <a:t>時間如有變更，由各招生學校自行通知學生</a:t>
                      </a:r>
                      <a:r>
                        <a:rPr lang="en-US" sz="1400" kern="100" spc="-3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5"/>
                  </a:ext>
                </a:extLst>
              </a:tr>
              <a:tr h="817485">
                <a:tc>
                  <a:txBody>
                    <a:bodyPr/>
                    <a:lstStyle/>
                    <a:p>
                      <a:pPr marL="0" algn="ctr" defTabSz="914400" rtl="0" eaLnBrk="1" latinLnBrk="0" hangingPunct="1">
                        <a:spcAft>
                          <a:spcPts val="0"/>
                        </a:spcAft>
                      </a:pPr>
                      <a:r>
                        <a:rPr lang="en-US" altLang="zh-TW" sz="1400" kern="100" dirty="0">
                          <a:solidFill>
                            <a:schemeClr val="dk1"/>
                          </a:solidFill>
                          <a:effectLst/>
                          <a:latin typeface="微軟正黑體" panose="020B0604030504040204" pitchFamily="34" charset="-120"/>
                          <a:ea typeface="微軟正黑體" panose="020B0604030504040204" pitchFamily="34" charset="-120"/>
                          <a:cs typeface="+mn-cs"/>
                        </a:rPr>
                        <a:t>6</a:t>
                      </a:r>
                      <a:endParaRPr lang="zh-TW" altLang="en-US" sz="1400" kern="100" dirty="0">
                        <a:solidFill>
                          <a:schemeClr val="dk1"/>
                        </a:solidFill>
                        <a:effectLst/>
                        <a:latin typeface="微軟正黑體" panose="020B0604030504040204" pitchFamily="34" charset="-120"/>
                        <a:ea typeface="微軟正黑體" panose="020B0604030504040204" pitchFamily="34" charset="-120"/>
                        <a:cs typeface="+mn-cs"/>
                      </a:endParaRPr>
                    </a:p>
                  </a:txBody>
                  <a:tcPr/>
                </a:tc>
                <a:tc>
                  <a:txBody>
                    <a:bodyPr/>
                    <a:lstStyle/>
                    <a:p>
                      <a:pPr algn="ctr">
                        <a:spcAft>
                          <a:spcPts val="0"/>
                        </a:spcAft>
                      </a:pPr>
                      <a:r>
                        <a:rPr lang="en-US" sz="1400" b="1" kern="100" dirty="0">
                          <a:effectLst/>
                          <a:latin typeface="微軟正黑體" panose="020B0604030504040204" pitchFamily="34" charset="-120"/>
                          <a:ea typeface="微軟正黑體" panose="020B0604030504040204" pitchFamily="34" charset="-120"/>
                        </a:rPr>
                        <a:t>110</a:t>
                      </a:r>
                      <a:r>
                        <a:rPr lang="zh-TW" sz="1400" b="1" kern="100" dirty="0">
                          <a:effectLst/>
                          <a:latin typeface="微軟正黑體" panose="020B0604030504040204" pitchFamily="34" charset="-120"/>
                          <a:ea typeface="微軟正黑體" panose="020B0604030504040204" pitchFamily="34" charset="-120"/>
                        </a:rPr>
                        <a:t>年</a:t>
                      </a:r>
                      <a:r>
                        <a:rPr lang="en-US" sz="1400" b="1" kern="100" dirty="0">
                          <a:effectLst/>
                          <a:latin typeface="微軟正黑體" panose="020B0604030504040204" pitchFamily="34" charset="-120"/>
                          <a:ea typeface="微軟正黑體" panose="020B0604030504040204" pitchFamily="34" charset="-120"/>
                        </a:rPr>
                        <a:t>6</a:t>
                      </a:r>
                      <a:r>
                        <a:rPr lang="zh-TW" sz="1400" b="1" kern="100" dirty="0">
                          <a:effectLst/>
                          <a:latin typeface="微軟正黑體" panose="020B0604030504040204" pitchFamily="34" charset="-120"/>
                          <a:ea typeface="微軟正黑體" panose="020B0604030504040204" pitchFamily="34" charset="-120"/>
                        </a:rPr>
                        <a:t>月</a:t>
                      </a:r>
                      <a:r>
                        <a:rPr lang="en-US" sz="1400" b="1" kern="100" dirty="0">
                          <a:effectLst/>
                          <a:latin typeface="微軟正黑體" panose="020B0604030504040204" pitchFamily="34" charset="-120"/>
                          <a:ea typeface="微軟正黑體" panose="020B0604030504040204" pitchFamily="34" charset="-120"/>
                        </a:rPr>
                        <a:t>1</a:t>
                      </a:r>
                      <a:r>
                        <a:rPr lang="en-US" altLang="zh-TW" sz="1400" b="1" kern="100" dirty="0">
                          <a:effectLst/>
                          <a:latin typeface="微軟正黑體" panose="020B0604030504040204" pitchFamily="34" charset="-120"/>
                          <a:ea typeface="微軟正黑體" panose="020B0604030504040204" pitchFamily="34" charset="-120"/>
                        </a:rPr>
                        <a:t>1</a:t>
                      </a:r>
                      <a:r>
                        <a:rPr lang="zh-TW" sz="1400" b="1" kern="100" dirty="0">
                          <a:effectLst/>
                          <a:latin typeface="微軟正黑體" panose="020B0604030504040204" pitchFamily="34" charset="-120"/>
                          <a:ea typeface="微軟正黑體" panose="020B0604030504040204" pitchFamily="34" charset="-120"/>
                        </a:rPr>
                        <a:t>日</a:t>
                      </a:r>
                      <a:r>
                        <a:rPr lang="en-US" sz="1400" b="1" kern="100" dirty="0">
                          <a:effectLst/>
                          <a:latin typeface="微軟正黑體" panose="020B0604030504040204" pitchFamily="34" charset="-120"/>
                          <a:ea typeface="微軟正黑體" panose="020B0604030504040204" pitchFamily="34" charset="-120"/>
                        </a:rPr>
                        <a:t>(</a:t>
                      </a:r>
                      <a:r>
                        <a:rPr lang="zh-TW" sz="1400" b="1" kern="100" dirty="0">
                          <a:effectLst/>
                          <a:latin typeface="微軟正黑體" panose="020B0604030504040204" pitchFamily="34" charset="-120"/>
                          <a:ea typeface="微軟正黑體" panose="020B0604030504040204" pitchFamily="34" charset="-120"/>
                        </a:rPr>
                        <a:t>五</a:t>
                      </a:r>
                      <a:r>
                        <a:rPr lang="en-US" sz="1400" b="1" kern="100" dirty="0">
                          <a:effectLst/>
                          <a:latin typeface="微軟正黑體" panose="020B0604030504040204" pitchFamily="34" charset="-120"/>
                          <a:ea typeface="微軟正黑體" panose="020B0604030504040204" pitchFamily="34" charset="-120"/>
                        </a:rPr>
                        <a:t>)</a:t>
                      </a:r>
                      <a:endParaRPr lang="zh-TW" sz="14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400" b="1" kern="100" dirty="0">
                          <a:effectLst/>
                          <a:latin typeface="微軟正黑體" panose="020B0604030504040204" pitchFamily="34" charset="-120"/>
                          <a:ea typeface="微軟正黑體" panose="020B0604030504040204" pitchFamily="34" charset="-120"/>
                        </a:rPr>
                        <a:t>中午</a:t>
                      </a:r>
                      <a:r>
                        <a:rPr lang="en-US" sz="1400" b="1" kern="100" dirty="0">
                          <a:effectLst/>
                          <a:latin typeface="微軟正黑體" panose="020B0604030504040204" pitchFamily="34" charset="-120"/>
                          <a:ea typeface="微軟正黑體" panose="020B0604030504040204" pitchFamily="34" charset="-120"/>
                        </a:rPr>
                        <a:t>12</a:t>
                      </a:r>
                      <a:r>
                        <a:rPr lang="zh-TW" sz="1400" b="1" kern="100" dirty="0">
                          <a:effectLst/>
                          <a:latin typeface="微軟正黑體" panose="020B0604030504040204" pitchFamily="34" charset="-120"/>
                          <a:ea typeface="微軟正黑體" panose="020B0604030504040204" pitchFamily="34" charset="-120"/>
                        </a:rPr>
                        <a:t>時前</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100">
                          <a:effectLst/>
                          <a:latin typeface="微軟正黑體" panose="020B0604030504040204" pitchFamily="34" charset="-120"/>
                          <a:ea typeface="微軟正黑體" panose="020B0604030504040204" pitchFamily="34" charset="-120"/>
                        </a:rPr>
                        <a:t>報到後聲明放棄錄取資格</a:t>
                      </a:r>
                      <a:endParaRPr lang="zh-TW" sz="1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l">
                        <a:spcAft>
                          <a:spcPts val="0"/>
                        </a:spcAft>
                      </a:pPr>
                      <a:r>
                        <a:rPr lang="zh-TW" sz="1400" kern="100" dirty="0">
                          <a:effectLst/>
                          <a:latin typeface="微軟正黑體" panose="020B0604030504040204" pitchFamily="34" charset="-120"/>
                          <a:ea typeface="微軟正黑體" panose="020B0604030504040204" pitchFamily="34" charset="-120"/>
                        </a:rPr>
                        <a:t>填具本簡章所附之「已報到放棄分發錄取資格聲明書」，由學生或家長親送至錄取學校辦理放棄資格，始得報名參加免試入學或其他入學管道</a:t>
                      </a:r>
                      <a:endParaRPr lang="zh-TW" sz="1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7488052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101</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6351058" y="724392"/>
            <a:ext cx="2088232" cy="519113"/>
          </a:xfrm>
        </p:spPr>
        <p:txBody>
          <a:bodyPr/>
          <a:lstStyle/>
          <a:p>
            <a:pPr algn="l">
              <a:defRPr/>
            </a:pPr>
            <a:r>
              <a:rPr lang="zh-TW" altLang="en-US" sz="1200" b="1" u="sng" dirty="0">
                <a:solidFill>
                  <a:srgbClr val="990099"/>
                </a:solidFill>
                <a:latin typeface="微軟正黑體" panose="020B0604030504040204" pitchFamily="34" charset="-120"/>
                <a:ea typeface="微軟正黑體" panose="020B0604030504040204" pitchFamily="34" charset="-120"/>
              </a:rPr>
              <a:t>花蓮區</a:t>
            </a:r>
            <a:r>
              <a:rPr lang="zh-TW" altLang="en-US" sz="1200" b="1" dirty="0">
                <a:solidFill>
                  <a:srgbClr val="990099"/>
                </a:solidFill>
                <a:latin typeface="微軟正黑體" panose="020B0604030504040204" pitchFamily="34" charset="-120"/>
                <a:ea typeface="微軟正黑體" panose="020B0604030504040204" pitchFamily="34" charset="-120"/>
              </a:rPr>
              <a:t>、臺東區、澎湖區、金門區自行分發。</a:t>
            </a:r>
          </a:p>
        </p:txBody>
      </p:sp>
      <p:sp>
        <p:nvSpPr>
          <p:cNvPr id="2" name="內容版面配置區 1"/>
          <p:cNvSpPr>
            <a:spLocks noGrp="1"/>
          </p:cNvSpPr>
          <p:nvPr>
            <p:ph type="subTitle" idx="4294967295"/>
          </p:nvPr>
        </p:nvSpPr>
        <p:spPr>
          <a:xfrm>
            <a:off x="1043608" y="1699203"/>
            <a:ext cx="7734300" cy="4608513"/>
          </a:xfrm>
        </p:spPr>
        <p:txBody>
          <a:bodyPr>
            <a:normAutofit/>
          </a:bodyPr>
          <a:lstStyle/>
          <a:p>
            <a:pPr marL="625475" indent="-625475"/>
            <a:r>
              <a:rPr lang="zh-TW" altLang="en-US" sz="2400" dirty="0">
                <a:latin typeface="微軟正黑體" panose="020B0604030504040204" pitchFamily="34" charset="-120"/>
                <a:ea typeface="微軟正黑體" panose="020B0604030504040204" pitchFamily="34" charset="-120"/>
              </a:rPr>
              <a:t> </a:t>
            </a:r>
            <a:endParaRPr lang="zh-TW" altLang="zh-TW" sz="2400" dirty="0">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文字方塊 6"/>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8" name="橢圓 7"/>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pic>
        <p:nvPicPr>
          <p:cNvPr id="3" name="圖片 2"/>
          <p:cNvPicPr>
            <a:picLocks noChangeAspect="1"/>
          </p:cNvPicPr>
          <p:nvPr/>
        </p:nvPicPr>
        <p:blipFill rotWithShape="1">
          <a:blip r:embed="rId4"/>
          <a:srcRect l="2993" t="2530" r="231"/>
          <a:stretch/>
        </p:blipFill>
        <p:spPr>
          <a:xfrm>
            <a:off x="857158" y="1292114"/>
            <a:ext cx="7387250" cy="5399478"/>
          </a:xfrm>
          <a:prstGeom prst="rect">
            <a:avLst/>
          </a:prstGeom>
        </p:spPr>
      </p:pic>
    </p:spTree>
    <p:extLst>
      <p:ext uri="{BB962C8B-B14F-4D97-AF65-F5344CB8AC3E}">
        <p14:creationId xmlns:p14="http://schemas.microsoft.com/office/powerpoint/2010/main" val="406299136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102</a:t>
            </a:fld>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1331640" y="1125538"/>
            <a:ext cx="5649913" cy="555625"/>
          </a:xfrm>
        </p:spPr>
        <p:txBody>
          <a:bodyPr/>
          <a:lstStyle/>
          <a:p>
            <a:pPr>
              <a:defRPr/>
            </a:pPr>
            <a:r>
              <a:rPr lang="zh-TW" altLang="en-US" sz="2800" b="1" dirty="0">
                <a:solidFill>
                  <a:srgbClr val="FF0000"/>
                </a:solidFill>
                <a:latin typeface="微軟正黑體" panose="020B0604030504040204" pitchFamily="34" charset="-120"/>
                <a:ea typeface="微軟正黑體" panose="020B0604030504040204" pitchFamily="34" charset="-120"/>
              </a:rPr>
              <a:t>實用技能學程輔導分發作業 </a:t>
            </a:r>
          </a:p>
        </p:txBody>
      </p:sp>
      <p:sp>
        <p:nvSpPr>
          <p:cNvPr id="2" name="內容版面配置區 1"/>
          <p:cNvSpPr>
            <a:spLocks noGrp="1"/>
          </p:cNvSpPr>
          <p:nvPr>
            <p:ph type="subTitle" idx="4294967295"/>
          </p:nvPr>
        </p:nvSpPr>
        <p:spPr>
          <a:xfrm>
            <a:off x="971600" y="1681163"/>
            <a:ext cx="7189787" cy="3980085"/>
          </a:xfrm>
          <a:noFill/>
        </p:spPr>
        <p:txBody>
          <a:bodyPr>
            <a:noAutofit/>
          </a:bodyPr>
          <a:lstStyle/>
          <a:p>
            <a:pPr marL="342900" indent="-342900">
              <a:spcBef>
                <a:spcPts val="600"/>
              </a:spcBef>
              <a:buFont typeface="Wingdings" panose="05000000000000000000" pitchFamily="2" charset="2"/>
              <a:buChar char="Ø"/>
            </a:pPr>
            <a:r>
              <a:rPr lang="en-US" altLang="zh-TW" sz="2800" dirty="0">
                <a:latin typeface="微軟正黑體" panose="020B0604030504040204" pitchFamily="34" charset="-120"/>
                <a:ea typeface="微軟正黑體" panose="020B0604030504040204" pitchFamily="34" charset="-120"/>
              </a:rPr>
              <a:t>110</a:t>
            </a:r>
            <a:r>
              <a:rPr lang="zh-TW" altLang="en-US" sz="2800" dirty="0">
                <a:latin typeface="微軟正黑體" panose="020B0604030504040204" pitchFamily="34" charset="-120"/>
                <a:ea typeface="微軟正黑體" panose="020B0604030504040204" pitchFamily="34" charset="-120"/>
              </a:rPr>
              <a:t>學年度全國實用技能學程輔導分發，由</a:t>
            </a:r>
            <a:r>
              <a:rPr lang="zh-TW" altLang="en-US" sz="2800" b="1" dirty="0">
                <a:solidFill>
                  <a:srgbClr val="FF0000"/>
                </a:solidFill>
                <a:latin typeface="微軟正黑體" panose="020B0604030504040204" pitchFamily="34" charset="-120"/>
                <a:ea typeface="微軟正黑體" panose="020B0604030504040204" pitchFamily="34" charset="-120"/>
              </a:rPr>
              <a:t>國立南投高商</a:t>
            </a:r>
            <a:r>
              <a:rPr lang="zh-TW" altLang="en-US" sz="2800" dirty="0">
                <a:latin typeface="微軟正黑體" panose="020B0604030504040204" pitchFamily="34" charset="-120"/>
                <a:ea typeface="微軟正黑體" panose="020B0604030504040204" pitchFamily="34" charset="-120"/>
              </a:rPr>
              <a:t>統籌辦理。 </a:t>
            </a:r>
            <a:endParaRPr lang="en-US" altLang="zh-TW" sz="2800" dirty="0">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Ø"/>
            </a:pPr>
            <a:r>
              <a:rPr lang="zh-TW" altLang="zh-TW" sz="2800" dirty="0">
                <a:latin typeface="微軟正黑體" panose="020B0604030504040204" pitchFamily="34" charset="-120"/>
                <a:ea typeface="微軟正黑體" panose="020B0604030504040204" pitchFamily="34" charset="-120"/>
              </a:rPr>
              <a:t>依十二年國民基本教育的就學區，全國分別成立</a:t>
            </a:r>
            <a:r>
              <a:rPr lang="en-US" altLang="zh-TW" sz="2800" dirty="0">
                <a:latin typeface="微軟正黑體" panose="020B0604030504040204" pitchFamily="34" charset="-120"/>
                <a:ea typeface="微軟正黑體" panose="020B0604030504040204" pitchFamily="34" charset="-120"/>
              </a:rPr>
              <a:t>12</a:t>
            </a:r>
            <a:r>
              <a:rPr lang="zh-TW" altLang="zh-TW" sz="2800" dirty="0">
                <a:latin typeface="微軟正黑體" panose="020B0604030504040204" pitchFamily="34" charset="-120"/>
                <a:ea typeface="微軟正黑體" panose="020B0604030504040204" pitchFamily="34" charset="-120"/>
              </a:rPr>
              <a:t>個輔導分發作業小組。</a:t>
            </a:r>
            <a:r>
              <a:rPr lang="en-US" altLang="zh-TW" sz="2800" dirty="0">
                <a:solidFill>
                  <a:schemeClr val="tx2"/>
                </a:solidFill>
                <a:latin typeface="微軟正黑體" panose="020B0604030504040204" pitchFamily="34" charset="-120"/>
                <a:ea typeface="微軟正黑體" panose="020B0604030504040204" pitchFamily="34" charset="-120"/>
              </a:rPr>
              <a:t/>
            </a:r>
            <a:br>
              <a:rPr lang="en-US" altLang="zh-TW" sz="2800" dirty="0">
                <a:solidFill>
                  <a:schemeClr val="tx2"/>
                </a:solidFill>
                <a:latin typeface="微軟正黑體" panose="020B0604030504040204" pitchFamily="34" charset="-120"/>
                <a:ea typeface="微軟正黑體" panose="020B0604030504040204" pitchFamily="34" charset="-120"/>
              </a:rPr>
            </a:br>
            <a:r>
              <a:rPr lang="zh-TW" altLang="zh-TW" sz="2400" dirty="0">
                <a:solidFill>
                  <a:srgbClr val="990099"/>
                </a:solidFill>
                <a:latin typeface="微軟正黑體" panose="020B0604030504040204" pitchFamily="34" charset="-120"/>
                <a:ea typeface="微軟正黑體" panose="020B0604030504040204" pitchFamily="34" charset="-120"/>
              </a:rPr>
              <a:t>臺東縣、澎湖縣、金門縣等地區實用技能學程班級數少，不設輔導分發作業小組</a:t>
            </a:r>
            <a:r>
              <a:rPr lang="zh-TW" altLang="en-US" sz="2400" dirty="0">
                <a:solidFill>
                  <a:srgbClr val="990099"/>
                </a:solidFill>
                <a:latin typeface="微軟正黑體" panose="020B0604030504040204" pitchFamily="34" charset="-120"/>
                <a:ea typeface="微軟正黑體" panose="020B0604030504040204" pitchFamily="34" charset="-120"/>
              </a:rPr>
              <a:t>。</a:t>
            </a:r>
            <a:endParaRPr lang="zh-TW" altLang="zh-TW" sz="2400" dirty="0">
              <a:solidFill>
                <a:srgbClr val="990099"/>
              </a:solidFill>
              <a:latin typeface="微軟正黑體" panose="020B0604030504040204" pitchFamily="34" charset="-120"/>
              <a:ea typeface="微軟正黑體" panose="020B0604030504040204" pitchFamily="34" charset="-120"/>
            </a:endParaRPr>
          </a:p>
          <a:p>
            <a:pPr>
              <a:spcBef>
                <a:spcPts val="600"/>
              </a:spcBef>
              <a:buFont typeface="Wingdings" panose="05000000000000000000" pitchFamily="2" charset="2"/>
              <a:buChar char="Ø"/>
            </a:pPr>
            <a:r>
              <a:rPr lang="zh-TW" altLang="en-US" sz="2800" dirty="0">
                <a:latin typeface="微軟正黑體" panose="020B0604030504040204" pitchFamily="34" charset="-120"/>
                <a:ea typeface="微軟正黑體" panose="020B0604030504040204" pitchFamily="34" charset="-120"/>
              </a:rPr>
              <a:t>各區各校招生科別及名額，可至</a:t>
            </a:r>
            <a:r>
              <a:rPr lang="zh-TW" altLang="en-US" sz="2800" dirty="0">
                <a:solidFill>
                  <a:srgbClr val="FF0000"/>
                </a:solidFill>
                <a:latin typeface="微軟正黑體" panose="020B0604030504040204" pitchFamily="34" charset="-120"/>
                <a:ea typeface="微軟正黑體" panose="020B0604030504040204" pitchFamily="34" charset="-120"/>
              </a:rPr>
              <a:t>全國實用技能學程輔導分發會</a:t>
            </a:r>
            <a:r>
              <a:rPr lang="zh-TW" altLang="en-US" sz="2800" dirty="0">
                <a:latin typeface="微軟正黑體" panose="020B0604030504040204" pitchFamily="34" charset="-120"/>
                <a:ea typeface="微軟正黑體" panose="020B0604030504040204" pitchFamily="34" charset="-120"/>
              </a:rPr>
              <a:t>網站或各分發區辦理學校查詢。</a:t>
            </a:r>
            <a:endParaRPr lang="en-US" altLang="zh-TW" sz="2800" dirty="0">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文字方塊 6"/>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8" name="橢圓 7"/>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89890515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103</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467544" y="1078023"/>
            <a:ext cx="7747000" cy="973548"/>
          </a:xfrm>
        </p:spPr>
        <p:txBody>
          <a:bodyPr>
            <a:normAutofi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實用技能學程資訊網</a:t>
            </a:r>
            <a:r>
              <a:rPr lang="en-US" altLang="zh-TW" sz="2800" b="1" dirty="0">
                <a:solidFill>
                  <a:srgbClr val="C00000"/>
                </a:solidFill>
                <a:latin typeface="微軟正黑體" panose="020B0604030504040204" pitchFamily="34" charset="-120"/>
                <a:ea typeface="微軟正黑體" panose="020B0604030504040204" pitchFamily="34" charset="-120"/>
              </a:rPr>
              <a:t/>
            </a:r>
            <a:br>
              <a:rPr lang="en-US" altLang="zh-TW" sz="2800" b="1" dirty="0">
                <a:solidFill>
                  <a:srgbClr val="C00000"/>
                </a:solidFill>
                <a:latin typeface="微軟正黑體" panose="020B0604030504040204" pitchFamily="34" charset="-120"/>
                <a:ea typeface="微軟正黑體" panose="020B0604030504040204" pitchFamily="34" charset="-120"/>
              </a:rPr>
            </a:br>
            <a:r>
              <a:rPr lang="zh-TW" altLang="en-US" sz="2800" b="1" dirty="0">
                <a:solidFill>
                  <a:srgbClr val="C00000"/>
                </a:solidFill>
                <a:latin typeface="微軟正黑體" panose="020B0604030504040204" pitchFamily="34" charset="-120"/>
                <a:ea typeface="微軟正黑體" panose="020B0604030504040204" pitchFamily="34" charset="-120"/>
              </a:rPr>
              <a:t> </a:t>
            </a:r>
            <a:r>
              <a:rPr lang="en-US" altLang="zh-TW" sz="2400" b="1" cap="none" dirty="0">
                <a:solidFill>
                  <a:srgbClr val="0000FF"/>
                </a:solidFill>
                <a:latin typeface="微軟正黑體" panose="020B0604030504040204" pitchFamily="34" charset="-120"/>
                <a:ea typeface="微軟正黑體" panose="020B0604030504040204" pitchFamily="34" charset="-120"/>
                <a:hlinkClick r:id="rId4"/>
              </a:rPr>
              <a:t>http://www.vesc.tw</a:t>
            </a:r>
            <a:r>
              <a:rPr lang="en-US" altLang="zh-TW" sz="2400" b="1" cap="none" dirty="0">
                <a:solidFill>
                  <a:srgbClr val="0000FF"/>
                </a:solidFill>
                <a:latin typeface="微軟正黑體" panose="020B0604030504040204" pitchFamily="34" charset="-120"/>
                <a:ea typeface="微軟正黑體" panose="020B0604030504040204" pitchFamily="34" charset="-120"/>
              </a:rPr>
              <a:t>(</a:t>
            </a:r>
            <a:r>
              <a:rPr lang="zh-TW" altLang="en-US" sz="2400" b="1" cap="none" dirty="0">
                <a:solidFill>
                  <a:srgbClr val="0000FF"/>
                </a:solidFill>
                <a:latin typeface="微軟正黑體" panose="020B0604030504040204" pitchFamily="34" charset="-120"/>
                <a:ea typeface="微軟正黑體" panose="020B0604030504040204" pitchFamily="34" charset="-120"/>
              </a:rPr>
              <a:t>國立南投高商</a:t>
            </a:r>
            <a:r>
              <a:rPr lang="en-US" altLang="zh-TW" sz="2400" b="1" cap="none" dirty="0">
                <a:solidFill>
                  <a:srgbClr val="0000FF"/>
                </a:solidFill>
                <a:latin typeface="微軟正黑體" panose="020B0604030504040204" pitchFamily="34" charset="-120"/>
                <a:ea typeface="微軟正黑體" panose="020B0604030504040204" pitchFamily="34" charset="-120"/>
              </a:rPr>
              <a:t>)</a:t>
            </a:r>
            <a:endParaRPr lang="zh-TW" altLang="en-US" sz="2800" b="1" cap="none" dirty="0">
              <a:solidFill>
                <a:srgbClr val="0000FF"/>
              </a:solidFill>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文字方塊 7"/>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9" name="橢圓 8"/>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pic>
        <p:nvPicPr>
          <p:cNvPr id="2" name="圖片 1"/>
          <p:cNvPicPr>
            <a:picLocks noChangeAspect="1"/>
          </p:cNvPicPr>
          <p:nvPr/>
        </p:nvPicPr>
        <p:blipFill rotWithShape="1">
          <a:blip r:embed="rId5">
            <a:extLst>
              <a:ext uri="{28A0092B-C50C-407E-A947-70E740481C1C}">
                <a14:useLocalDpi xmlns:a14="http://schemas.microsoft.com/office/drawing/2010/main" val="0"/>
              </a:ext>
            </a:extLst>
          </a:blip>
          <a:srcRect l="24013" t="9401" r="24801" b="39413"/>
          <a:stretch/>
        </p:blipFill>
        <p:spPr>
          <a:xfrm>
            <a:off x="395536" y="2051571"/>
            <a:ext cx="8192910" cy="4608512"/>
          </a:xfrm>
          <a:prstGeom prst="rect">
            <a:avLst/>
          </a:prstGeom>
        </p:spPr>
      </p:pic>
    </p:spTree>
    <p:extLst>
      <p:ext uri="{BB962C8B-B14F-4D97-AF65-F5344CB8AC3E}">
        <p14:creationId xmlns:p14="http://schemas.microsoft.com/office/powerpoint/2010/main" val="374941903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104</a:t>
            </a:fld>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796165" y="1090459"/>
            <a:ext cx="7559675" cy="863600"/>
          </a:xfrm>
        </p:spPr>
        <p:txBody>
          <a:bodyPr>
            <a:normAutofit fontScale="90000"/>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全國實用技能學程輔導分發會</a:t>
            </a:r>
            <a:r>
              <a:rPr lang="en-US" altLang="zh-TW" sz="2800" b="1" dirty="0">
                <a:solidFill>
                  <a:srgbClr val="C00000"/>
                </a:solidFill>
                <a:latin typeface="微軟正黑體" panose="020B0604030504040204" pitchFamily="34" charset="-120"/>
                <a:ea typeface="微軟正黑體" panose="020B0604030504040204" pitchFamily="34" charset="-120"/>
              </a:rPr>
              <a:t/>
            </a:r>
            <a:br>
              <a:rPr lang="en-US" altLang="zh-TW" sz="2800" b="1" dirty="0">
                <a:solidFill>
                  <a:srgbClr val="C00000"/>
                </a:solidFill>
                <a:latin typeface="微軟正黑體" panose="020B0604030504040204" pitchFamily="34" charset="-120"/>
                <a:ea typeface="微軟正黑體" panose="020B0604030504040204" pitchFamily="34" charset="-120"/>
              </a:rPr>
            </a:br>
            <a:r>
              <a:rPr lang="en-US" altLang="zh-TW" sz="2400" b="1" cap="none" dirty="0">
                <a:solidFill>
                  <a:srgbClr val="0000FF"/>
                </a:solidFill>
                <a:latin typeface="微軟正黑體" panose="020B0604030504040204" pitchFamily="34" charset="-120"/>
                <a:ea typeface="微軟正黑體" panose="020B0604030504040204" pitchFamily="34" charset="-120"/>
                <a:hlinkClick r:id="rId4"/>
              </a:rPr>
              <a:t>http://163.22.165.78/ischool/publish_page/201/</a:t>
            </a:r>
            <a:endParaRPr lang="zh-TW" altLang="en-US" sz="2400" b="1" cap="none" dirty="0">
              <a:solidFill>
                <a:srgbClr val="0000FF"/>
              </a:solidFill>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971600" y="432000"/>
            <a:ext cx="5379458" cy="615020"/>
            <a:chOff x="403324" y="264503"/>
            <a:chExt cx="5379458" cy="556146"/>
          </a:xfrm>
          <a:solidFill>
            <a:srgbClr val="FFFF00"/>
          </a:solidFill>
        </p:grpSpPr>
        <p:sp>
          <p:nvSpPr>
            <p:cNvPr id="6" name="矩形 5"/>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文字方塊 7"/>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9" name="橢圓 8"/>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pic>
        <p:nvPicPr>
          <p:cNvPr id="11" name="圖片 10"/>
          <p:cNvPicPr/>
          <p:nvPr/>
        </p:nvPicPr>
        <p:blipFill rotWithShape="1">
          <a:blip r:embed="rId5"/>
          <a:srcRect t="14561" r="50073" b="3641"/>
          <a:stretch/>
        </p:blipFill>
        <p:spPr bwMode="auto">
          <a:xfrm>
            <a:off x="268608" y="1988840"/>
            <a:ext cx="8751046" cy="40324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978015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10"/>
            <a:ext cx="9097588" cy="6858000"/>
          </a:xfrm>
          <a:prstGeom prst="rect">
            <a:avLst/>
          </a:prstGeom>
        </p:spPr>
      </p:pic>
      <p:sp>
        <p:nvSpPr>
          <p:cNvPr id="2" name="矩形 1"/>
          <p:cNvSpPr/>
          <p:nvPr/>
        </p:nvSpPr>
        <p:spPr>
          <a:xfrm>
            <a:off x="755576" y="2348880"/>
            <a:ext cx="7632848" cy="923330"/>
          </a:xfrm>
          <a:prstGeom prst="rect">
            <a:avLst/>
          </a:prstGeom>
        </p:spPr>
        <p:txBody>
          <a:bodyPr wrap="square">
            <a:spAutoFit/>
          </a:bodyPr>
          <a:lstStyle/>
          <a:p>
            <a:pPr algn="ctr"/>
            <a:r>
              <a:rPr lang="zh-TW" altLang="en-US" sz="5400" b="1" dirty="0">
                <a:solidFill>
                  <a:schemeClr val="bg1"/>
                </a:solidFill>
                <a:latin typeface="微軟正黑體" panose="020B0604030504040204" pitchFamily="34" charset="-120"/>
                <a:ea typeface="微軟正黑體" panose="020B0604030504040204" pitchFamily="34" charset="-120"/>
              </a:rPr>
              <a:t>產學攜手合作計畫</a:t>
            </a:r>
            <a:endParaRPr lang="en-US" altLang="zh-TW" sz="5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406111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155988" y="10553"/>
            <a:ext cx="9144000" cy="6858000"/>
          </a:xfrm>
          <a:prstGeom prst="rect">
            <a:avLst/>
          </a:prstGeom>
        </p:spPr>
      </p:pic>
      <p:sp>
        <p:nvSpPr>
          <p:cNvPr id="2" name="標題 1"/>
          <p:cNvSpPr>
            <a:spLocks noGrp="1"/>
          </p:cNvSpPr>
          <p:nvPr>
            <p:ph type="title"/>
          </p:nvPr>
        </p:nvSpPr>
        <p:spPr>
          <a:xfrm>
            <a:off x="457200" y="44624"/>
            <a:ext cx="822960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產學攜手合作計畫 </a:t>
            </a:r>
          </a:p>
        </p:txBody>
      </p:sp>
      <p:sp>
        <p:nvSpPr>
          <p:cNvPr id="3" name="內容版面配置區 2"/>
          <p:cNvSpPr>
            <a:spLocks noGrp="1"/>
          </p:cNvSpPr>
          <p:nvPr>
            <p:ph idx="1"/>
          </p:nvPr>
        </p:nvSpPr>
        <p:spPr>
          <a:xfrm>
            <a:off x="215516" y="980728"/>
            <a:ext cx="8712968" cy="1224136"/>
          </a:xfrm>
        </p:spPr>
        <p:txBody>
          <a:bodyPr>
            <a:normAutofit/>
          </a:bodyPr>
          <a:lstStyle/>
          <a:p>
            <a:r>
              <a:rPr lang="zh-TW" altLang="en-US" b="1" dirty="0">
                <a:solidFill>
                  <a:srgbClr val="FF0000"/>
                </a:solidFill>
                <a:latin typeface="微軟正黑體" panose="020B0604030504040204" pitchFamily="34" charset="-120"/>
                <a:ea typeface="微軟正黑體" panose="020B0604030504040204" pitchFamily="34" charset="-120"/>
              </a:rPr>
              <a:t>四合一合作模式</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solidFill>
                  <a:srgbClr val="0000FF"/>
                </a:solidFill>
                <a:latin typeface="微軟正黑體" panose="020B0604030504040204" pitchFamily="34" charset="-120"/>
                <a:ea typeface="微軟正黑體" panose="020B0604030504040204" pitchFamily="34" charset="-120"/>
              </a:rPr>
              <a:t>高職</a:t>
            </a:r>
            <a:r>
              <a:rPr lang="zh-TW" altLang="en-US" dirty="0">
                <a:latin typeface="微軟正黑體" panose="020B0604030504040204" pitchFamily="34" charset="-120"/>
                <a:ea typeface="微軟正黑體" panose="020B0604030504040204" pitchFamily="34" charset="-120"/>
              </a:rPr>
              <a:t>＋</a:t>
            </a:r>
            <a:r>
              <a:rPr lang="zh-TW" altLang="en-US" dirty="0">
                <a:solidFill>
                  <a:srgbClr val="0000FF"/>
                </a:solidFill>
                <a:latin typeface="微軟正黑體" panose="020B0604030504040204" pitchFamily="34" charset="-120"/>
                <a:ea typeface="微軟正黑體" panose="020B0604030504040204" pitchFamily="34" charset="-120"/>
              </a:rPr>
              <a:t>技專校院</a:t>
            </a:r>
            <a:r>
              <a:rPr lang="zh-TW" altLang="en-US" dirty="0">
                <a:latin typeface="微軟正黑體" panose="020B0604030504040204" pitchFamily="34" charset="-120"/>
                <a:ea typeface="微軟正黑體" panose="020B0604030504040204" pitchFamily="34" charset="-120"/>
              </a:rPr>
              <a:t>＋</a:t>
            </a:r>
            <a:r>
              <a:rPr lang="zh-TW" altLang="en-US" dirty="0">
                <a:solidFill>
                  <a:srgbClr val="0000FF"/>
                </a:solidFill>
                <a:latin typeface="微軟正黑體" panose="020B0604030504040204" pitchFamily="34" charset="-120"/>
                <a:ea typeface="微軟正黑體" panose="020B0604030504040204" pitchFamily="34" charset="-120"/>
              </a:rPr>
              <a:t>產業界</a:t>
            </a:r>
            <a:r>
              <a:rPr lang="en-US" altLang="zh-TW" dirty="0">
                <a:latin typeface="微軟正黑體" panose="020B0604030504040204" pitchFamily="34" charset="-120"/>
                <a:ea typeface="微軟正黑體" panose="020B0604030504040204" pitchFamily="34" charset="-120"/>
              </a:rPr>
              <a:t>+</a:t>
            </a:r>
            <a:r>
              <a:rPr lang="zh-TW" altLang="en-US" dirty="0">
                <a:solidFill>
                  <a:srgbClr val="0000FF"/>
                </a:solidFill>
                <a:latin typeface="微軟正黑體" panose="020B0604030504040204" pitchFamily="34" charset="-120"/>
                <a:ea typeface="微軟正黑體" panose="020B0604030504040204" pitchFamily="34" charset="-120"/>
              </a:rPr>
              <a:t>勞動部職訓中心</a:t>
            </a:r>
            <a:endParaRPr lang="en-US" altLang="zh-TW" dirty="0">
              <a:solidFill>
                <a:srgbClr val="0000FF"/>
              </a:solidFill>
              <a:latin typeface="微軟正黑體" panose="020B0604030504040204" pitchFamily="34" charset="-120"/>
              <a:ea typeface="微軟正黑體" panose="020B0604030504040204" pitchFamily="34" charset="-120"/>
            </a:endParaRPr>
          </a:p>
        </p:txBody>
      </p:sp>
      <p:graphicFrame>
        <p:nvGraphicFramePr>
          <p:cNvPr id="5" name="物件 4"/>
          <p:cNvGraphicFramePr>
            <a:graphicFrameLocks noChangeAspect="1"/>
          </p:cNvGraphicFramePr>
          <p:nvPr>
            <p:extLst>
              <p:ext uri="{D42A27DB-BD31-4B8C-83A1-F6EECF244321}">
                <p14:modId xmlns:p14="http://schemas.microsoft.com/office/powerpoint/2010/main" val="342554491"/>
              </p:ext>
            </p:extLst>
          </p:nvPr>
        </p:nvGraphicFramePr>
        <p:xfrm>
          <a:off x="155989" y="2276872"/>
          <a:ext cx="8832023" cy="4365104"/>
        </p:xfrm>
        <a:graphic>
          <a:graphicData uri="http://schemas.openxmlformats.org/presentationml/2006/ole">
            <mc:AlternateContent xmlns:mc="http://schemas.openxmlformats.org/markup-compatibility/2006">
              <mc:Choice xmlns:v="urn:schemas-microsoft-com:vml" Requires="v">
                <p:oleObj spid="_x0000_s1037" name="PhotoImpact" r:id="rId4" imgW="23449541" imgH="13338038" progId="">
                  <p:embed/>
                </p:oleObj>
              </mc:Choice>
              <mc:Fallback>
                <p:oleObj name="PhotoImpact" r:id="rId4" imgW="23449541" imgH="13338038" progId="">
                  <p:embed/>
                  <p:pic>
                    <p:nvPicPr>
                      <p:cNvPr id="0" name="Picture 2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989" y="2276872"/>
                        <a:ext cx="8832023" cy="4365104"/>
                      </a:xfrm>
                      <a:prstGeom prst="rect">
                        <a:avLst/>
                      </a:prstGeom>
                      <a:noFill/>
                    </p:spPr>
                  </p:pic>
                </p:oleObj>
              </mc:Fallback>
            </mc:AlternateContent>
          </a:graphicData>
        </a:graphic>
      </p:graphicFrame>
    </p:spTree>
    <p:extLst>
      <p:ext uri="{BB962C8B-B14F-4D97-AF65-F5344CB8AC3E}">
        <p14:creationId xmlns:p14="http://schemas.microsoft.com/office/powerpoint/2010/main" val="24332676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10"/>
            <a:ext cx="9097588" cy="6858000"/>
          </a:xfrm>
          <a:prstGeom prst="rect">
            <a:avLst/>
          </a:prstGeom>
        </p:spPr>
      </p:pic>
      <p:sp>
        <p:nvSpPr>
          <p:cNvPr id="2" name="矩形 1"/>
          <p:cNvSpPr/>
          <p:nvPr/>
        </p:nvSpPr>
        <p:spPr>
          <a:xfrm>
            <a:off x="1907704" y="2348880"/>
            <a:ext cx="5760640" cy="923330"/>
          </a:xfrm>
          <a:prstGeom prst="rect">
            <a:avLst/>
          </a:prstGeom>
        </p:spPr>
        <p:txBody>
          <a:bodyPr wrap="square">
            <a:spAutoFit/>
          </a:bodyPr>
          <a:lstStyle/>
          <a:p>
            <a:pPr algn="ctr"/>
            <a:r>
              <a:rPr lang="zh-TW" altLang="en-US" sz="5400" b="1" dirty="0">
                <a:solidFill>
                  <a:schemeClr val="bg1"/>
                </a:solidFill>
                <a:latin typeface="微軟正黑體" panose="020B0604030504040204" pitchFamily="34" charset="-120"/>
                <a:ea typeface="微軟正黑體" panose="020B0604030504040204" pitchFamily="34" charset="-120"/>
              </a:rPr>
              <a:t>建教班合作班</a:t>
            </a:r>
            <a:endParaRPr lang="en-US" altLang="zh-TW" sz="5400" b="1"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108</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type="subTitle" idx="4294967295"/>
          </p:nvPr>
        </p:nvSpPr>
        <p:spPr>
          <a:xfrm>
            <a:off x="859947" y="1340768"/>
            <a:ext cx="7308353" cy="4681538"/>
          </a:xfrm>
        </p:spPr>
        <p:txBody>
          <a:bodyPr>
            <a:normAutofit lnSpcReduction="10000"/>
          </a:bodyPr>
          <a:lstStyle/>
          <a:p>
            <a:pPr marL="268288" indent="-268288">
              <a:buFont typeface="Wingdings" panose="05000000000000000000" pitchFamily="2" charset="2"/>
              <a:buChar char="Ø"/>
            </a:pPr>
            <a:r>
              <a:rPr lang="zh-TW" altLang="en-US" sz="2800" dirty="0">
                <a:latin typeface="微軟正黑體" panose="020B0604030504040204" pitchFamily="34" charset="-120"/>
                <a:ea typeface="微軟正黑體" panose="020B0604030504040204" pitchFamily="34" charset="-120"/>
              </a:rPr>
              <a:t>建教合作是透過學校與合作機構之間的合作安排，讓學生可以在學校中修習一般科目及職業專業課程，又可以到相關行業職場接受職業技能訓練，以利於就業準備的一種職業教育方案。</a:t>
            </a:r>
          </a:p>
          <a:p>
            <a:pPr marL="268288" indent="-268288">
              <a:buFont typeface="Wingdings" panose="05000000000000000000" pitchFamily="2" charset="2"/>
              <a:buChar char="Ø"/>
            </a:pPr>
            <a:r>
              <a:rPr lang="zh-TW" altLang="en-US" sz="2800" dirty="0">
                <a:solidFill>
                  <a:srgbClr val="FF0000"/>
                </a:solidFill>
                <a:latin typeface="微軟正黑體" panose="020B0604030504040204" pitchFamily="34" charset="-120"/>
                <a:ea typeface="微軟正黑體" panose="020B0604030504040204" pitchFamily="34" charset="-120"/>
              </a:rPr>
              <a:t>建教合作班招生由各校自行辦理</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268288" indent="-268288">
              <a:buFont typeface="Wingdings" panose="05000000000000000000" pitchFamily="2" charset="2"/>
              <a:buChar char="Ø"/>
            </a:pPr>
            <a:r>
              <a:rPr lang="zh-TW" altLang="en-US" sz="2800" dirty="0">
                <a:latin typeface="微軟正黑體" panose="020B0604030504040204" pitchFamily="34" charset="-120"/>
                <a:ea typeface="微軟正黑體" panose="020B0604030504040204" pitchFamily="34" charset="-120"/>
              </a:rPr>
              <a:t>主要以免試為之，但為各產業人才培育之需要，各校得辦理</a:t>
            </a:r>
            <a:r>
              <a:rPr lang="zh-TW" altLang="en-US" sz="2800" dirty="0">
                <a:solidFill>
                  <a:srgbClr val="FF0000"/>
                </a:solidFill>
                <a:latin typeface="微軟正黑體" panose="020B0604030504040204" pitchFamily="34" charset="-120"/>
                <a:ea typeface="微軟正黑體" panose="020B0604030504040204" pitchFamily="34" charset="-120"/>
              </a:rPr>
              <a:t>面談、口試、實作或由學校訂定評選方式</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268288" indent="-268288">
              <a:buFont typeface="Wingdings" panose="05000000000000000000" pitchFamily="2" charset="2"/>
              <a:buChar char="Ø"/>
            </a:pPr>
            <a:r>
              <a:rPr lang="zh-TW" altLang="en-US" sz="2800" dirty="0">
                <a:solidFill>
                  <a:srgbClr val="FF0000"/>
                </a:solidFill>
                <a:latin typeface="微軟正黑體" panose="020B0604030504040204" pitchFamily="34" charset="-120"/>
                <a:ea typeface="微軟正黑體" panose="020B0604030504040204" pitchFamily="34" charset="-120"/>
              </a:rPr>
              <a:t>實習訓練期間有生活津貼。</a:t>
            </a:r>
            <a:endParaRPr lang="en-US" altLang="zh-TW" sz="2800" dirty="0">
              <a:solidFill>
                <a:srgbClr val="FF0000"/>
              </a:solidFill>
              <a:latin typeface="微軟正黑體" panose="020B0604030504040204" pitchFamily="34" charset="-120"/>
              <a:ea typeface="微軟正黑體" panose="020B0604030504040204" pitchFamily="34" charset="-120"/>
            </a:endParaRPr>
          </a:p>
          <a:p>
            <a:pPr marL="268288" indent="-268288">
              <a:buFont typeface="Wingdings" panose="05000000000000000000" pitchFamily="2" charset="2"/>
              <a:buChar char="Ø"/>
            </a:pPr>
            <a:r>
              <a:rPr lang="zh-TW" altLang="zh-TW" sz="2800" spc="-100" dirty="0">
                <a:solidFill>
                  <a:srgbClr val="FF0000"/>
                </a:solidFill>
                <a:latin typeface="微軟正黑體" panose="020B0604030504040204" pitchFamily="34" charset="-120"/>
                <a:ea typeface="微軟正黑體" panose="020B0604030504040204" pitchFamily="34" charset="-120"/>
              </a:rPr>
              <a:t>在校期間</a:t>
            </a:r>
            <a:r>
              <a:rPr lang="en-US" altLang="zh-TW" sz="2800" spc="-100" dirty="0">
                <a:solidFill>
                  <a:srgbClr val="FF0000"/>
                </a:solidFill>
                <a:latin typeface="微軟正黑體" panose="020B0604030504040204" pitchFamily="34" charset="-120"/>
                <a:ea typeface="微軟正黑體" panose="020B0604030504040204" pitchFamily="34" charset="-120"/>
              </a:rPr>
              <a:t>3</a:t>
            </a:r>
            <a:r>
              <a:rPr lang="zh-TW" altLang="zh-TW" sz="2800" spc="-100" dirty="0">
                <a:solidFill>
                  <a:srgbClr val="FF0000"/>
                </a:solidFill>
                <a:latin typeface="微軟正黑體" panose="020B0604030504040204" pitchFamily="34" charset="-120"/>
                <a:ea typeface="微軟正黑體" panose="020B0604030504040204" pitchFamily="34" charset="-120"/>
              </a:rPr>
              <a:t>年免學費</a:t>
            </a:r>
            <a:r>
              <a:rPr lang="zh-TW" altLang="en-US" sz="2800" spc="-100" dirty="0">
                <a:solidFill>
                  <a:srgbClr val="FF0000"/>
                </a:solidFill>
                <a:latin typeface="微軟正黑體" panose="020B0604030504040204" pitchFamily="34" charset="-120"/>
                <a:ea typeface="微軟正黑體" panose="020B0604030504040204" pitchFamily="34" charset="-120"/>
              </a:rPr>
              <a:t>及雜費。 </a:t>
            </a:r>
            <a:endParaRPr lang="en-US" altLang="zh-TW" sz="2800" dirty="0">
              <a:solidFill>
                <a:srgbClr val="FF0000"/>
              </a:solidFill>
              <a:latin typeface="微軟正黑體" panose="020B0604030504040204" pitchFamily="34" charset="-120"/>
              <a:ea typeface="微軟正黑體" panose="020B0604030504040204" pitchFamily="34" charset="-120"/>
            </a:endParaRPr>
          </a:p>
          <a:p>
            <a:pPr>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971600" y="432000"/>
            <a:ext cx="5379458" cy="615020"/>
            <a:chOff x="403324" y="264503"/>
            <a:chExt cx="5379458" cy="556146"/>
          </a:xfrm>
          <a:solidFill>
            <a:srgbClr val="FFFF00"/>
          </a:solidFill>
        </p:grpSpPr>
        <p:sp>
          <p:nvSpPr>
            <p:cNvPr id="7" name="矩形 6"/>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文字方塊 7"/>
            <p:cNvSpPr txBox="1"/>
            <p:nvPr/>
          </p:nvSpPr>
          <p:spPr>
            <a:xfrm>
              <a:off x="403324" y="291844"/>
              <a:ext cx="5379458" cy="528805"/>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solidFill>
                    <a:schemeClr val="bg1"/>
                  </a:solidFill>
                  <a:latin typeface="微軟正黑體" panose="020B0604030504040204" pitchFamily="34" charset="-120"/>
                  <a:ea typeface="微軟正黑體" panose="020B0604030504040204" pitchFamily="34" charset="-120"/>
                </a:rPr>
                <a:t>建教合作班</a:t>
              </a:r>
              <a:endParaRPr lang="zh-TW" altLang="en-US" sz="2800" b="1" kern="1200" dirty="0">
                <a:solidFill>
                  <a:schemeClr val="bg1"/>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89436333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109</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type="subTitle" idx="4294967295"/>
          </p:nvPr>
        </p:nvSpPr>
        <p:spPr>
          <a:xfrm>
            <a:off x="589828" y="1412776"/>
            <a:ext cx="8153400" cy="4681537"/>
          </a:xfrm>
        </p:spPr>
        <p:txBody>
          <a:bodyPr>
            <a:normAutofit/>
          </a:bodyPr>
          <a:lstStyle/>
          <a:p>
            <a:pPr marL="268288" indent="-268288" algn="just">
              <a:buFont typeface="Wingdings" panose="05000000000000000000" pitchFamily="2" charset="2"/>
              <a:buChar char="Ø"/>
            </a:pPr>
            <a:r>
              <a:rPr lang="zh-TW" altLang="en-US" sz="2400" spc="0" dirty="0">
                <a:latin typeface="微軟正黑體" panose="020B0604030504040204" pitchFamily="34" charset="-120"/>
                <a:ea typeface="微軟正黑體" panose="020B0604030504040204" pitchFamily="34" charset="-120"/>
              </a:rPr>
              <a:t>依據「高級中等學校建教合作實施及建教生權益保障法」，學校辦理建教合作，得有以下模式：</a:t>
            </a:r>
          </a:p>
          <a:p>
            <a:pPr marL="630238" indent="-630238" algn="just">
              <a:spcBef>
                <a:spcPts val="600"/>
              </a:spcBef>
              <a:buFont typeface="+mj-ea"/>
              <a:buAutoNum type="ea1ChtPeriod"/>
            </a:pPr>
            <a:r>
              <a:rPr lang="zh-TW" altLang="en-US" sz="2400" b="1" spc="200" dirty="0">
                <a:solidFill>
                  <a:srgbClr val="FF0000"/>
                </a:solidFill>
                <a:latin typeface="微軟正黑體" panose="020B0604030504040204" pitchFamily="34" charset="-120"/>
                <a:ea typeface="微軟正黑體" panose="020B0604030504040204" pitchFamily="34" charset="-120"/>
              </a:rPr>
              <a:t>輪調式</a:t>
            </a:r>
            <a:r>
              <a:rPr lang="zh-TW" altLang="en-US" sz="2400" b="1" spc="200" dirty="0">
                <a:latin typeface="微軟正黑體" panose="020B0604030504040204" pitchFamily="34" charset="-120"/>
                <a:ea typeface="微軟正黑體" panose="020B0604030504040204" pitchFamily="34" charset="-120"/>
              </a:rPr>
              <a:t>：</a:t>
            </a:r>
            <a:r>
              <a:rPr lang="zh-TW" altLang="en-US" sz="2400" spc="200" dirty="0">
                <a:latin typeface="微軟正黑體" panose="020B0604030504040204" pitchFamily="34" charset="-120"/>
                <a:ea typeface="微軟正黑體" panose="020B0604030504040204" pitchFamily="34" charset="-120"/>
              </a:rPr>
              <a:t>學校與建教合作機構以二班為單位實施輪調，一班在校上課，另一班在建教合作機構接受職業技能訓練。</a:t>
            </a:r>
            <a:r>
              <a:rPr lang="zh-TW" altLang="en-US" sz="2400" spc="200" dirty="0">
                <a:solidFill>
                  <a:srgbClr val="FF0000"/>
                </a:solidFill>
                <a:latin typeface="微軟正黑體" panose="020B0604030504040204" pitchFamily="34" charset="-120"/>
                <a:ea typeface="微軟正黑體" panose="020B0604030504040204" pitchFamily="34" charset="-120"/>
              </a:rPr>
              <a:t>每三個月輪調一次</a:t>
            </a:r>
            <a:r>
              <a:rPr lang="zh-TW" altLang="en-US" sz="2400" spc="200" dirty="0">
                <a:latin typeface="微軟正黑體" panose="020B0604030504040204" pitchFamily="34" charset="-120"/>
                <a:ea typeface="微軟正黑體" panose="020B0604030504040204" pitchFamily="34" charset="-120"/>
              </a:rPr>
              <a:t>。</a:t>
            </a:r>
            <a:endParaRPr lang="en-US" altLang="zh-TW" sz="2400" spc="200" dirty="0">
              <a:latin typeface="微軟正黑體" panose="020B0604030504040204" pitchFamily="34" charset="-120"/>
              <a:ea typeface="微軟正黑體" panose="020B0604030504040204" pitchFamily="34" charset="-120"/>
            </a:endParaRPr>
          </a:p>
          <a:p>
            <a:pPr marL="630238" indent="-630238" algn="just">
              <a:spcBef>
                <a:spcPts val="600"/>
              </a:spcBef>
              <a:buFont typeface="+mj-ea"/>
              <a:buAutoNum type="ea1ChtPeriod"/>
            </a:pPr>
            <a:r>
              <a:rPr lang="zh-TW" altLang="en-US" sz="2400" b="1" spc="200" dirty="0">
                <a:solidFill>
                  <a:srgbClr val="FF0000"/>
                </a:solidFill>
                <a:latin typeface="微軟正黑體" panose="020B0604030504040204" pitchFamily="34" charset="-120"/>
                <a:ea typeface="微軟正黑體" panose="020B0604030504040204" pitchFamily="34" charset="-120"/>
              </a:rPr>
              <a:t>階梯式</a:t>
            </a:r>
            <a:r>
              <a:rPr lang="zh-TW" altLang="en-US" sz="2400" b="1" spc="200" dirty="0">
                <a:latin typeface="微軟正黑體" panose="020B0604030504040204" pitchFamily="34" charset="-120"/>
                <a:ea typeface="微軟正黑體" panose="020B0604030504040204" pitchFamily="34" charset="-120"/>
              </a:rPr>
              <a:t>：</a:t>
            </a:r>
            <a:r>
              <a:rPr lang="zh-TW" altLang="en-US" sz="2400" spc="200" dirty="0">
                <a:latin typeface="微軟正黑體" panose="020B0604030504040204" pitchFamily="34" charset="-120"/>
                <a:ea typeface="微軟正黑體" panose="020B0604030504040204" pitchFamily="34" charset="-120"/>
              </a:rPr>
              <a:t>學校之一年級及二年級學生在校接受基礎及專業理論教育，</a:t>
            </a:r>
            <a:r>
              <a:rPr lang="zh-TW" altLang="en-US" sz="2400" spc="200" dirty="0">
                <a:solidFill>
                  <a:srgbClr val="FF0000"/>
                </a:solidFill>
                <a:latin typeface="微軟正黑體" panose="020B0604030504040204" pitchFamily="34" charset="-120"/>
                <a:ea typeface="微軟正黑體" panose="020B0604030504040204" pitchFamily="34" charset="-120"/>
              </a:rPr>
              <a:t>三年級在建教合作機構接受職業技能訓練</a:t>
            </a:r>
            <a:r>
              <a:rPr lang="zh-TW" altLang="en-US" sz="2400" spc="200" dirty="0">
                <a:latin typeface="微軟正黑體" panose="020B0604030504040204" pitchFamily="34" charset="-120"/>
                <a:ea typeface="微軟正黑體" panose="020B0604030504040204" pitchFamily="34" charset="-120"/>
              </a:rPr>
              <a:t>。</a:t>
            </a:r>
            <a:endParaRPr lang="en-US" altLang="zh-TW" sz="2400" spc="200" dirty="0">
              <a:latin typeface="微軟正黑體" panose="020B0604030504040204" pitchFamily="34" charset="-120"/>
              <a:ea typeface="微軟正黑體" panose="020B0604030504040204" pitchFamily="34" charset="-120"/>
            </a:endParaRPr>
          </a:p>
          <a:p>
            <a:pPr marL="630238" indent="-630238" algn="just">
              <a:spcBef>
                <a:spcPts val="600"/>
              </a:spcBef>
              <a:buFont typeface="+mj-ea"/>
              <a:buAutoNum type="ea1ChtPeriod"/>
            </a:pPr>
            <a:r>
              <a:rPr lang="zh-TW" altLang="en-US" sz="2400" b="1" spc="200" dirty="0">
                <a:solidFill>
                  <a:srgbClr val="FF0000"/>
                </a:solidFill>
                <a:latin typeface="微軟正黑體" panose="020B0604030504040204" pitchFamily="34" charset="-120"/>
                <a:ea typeface="微軟正黑體" panose="020B0604030504040204" pitchFamily="34" charset="-120"/>
              </a:rPr>
              <a:t>實習式</a:t>
            </a:r>
            <a:r>
              <a:rPr lang="zh-TW" altLang="en-US" sz="2400" b="1" spc="200" dirty="0">
                <a:latin typeface="微軟正黑體" panose="020B0604030504040204" pitchFamily="34" charset="-120"/>
                <a:ea typeface="微軟正黑體" panose="020B0604030504040204" pitchFamily="34" charset="-120"/>
              </a:rPr>
              <a:t>：</a:t>
            </a:r>
            <a:r>
              <a:rPr lang="zh-TW" altLang="en-US" sz="2400" spc="200" dirty="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en-US" sz="2400" spc="200" dirty="0">
                <a:solidFill>
                  <a:srgbClr val="FF0000"/>
                </a:solidFill>
                <a:latin typeface="微軟正黑體" panose="020B0604030504040204" pitchFamily="34" charset="-120"/>
                <a:ea typeface="微軟正黑體" panose="020B0604030504040204" pitchFamily="34" charset="-120"/>
              </a:rPr>
              <a:t>寒暑假或學期中</a:t>
            </a:r>
            <a:r>
              <a:rPr lang="zh-TW" altLang="en-US" sz="2400" spc="200" dirty="0">
                <a:latin typeface="微軟正黑體" panose="020B0604030504040204" pitchFamily="34" charset="-120"/>
                <a:ea typeface="微軟正黑體" panose="020B0604030504040204" pitchFamily="34" charset="-120"/>
              </a:rPr>
              <a:t>至建教合作機構接受職業技能訓練。</a:t>
            </a:r>
          </a:p>
          <a:p>
            <a:pPr>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971600" y="432000"/>
            <a:ext cx="5379458" cy="615020"/>
            <a:chOff x="403324" y="264503"/>
            <a:chExt cx="5379458" cy="556146"/>
          </a:xfrm>
          <a:solidFill>
            <a:srgbClr val="FFFF00"/>
          </a:solidFill>
        </p:grpSpPr>
        <p:sp>
          <p:nvSpPr>
            <p:cNvPr id="7" name="矩形 6"/>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文字方塊 7"/>
            <p:cNvSpPr txBox="1"/>
            <p:nvPr/>
          </p:nvSpPr>
          <p:spPr>
            <a:xfrm>
              <a:off x="403324" y="291844"/>
              <a:ext cx="5379458" cy="528805"/>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solidFill>
                    <a:schemeClr val="bg1"/>
                  </a:solidFill>
                  <a:latin typeface="微軟正黑體" panose="020B0604030504040204" pitchFamily="34" charset="-120"/>
                  <a:ea typeface="微軟正黑體" panose="020B0604030504040204" pitchFamily="34" charset="-120"/>
                </a:rPr>
                <a:t>建教合作班</a:t>
              </a:r>
              <a:endParaRPr lang="zh-TW" altLang="en-US" sz="2800" b="1" kern="1200" dirty="0">
                <a:solidFill>
                  <a:schemeClr val="bg1"/>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51622455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pPr>
              <a:defRPr/>
            </a:pPr>
            <a:r>
              <a:rPr lang="zh-TW" altLang="en-US">
                <a:solidFill>
                  <a:schemeClr val="tx1"/>
                </a:solidFill>
                <a:latin typeface="微軟正黑體" panose="020B0604030504040204" pitchFamily="34" charset="-120"/>
                <a:ea typeface="微軟正黑體" panose="020B0604030504040204" pitchFamily="34" charset="-120"/>
              </a:rPr>
              <a:t>大學多元入學新方案</a:t>
            </a:r>
            <a:endParaRPr lang="zh-TW" altLang="en-US" dirty="0">
              <a:solidFill>
                <a:schemeClr val="tx1"/>
              </a:solidFill>
              <a:latin typeface="微軟正黑體" panose="020B0604030504040204" pitchFamily="34" charset="-120"/>
              <a:ea typeface="微軟正黑體" panose="020B0604030504040204" pitchFamily="34" charset="-120"/>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object 2"/>
          <p:cNvSpPr/>
          <p:nvPr/>
        </p:nvSpPr>
        <p:spPr>
          <a:xfrm rot="10800000">
            <a:off x="8515350" y="1741144"/>
            <a:ext cx="628650" cy="4248150"/>
          </a:xfrm>
          <a:custGeom>
            <a:avLst/>
            <a:gdLst/>
            <a:ahLst/>
            <a:cxnLst/>
            <a:rect l="l" t="t" r="r" b="b"/>
            <a:pathLst>
              <a:path w="838200" h="5664200">
                <a:moveTo>
                  <a:pt x="838200" y="0"/>
                </a:moveTo>
                <a:lnTo>
                  <a:pt x="0" y="0"/>
                </a:lnTo>
                <a:lnTo>
                  <a:pt x="0" y="5664200"/>
                </a:lnTo>
                <a:lnTo>
                  <a:pt x="838200" y="0"/>
                </a:lnTo>
                <a:close/>
              </a:path>
            </a:pathLst>
          </a:custGeom>
          <a:solidFill>
            <a:schemeClr val="tx1">
              <a:alpha val="85099"/>
            </a:schemeClr>
          </a:solidFill>
        </p:spPr>
        <p:txBody>
          <a:bodyPr wrap="square" lIns="0" tIns="0" rIns="0" bIns="0" rtlCol="0"/>
          <a:lstStyle/>
          <a:p>
            <a:endParaRPr sz="1350" dirty="0"/>
          </a:p>
        </p:txBody>
      </p:sp>
      <p:sp>
        <p:nvSpPr>
          <p:cNvPr id="5" name="矩形 4"/>
          <p:cNvSpPr/>
          <p:nvPr/>
        </p:nvSpPr>
        <p:spPr>
          <a:xfrm>
            <a:off x="467544" y="1628800"/>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773590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110</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sp>
        <p:nvSpPr>
          <p:cNvPr id="138242" name="標題 1">
            <a:extLst>
              <a:ext uri="{FF2B5EF4-FFF2-40B4-BE49-F238E27FC236}">
                <a16:creationId xmlns:a16="http://schemas.microsoft.com/office/drawing/2014/main" id="{4A6EB7A6-01AA-4E66-940F-D208C7ABB75F}"/>
              </a:ext>
            </a:extLst>
          </p:cNvPr>
          <p:cNvSpPr>
            <a:spLocks noGrp="1"/>
          </p:cNvSpPr>
          <p:nvPr>
            <p:ph type="ctrTitle" idx="4294967295"/>
          </p:nvPr>
        </p:nvSpPr>
        <p:spPr>
          <a:xfrm>
            <a:off x="600452" y="924722"/>
            <a:ext cx="7416800" cy="935955"/>
          </a:xfrm>
        </p:spPr>
        <p:txBody>
          <a:bodyPr>
            <a:normAutofit/>
          </a:bodyPr>
          <a:lstStyle/>
          <a:p>
            <a:pPr>
              <a:defRPr/>
            </a:pPr>
            <a:r>
              <a:rPr lang="zh-TW" altLang="en-US" sz="2800" b="1" dirty="0">
                <a:solidFill>
                  <a:srgbClr val="FF0000"/>
                </a:solidFill>
                <a:latin typeface="微軟正黑體" panose="020B0604030504040204" pitchFamily="34" charset="-120"/>
                <a:ea typeface="微軟正黑體" panose="020B0604030504040204" pitchFamily="34" charset="-120"/>
              </a:rPr>
              <a:t>建教合作資訊網</a:t>
            </a:r>
            <a:r>
              <a:rPr lang="en-US" altLang="zh-TW" sz="2400" b="1" cap="none" dirty="0">
                <a:solidFill>
                  <a:srgbClr val="0000FF"/>
                </a:solidFill>
                <a:latin typeface="微軟正黑體" panose="020B0604030504040204" pitchFamily="34" charset="-120"/>
                <a:ea typeface="微軟正黑體" panose="020B0604030504040204" pitchFamily="34" charset="-120"/>
                <a:hlinkClick r:id="rId4"/>
              </a:rPr>
              <a:t>http://140.122.79.150/coedu</a:t>
            </a:r>
            <a:endParaRPr lang="zh-TW" altLang="en-US" sz="2800" b="1" dirty="0">
              <a:solidFill>
                <a:srgbClr val="0000FF"/>
              </a:solidFill>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971600" y="432000"/>
            <a:ext cx="5379458" cy="615020"/>
            <a:chOff x="403324" y="264503"/>
            <a:chExt cx="5379458" cy="556146"/>
          </a:xfrm>
          <a:solidFill>
            <a:srgbClr val="FFFF00"/>
          </a:solidFill>
        </p:grpSpPr>
        <p:sp>
          <p:nvSpPr>
            <p:cNvPr id="8" name="矩形 7"/>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 name="文字方塊 8"/>
            <p:cNvSpPr txBox="1"/>
            <p:nvPr/>
          </p:nvSpPr>
          <p:spPr>
            <a:xfrm>
              <a:off x="403324" y="291844"/>
              <a:ext cx="5379458" cy="528805"/>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a:t>
              </a:r>
              <a:endParaRPr lang="zh-TW" altLang="en-US" sz="28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10" name="橢圓 9"/>
          <p:cNvSpPr/>
          <p:nvPr/>
        </p:nvSpPr>
        <p:spPr>
          <a:xfrm>
            <a:off x="529444" y="404664"/>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pic>
        <p:nvPicPr>
          <p:cNvPr id="2" name="圖片 1"/>
          <p:cNvPicPr>
            <a:picLocks noChangeAspect="1"/>
          </p:cNvPicPr>
          <p:nvPr/>
        </p:nvPicPr>
        <p:blipFill rotWithShape="1">
          <a:blip r:embed="rId5">
            <a:extLst>
              <a:ext uri="{28A0092B-C50C-407E-A947-70E740481C1C}">
                <a14:useLocalDpi xmlns:a14="http://schemas.microsoft.com/office/drawing/2010/main" val="0"/>
              </a:ext>
            </a:extLst>
          </a:blip>
          <a:srcRect l="24800" t="12199" r="24757" b="13602"/>
          <a:stretch/>
        </p:blipFill>
        <p:spPr>
          <a:xfrm>
            <a:off x="1219865" y="1761774"/>
            <a:ext cx="6529974" cy="4985973"/>
          </a:xfrm>
          <a:prstGeom prst="rect">
            <a:avLst/>
          </a:prstGeom>
        </p:spPr>
      </p:pic>
    </p:spTree>
    <p:extLst>
      <p:ext uri="{BB962C8B-B14F-4D97-AF65-F5344CB8AC3E}">
        <p14:creationId xmlns:p14="http://schemas.microsoft.com/office/powerpoint/2010/main" val="32111847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10"/>
            <a:ext cx="9097588" cy="6858000"/>
          </a:xfrm>
          <a:prstGeom prst="rect">
            <a:avLst/>
          </a:prstGeom>
        </p:spPr>
      </p:pic>
      <p:sp>
        <p:nvSpPr>
          <p:cNvPr id="2" name="矩形 1"/>
          <p:cNvSpPr/>
          <p:nvPr/>
        </p:nvSpPr>
        <p:spPr>
          <a:xfrm>
            <a:off x="1907704" y="2348880"/>
            <a:ext cx="5760640" cy="923330"/>
          </a:xfrm>
          <a:prstGeom prst="rect">
            <a:avLst/>
          </a:prstGeom>
        </p:spPr>
        <p:txBody>
          <a:bodyPr wrap="square">
            <a:spAutoFit/>
          </a:bodyPr>
          <a:lstStyle/>
          <a:p>
            <a:pPr algn="ctr"/>
            <a:r>
              <a:rPr lang="zh-TW" altLang="en-US" sz="5400" b="1" dirty="0">
                <a:solidFill>
                  <a:schemeClr val="bg1"/>
                </a:solidFill>
                <a:latin typeface="微軟正黑體" panose="020B0604030504040204" pitchFamily="34" charset="-120"/>
                <a:ea typeface="微軟正黑體" panose="020B0604030504040204" pitchFamily="34" charset="-120"/>
              </a:rPr>
              <a:t>五專免試入學</a:t>
            </a:r>
            <a:endParaRPr lang="en-US" altLang="zh-TW" sz="5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837745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7785" y="-7124"/>
            <a:ext cx="9144000" cy="6858000"/>
          </a:xfrm>
          <a:prstGeom prst="rect">
            <a:avLst/>
          </a:prstGeom>
        </p:spPr>
      </p:pic>
      <p:sp>
        <p:nvSpPr>
          <p:cNvPr id="17410" name="標題 1"/>
          <p:cNvSpPr>
            <a:spLocks noGrp="1"/>
          </p:cNvSpPr>
          <p:nvPr>
            <p:ph type="title"/>
          </p:nvPr>
        </p:nvSpPr>
        <p:spPr>
          <a:xfrm>
            <a:off x="457200" y="274638"/>
            <a:ext cx="8229600" cy="562074"/>
          </a:xfrm>
        </p:spPr>
        <p:txBody>
          <a:bodyPr>
            <a:normAutofit fontScale="90000"/>
          </a:bodyPr>
          <a:lstStyle/>
          <a:p>
            <a:r>
              <a:rPr lang="zh-TW" altLang="en-US" b="1" dirty="0">
                <a:solidFill>
                  <a:schemeClr val="tx2">
                    <a:lumMod val="75000"/>
                  </a:schemeClr>
                </a:solidFill>
                <a:latin typeface="微軟正黑體" panose="020B0604030504040204" pitchFamily="34" charset="-120"/>
                <a:ea typeface="微軟正黑體" panose="020B0604030504040204" pitchFamily="34" charset="-120"/>
                <a:cs typeface="Arial Unicode MS" panose="020B0604020202020204" pitchFamily="34" charset="-120"/>
              </a:rPr>
              <a:t>五專免學費與助學補助</a:t>
            </a:r>
          </a:p>
        </p:txBody>
      </p:sp>
      <p:pic>
        <p:nvPicPr>
          <p:cNvPr id="17411"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內容版面配置區 3"/>
          <p:cNvGraphicFramePr>
            <a:graphicFrameLocks noGrp="1"/>
          </p:cNvGraphicFramePr>
          <p:nvPr>
            <p:extLst>
              <p:ext uri="{D42A27DB-BD31-4B8C-83A1-F6EECF244321}">
                <p14:modId xmlns:p14="http://schemas.microsoft.com/office/powerpoint/2010/main" val="1410798175"/>
              </p:ext>
            </p:extLst>
          </p:nvPr>
        </p:nvGraphicFramePr>
        <p:xfrm>
          <a:off x="339725" y="980727"/>
          <a:ext cx="8447088" cy="5544617"/>
        </p:xfrm>
        <a:graphic>
          <a:graphicData uri="http://schemas.openxmlformats.org/drawingml/2006/table">
            <a:tbl>
              <a:tblPr/>
              <a:tblGrid>
                <a:gridCol w="1293813">
                  <a:extLst>
                    <a:ext uri="{9D8B030D-6E8A-4147-A177-3AD203B41FA5}">
                      <a16:colId xmlns:a16="http://schemas.microsoft.com/office/drawing/2014/main" val="20000"/>
                    </a:ext>
                  </a:extLst>
                </a:gridCol>
                <a:gridCol w="1250950">
                  <a:extLst>
                    <a:ext uri="{9D8B030D-6E8A-4147-A177-3AD203B41FA5}">
                      <a16:colId xmlns:a16="http://schemas.microsoft.com/office/drawing/2014/main" val="20001"/>
                    </a:ext>
                  </a:extLst>
                </a:gridCol>
                <a:gridCol w="1255464">
                  <a:extLst>
                    <a:ext uri="{9D8B030D-6E8A-4147-A177-3AD203B41FA5}">
                      <a16:colId xmlns:a16="http://schemas.microsoft.com/office/drawing/2014/main" val="20002"/>
                    </a:ext>
                  </a:extLst>
                </a:gridCol>
                <a:gridCol w="4646861">
                  <a:extLst>
                    <a:ext uri="{9D8B030D-6E8A-4147-A177-3AD203B41FA5}">
                      <a16:colId xmlns:a16="http://schemas.microsoft.com/office/drawing/2014/main" val="20003"/>
                    </a:ext>
                  </a:extLst>
                </a:gridCol>
              </a:tblGrid>
              <a:tr h="376736">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年級</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措施</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內容</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A2C7"/>
                    </a:solidFill>
                  </a:tcPr>
                </a:tc>
                <a:extLst>
                  <a:ext uri="{0D108BD9-81ED-4DB2-BD59-A6C34878D82A}">
                    <a16:rowId xmlns:a16="http://schemas.microsoft.com/office/drawing/2014/main" val="10000"/>
                  </a:ext>
                </a:extLst>
              </a:tr>
              <a:tr h="871211">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五專一年級</a:t>
                      </a:r>
                      <a:r>
                        <a:rPr kumimoji="0"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五專二年級</a:t>
                      </a:r>
                      <a:r>
                        <a:rPr kumimoji="0"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五專三年級</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前三年免學費</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免納學費</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依專科學校法第</a:t>
                      </a:r>
                      <a:r>
                        <a:rPr kumimoji="0" lang="en-US"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44</a:t>
                      </a:r>
                      <a:r>
                        <a:rPr kumimoji="0" lang="zh-TW"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條規定，補助學費全額</a:t>
                      </a: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免繳納學費</a:t>
                      </a:r>
                      <a:r>
                        <a:rPr kumimoji="0" lang="zh-TW"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，僅須繳交雜費等其他費用</a:t>
                      </a:r>
                      <a:r>
                        <a:rPr kumimoji="0" lang="en-US"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61172">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五專四年級</a:t>
                      </a:r>
                      <a:r>
                        <a:rPr kumimoji="0"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五專五年級</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B3D7"/>
                    </a:solidFill>
                  </a:tcPr>
                </a:tc>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大專校院</a:t>
                      </a:r>
                      <a:endParaRPr kumimoji="0" lang="en-US"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弱勢學生</a:t>
                      </a:r>
                      <a:endParaRPr kumimoji="0" lang="en-US"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助學金</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補助級距分為 </a:t>
                      </a:r>
                      <a:r>
                        <a:rPr kumimoji="0" lang="en-US"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5 </a:t>
                      </a: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級，補助金額為</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5,000</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35,000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，減輕其籌措學費負擔。 </a:t>
                      </a:r>
                      <a:endParaRPr kumimoji="0" lang="zh-TW"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2"/>
                  </a:ext>
                </a:extLst>
              </a:tr>
              <a:tr h="2313154">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生活助學金</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a:t>
                      </a: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 學校得安排生活服務學習。 </a:t>
                      </a:r>
                      <a:endParaRPr kumimoji="0" lang="en-US"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元以上未達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之生活助學金者，學校不得安排生活服務學習。</a:t>
                      </a:r>
                      <a:endParaRPr kumimoji="0" lang="zh-TW"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3"/>
                  </a:ext>
                </a:extLst>
              </a:tr>
              <a:tr h="661172">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緊急紓困</a:t>
                      </a:r>
                      <a:endParaRPr kumimoji="0"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助學金</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對於新貧、近貧或家庭發生急難之學生，由學校依學生困難實際狀況給予補助。 </a:t>
                      </a:r>
                      <a:endParaRPr kumimoji="0" lang="zh-TW"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4"/>
                  </a:ext>
                </a:extLst>
              </a:tr>
              <a:tr h="661172">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住宿優惠</a:t>
                      </a: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提供低收入戶學生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校內宿舍免費住宿</a:t>
                      </a:r>
                      <a:r>
                        <a:rPr kumimoji="0" lang="zh-TW" altLang="en-US"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rPr>
                        <a:t>；另提供中低收入戶學生校內宿舍優先住宿。</a:t>
                      </a:r>
                      <a:endParaRPr kumimoji="0" lang="zh-TW" altLang="zh-TW" sz="1600" b="0" i="0" u="none" strike="noStrike" cap="none" normalizeH="0" baseline="0" dirty="0">
                        <a:ln>
                          <a:noFill/>
                        </a:ln>
                        <a:solidFill>
                          <a:srgbClr val="0000CC"/>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3006863"/>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descr="演色-老師PPT設計_工作區域 1 複本 4.jpg"/>
          <p:cNvPicPr>
            <a:picLocks noChangeAspect="1"/>
          </p:cNvPicPr>
          <p:nvPr/>
        </p:nvPicPr>
        <p:blipFill>
          <a:blip r:embed="rId3" cstate="print"/>
          <a:stretch>
            <a:fillRect/>
          </a:stretch>
        </p:blipFill>
        <p:spPr>
          <a:xfrm>
            <a:off x="7785" y="-7124"/>
            <a:ext cx="9144000" cy="6858000"/>
          </a:xfrm>
          <a:prstGeom prst="rect">
            <a:avLst/>
          </a:prstGeom>
        </p:spPr>
      </p:pic>
      <p:pic>
        <p:nvPicPr>
          <p:cNvPr id="33" name="圖片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67459">
            <a:off x="4754504" y="4502120"/>
            <a:ext cx="2389281" cy="1670114"/>
          </a:xfrm>
          <a:prstGeom prst="rect">
            <a:avLst/>
          </a:prstGeom>
        </p:spPr>
      </p:pic>
      <p:pic>
        <p:nvPicPr>
          <p:cNvPr id="32" name="圖片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603" y="3533383"/>
            <a:ext cx="2389281" cy="1670114"/>
          </a:xfrm>
          <a:prstGeom prst="rect">
            <a:avLst/>
          </a:prstGeom>
        </p:spPr>
      </p:pic>
      <p:pic>
        <p:nvPicPr>
          <p:cNvPr id="31" name="圖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4552">
            <a:off x="4764541" y="2631901"/>
            <a:ext cx="2389281" cy="1670114"/>
          </a:xfrm>
          <a:prstGeom prst="rect">
            <a:avLst/>
          </a:prstGeom>
        </p:spPr>
      </p:pic>
      <p:sp>
        <p:nvSpPr>
          <p:cNvPr id="23554" name="標題 1"/>
          <p:cNvSpPr>
            <a:spLocks noGrp="1"/>
          </p:cNvSpPr>
          <p:nvPr>
            <p:ph type="title"/>
          </p:nvPr>
        </p:nvSpPr>
        <p:spPr>
          <a:xfrm>
            <a:off x="179388" y="230268"/>
            <a:ext cx="8785225" cy="1143000"/>
          </a:xfrm>
        </p:spPr>
        <p:txBody>
          <a:bodyPr/>
          <a:lstStyle/>
          <a:p>
            <a:pPr defTabSz="1244600">
              <a:lnSpc>
                <a:spcPct val="90000"/>
              </a:lnSpc>
              <a:defRPr/>
            </a:pP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五專主要入學管道</a:t>
            </a:r>
          </a:p>
        </p:txBody>
      </p:sp>
      <p:sp>
        <p:nvSpPr>
          <p:cNvPr id="10243" name="Rectangle 3"/>
          <p:cNvSpPr>
            <a:spLocks noChangeArrowheads="1"/>
          </p:cNvSpPr>
          <p:nvPr/>
        </p:nvSpPr>
        <p:spPr bwMode="auto">
          <a:xfrm>
            <a:off x="755650" y="1700213"/>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dirty="0">
                <a:latin typeface="微軟正黑體" panose="020B0604030504040204" pitchFamily="34" charset="-120"/>
                <a:ea typeface="微軟正黑體" panose="020B0604030504040204" pitchFamily="34" charset="-120"/>
                <a:cs typeface="Arial Unicode MS" panose="020B0604020202020204" pitchFamily="34" charset="-120"/>
              </a:rPr>
              <a:t>國中教育會考</a:t>
            </a:r>
          </a:p>
        </p:txBody>
      </p:sp>
      <p:sp>
        <p:nvSpPr>
          <p:cNvPr id="10245" name="Rectangle 5"/>
          <p:cNvSpPr>
            <a:spLocks noChangeArrowheads="1"/>
          </p:cNvSpPr>
          <p:nvPr/>
        </p:nvSpPr>
        <p:spPr bwMode="auto">
          <a:xfrm>
            <a:off x="755650" y="2925763"/>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accent6">
                    <a:lumMod val="20000"/>
                    <a:lumOff val="80000"/>
                  </a:schemeClr>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p>
        </p:txBody>
      </p:sp>
      <p:sp>
        <p:nvSpPr>
          <p:cNvPr id="10246" name="Rectangle 7"/>
          <p:cNvSpPr>
            <a:spLocks noChangeArrowheads="1"/>
          </p:cNvSpPr>
          <p:nvPr/>
        </p:nvSpPr>
        <p:spPr bwMode="auto">
          <a:xfrm>
            <a:off x="755650" y="4148138"/>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accent3">
                    <a:lumMod val="40000"/>
                    <a:lumOff val="60000"/>
                  </a:schemeClr>
                </a:solidFill>
                <a:latin typeface="微軟正黑體" panose="020B0604030504040204" pitchFamily="34" charset="-120"/>
                <a:ea typeface="微軟正黑體" panose="020B0604030504040204" pitchFamily="34"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755650"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3134866" y="2349500"/>
            <a:ext cx="19527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latin typeface="微軟正黑體" panose="020B0604030504040204" pitchFamily="34" charset="-120"/>
                <a:ea typeface="微軟正黑體" panose="020B0604030504040204" pitchFamily="34" charset="-120"/>
                <a:cs typeface="Arial Unicode MS" panose="020B0604020202020204" pitchFamily="34" charset="-120"/>
              </a:rPr>
              <a:t>取得會考成績</a:t>
            </a:r>
            <a:r>
              <a:rPr lang="en-US" altLang="zh-TW" sz="1200" b="1" dirty="0">
                <a:latin typeface="微軟正黑體" panose="020B0604030504040204" pitchFamily="34" charset="-120"/>
                <a:ea typeface="微軟正黑體" panose="020B0604030504040204" pitchFamily="34" charset="-120"/>
                <a:cs typeface="Arial Unicode MS" panose="020B0604020202020204" pitchFamily="34" charset="-120"/>
              </a:rPr>
              <a:t>(※</a:t>
            </a:r>
            <a:r>
              <a:rPr lang="zh-TW" altLang="en-US" sz="1200" b="1" dirty="0">
                <a:latin typeface="微軟正黑體" panose="020B0604030504040204" pitchFamily="34" charset="-120"/>
                <a:ea typeface="微軟正黑體" panose="020B0604030504040204" pitchFamily="34" charset="-120"/>
                <a:cs typeface="Arial Unicode MS" panose="020B0604020202020204" pitchFamily="34" charset="-120"/>
              </a:rPr>
              <a:t>註</a:t>
            </a:r>
            <a:r>
              <a:rPr lang="en-US" altLang="zh-TW" sz="1200" b="1" dirty="0">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1200" b="1"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sp>
        <p:nvSpPr>
          <p:cNvPr id="10250" name="Text Box 13"/>
          <p:cNvSpPr txBox="1">
            <a:spLocks noChangeArrowheads="1"/>
          </p:cNvSpPr>
          <p:nvPr/>
        </p:nvSpPr>
        <p:spPr bwMode="auto">
          <a:xfrm>
            <a:off x="3134866" y="3638550"/>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Arial Unicode MS" panose="020B0604020202020204" pitchFamily="34" charset="-120"/>
              </a:rPr>
              <a:t>未錄取</a:t>
            </a:r>
          </a:p>
        </p:txBody>
      </p:sp>
      <p:sp>
        <p:nvSpPr>
          <p:cNvPr id="10253" name="Text Box 21"/>
          <p:cNvSpPr txBox="1">
            <a:spLocks noChangeArrowheads="1"/>
          </p:cNvSpPr>
          <p:nvPr/>
        </p:nvSpPr>
        <p:spPr bwMode="auto">
          <a:xfrm>
            <a:off x="5309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Arial Unicode MS" panose="020B0604020202020204" pitchFamily="34" charset="-120"/>
              </a:rPr>
              <a:t>錄取</a:t>
            </a:r>
          </a:p>
        </p:txBody>
      </p:sp>
      <p:sp>
        <p:nvSpPr>
          <p:cNvPr id="10255" name="Text Box 23"/>
          <p:cNvSpPr txBox="1">
            <a:spLocks noChangeArrowheads="1"/>
          </p:cNvSpPr>
          <p:nvPr/>
        </p:nvSpPr>
        <p:spPr bwMode="auto">
          <a:xfrm>
            <a:off x="5176143" y="377747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Arial Unicode MS" panose="020B0604020202020204" pitchFamily="34" charset="-120"/>
              </a:rPr>
              <a:t>錄取</a:t>
            </a:r>
          </a:p>
        </p:txBody>
      </p:sp>
      <p:sp>
        <p:nvSpPr>
          <p:cNvPr id="10266" name="Text Box 24"/>
          <p:cNvSpPr txBox="1">
            <a:spLocks noChangeArrowheads="1"/>
          </p:cNvSpPr>
          <p:nvPr/>
        </p:nvSpPr>
        <p:spPr bwMode="auto">
          <a:xfrm>
            <a:off x="5106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Arial Unicode MS" panose="020B0604020202020204" pitchFamily="34" charset="-120"/>
              </a:rPr>
              <a:t>錄取</a:t>
            </a:r>
          </a:p>
        </p:txBody>
      </p:sp>
      <p:sp>
        <p:nvSpPr>
          <p:cNvPr id="10268" name="Text Box 13"/>
          <p:cNvSpPr txBox="1">
            <a:spLocks noChangeArrowheads="1"/>
          </p:cNvSpPr>
          <p:nvPr/>
        </p:nvSpPr>
        <p:spPr bwMode="auto">
          <a:xfrm>
            <a:off x="3134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Arial Unicode MS" panose="020B0604020202020204" pitchFamily="34" charset="-120"/>
              </a:rPr>
              <a:t>未錄取</a:t>
            </a:r>
          </a:p>
        </p:txBody>
      </p:sp>
      <p:sp>
        <p:nvSpPr>
          <p:cNvPr id="3" name="文字方塊 2"/>
          <p:cNvSpPr txBox="1">
            <a:spLocks noChangeArrowheads="1"/>
          </p:cNvSpPr>
          <p:nvPr/>
        </p:nvSpPr>
        <p:spPr bwMode="auto">
          <a:xfrm>
            <a:off x="827088" y="6043941"/>
            <a:ext cx="6049168" cy="307777"/>
          </a:xfrm>
          <a:prstGeom prst="rect">
            <a:avLst/>
          </a:prstGeom>
          <a:solidFill>
            <a:srgbClr val="FFCC99"/>
          </a:solidFill>
          <a:ln w="19050">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註：除國立學校、護理科及</a:t>
            </a:r>
            <a:r>
              <a:rPr lang="zh-TW" altLang="en-US" sz="1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護理助產科</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75786" y="2266684"/>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75786" y="3501727"/>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75786" y="4721673"/>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6219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五專招生學校</a:t>
              </a:r>
            </a:p>
          </p:txBody>
        </p:sp>
      </p:grpSp>
    </p:spTree>
    <p:extLst>
      <p:ext uri="{BB962C8B-B14F-4D97-AF65-F5344CB8AC3E}">
        <p14:creationId xmlns:p14="http://schemas.microsoft.com/office/powerpoint/2010/main" val="2057285453"/>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2530" name="標題 1"/>
          <p:cNvSpPr>
            <a:spLocks noGrp="1"/>
          </p:cNvSpPr>
          <p:nvPr>
            <p:ph type="title"/>
          </p:nvPr>
        </p:nvSpPr>
        <p:spPr>
          <a:xfrm>
            <a:off x="611560" y="398462"/>
            <a:ext cx="8229600" cy="1143000"/>
          </a:xfrm>
        </p:spPr>
        <p:txBody>
          <a:bodyPr>
            <a:normAutofit/>
          </a:bodyPr>
          <a:lstStyle/>
          <a:p>
            <a:pPr eaLnBrk="1" hangingPunct="1"/>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cs typeface="Arial Unicode MS" panose="020B0604020202020204" pitchFamily="34" charset="-120"/>
              </a:rPr>
              <a:t>110</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Arial Unicode MS" panose="020B0604020202020204" pitchFamily="34" charset="-120"/>
              </a:rPr>
              <a:t>學年度五專招生學校一覽表</a:t>
            </a:r>
          </a:p>
        </p:txBody>
      </p:sp>
      <p:pic>
        <p:nvPicPr>
          <p:cNvPr id="22609"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內容版面配置區 1"/>
          <p:cNvSpPr>
            <a:spLocks noGrp="1"/>
          </p:cNvSpPr>
          <p:nvPr>
            <p:ph idx="1"/>
          </p:nvPr>
        </p:nvSpPr>
        <p:spPr/>
        <p:txBody>
          <a:bodyPr/>
          <a:lstStyle/>
          <a:p>
            <a:endParaRPr lang="zh-TW" altLang="en-US" dirty="0"/>
          </a:p>
        </p:txBody>
      </p:sp>
      <p:graphicFrame>
        <p:nvGraphicFramePr>
          <p:cNvPr id="7" name="內容版面配置區 2"/>
          <p:cNvGraphicFramePr>
            <a:graphicFrameLocks/>
          </p:cNvGraphicFramePr>
          <p:nvPr>
            <p:extLst>
              <p:ext uri="{D42A27DB-BD31-4B8C-83A1-F6EECF244321}">
                <p14:modId xmlns:p14="http://schemas.microsoft.com/office/powerpoint/2010/main" val="2567775494"/>
              </p:ext>
            </p:extLst>
          </p:nvPr>
        </p:nvGraphicFramePr>
        <p:xfrm>
          <a:off x="143000" y="1600200"/>
          <a:ext cx="8698160" cy="4754568"/>
        </p:xfrm>
        <a:graphic>
          <a:graphicData uri="http://schemas.openxmlformats.org/drawingml/2006/table">
            <a:tbl>
              <a:tblPr bandRow="1">
                <a:tableStyleId>{5C22544A-7EE6-4342-B048-85BDC9FD1C3A}</a:tableStyleId>
              </a:tblPr>
              <a:tblGrid>
                <a:gridCol w="1827344">
                  <a:extLst>
                    <a:ext uri="{9D8B030D-6E8A-4147-A177-3AD203B41FA5}">
                      <a16:colId xmlns:a16="http://schemas.microsoft.com/office/drawing/2014/main" val="20000"/>
                    </a:ext>
                  </a:extLst>
                </a:gridCol>
                <a:gridCol w="1708088">
                  <a:extLst>
                    <a:ext uri="{9D8B030D-6E8A-4147-A177-3AD203B41FA5}">
                      <a16:colId xmlns:a16="http://schemas.microsoft.com/office/drawing/2014/main" val="20001"/>
                    </a:ext>
                  </a:extLst>
                </a:gridCol>
                <a:gridCol w="1697007">
                  <a:extLst>
                    <a:ext uri="{9D8B030D-6E8A-4147-A177-3AD203B41FA5}">
                      <a16:colId xmlns:a16="http://schemas.microsoft.com/office/drawing/2014/main" val="20002"/>
                    </a:ext>
                  </a:extLst>
                </a:gridCol>
                <a:gridCol w="1767716">
                  <a:extLst>
                    <a:ext uri="{9D8B030D-6E8A-4147-A177-3AD203B41FA5}">
                      <a16:colId xmlns:a16="http://schemas.microsoft.com/office/drawing/2014/main" val="20003"/>
                    </a:ext>
                  </a:extLst>
                </a:gridCol>
                <a:gridCol w="1698005">
                  <a:extLst>
                    <a:ext uri="{9D8B030D-6E8A-4147-A177-3AD203B41FA5}">
                      <a16:colId xmlns:a16="http://schemas.microsoft.com/office/drawing/2014/main" val="20004"/>
                    </a:ext>
                  </a:extLst>
                </a:gridCol>
              </a:tblGrid>
              <a:tr h="396214">
                <a:tc gridSpan="2">
                  <a:txBody>
                    <a:bodyPr/>
                    <a:lstStyle/>
                    <a:p>
                      <a:pPr algn="ctr"/>
                      <a:r>
                        <a:rPr lang="zh-TW" altLang="en-US" sz="2000" dirty="0">
                          <a:latin typeface="微軟正黑體" panose="020B0604030504040204" pitchFamily="34" charset="-120"/>
                          <a:ea typeface="微軟正黑體" panose="020B0604030504040204" pitchFamily="34" charset="-120"/>
                          <a:cs typeface="Arial Unicode MS" panose="020B0604020202020204" pitchFamily="34" charset="-120"/>
                        </a:rPr>
                        <a:t>北部</a:t>
                      </a:r>
                      <a:r>
                        <a:rPr lang="en-US" altLang="zh-TW" sz="2000" dirty="0">
                          <a:latin typeface="微軟正黑體" panose="020B0604030504040204" pitchFamily="34" charset="-120"/>
                          <a:ea typeface="微軟正黑體" panose="020B0604030504040204" pitchFamily="34" charset="-120"/>
                          <a:cs typeface="Arial Unicode MS" panose="020B0604020202020204" pitchFamily="34" charset="-120"/>
                        </a:rPr>
                        <a:t>(21</a:t>
                      </a:r>
                      <a:r>
                        <a:rPr lang="zh-TW" altLang="en-US" sz="2000" dirty="0">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000" dirty="0">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000" dirty="0">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latin typeface="微軟正黑體" panose="020B0604030504040204" pitchFamily="34" charset="-120"/>
                          <a:ea typeface="微軟正黑體" panose="020B0604030504040204" pitchFamily="34" charset="-120"/>
                          <a:cs typeface="Arial Unicode MS" panose="020B0604020202020204" pitchFamily="34" charset="-120"/>
                        </a:rPr>
                        <a:t>中部</a:t>
                      </a:r>
                      <a:r>
                        <a:rPr lang="en-US" altLang="zh-TW" sz="2000" dirty="0">
                          <a:latin typeface="微軟正黑體" panose="020B0604030504040204" pitchFamily="34" charset="-120"/>
                          <a:ea typeface="微軟正黑體" panose="020B0604030504040204" pitchFamily="34" charset="-120"/>
                          <a:cs typeface="Arial Unicode MS" panose="020B0604020202020204" pitchFamily="34" charset="-120"/>
                        </a:rPr>
                        <a:t>(5</a:t>
                      </a:r>
                      <a:r>
                        <a:rPr lang="zh-TW" altLang="en-US" sz="2000" dirty="0">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000" dirty="0">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000" dirty="0">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南部</a:t>
                      </a:r>
                      <a:r>
                        <a:rPr lang="en-US" altLang="zh-TW"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(19</a:t>
                      </a: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6214">
                <a:tc>
                  <a:txBody>
                    <a:bodyPr/>
                    <a:lstStyle/>
                    <a:p>
                      <a:pPr algn="ctr"/>
                      <a:r>
                        <a:rPr lang="zh-TW" altLang="en-US" sz="18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臺北科技大學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臺北商業大學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臺中科技大學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高雄科技大學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澎湖科技大學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敏實科技大學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慈濟科技大學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虎尾科技大學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高雄餐旅大學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臺東專校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6214">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致理科技大學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醒吾科技大學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弘光科技大學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臺南醫護專校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美和科技大學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96214">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臺北城市科大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台北海洋科大</a:t>
                      </a:r>
                      <a:endParaRPr lang="zh-TW" altLang="en-US" sz="1800" dirty="0">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南開科技大學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中華醫事科大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輔英科技大學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6214">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宏國德霖科大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龍華科技大學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仁德醫護專校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正修科技大學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南臺科技大學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華夏科技大學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馬偕醫護專校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慈惠醫護專校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樹人醫護專校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96214">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耕莘醫護專校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聖母醫護專校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敏惠醫護專校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育英醫護專校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96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新生醫護專校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黎明技術學院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崇仁醫護專校</a:t>
                      </a:r>
                      <a:endPar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大同技術學院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經國管理學院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南亞技術學院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東方設計大學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文藻外語大學</a:t>
                      </a:r>
                      <a:endParaRPr lang="zh-TW" altLang="en-US" sz="1800" dirty="0">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962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蘭陽技術學院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康寧大學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962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臺灣觀光學院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600" dirty="0">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600">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600" dirty="0">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2401451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1506" name="標題 1"/>
          <p:cNvSpPr>
            <a:spLocks noGrp="1"/>
          </p:cNvSpPr>
          <p:nvPr>
            <p:ph type="title"/>
          </p:nvPr>
        </p:nvSpPr>
        <p:spPr>
          <a:xfrm>
            <a:off x="457200" y="426669"/>
            <a:ext cx="8229600" cy="1143000"/>
          </a:xfrm>
        </p:spPr>
        <p:txBody>
          <a:bodyPr>
            <a:normAutofit/>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cs typeface="Arial Unicode MS" panose="020B0604020202020204" pitchFamily="34" charset="-120"/>
              </a:rPr>
              <a:t>110</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Arial Unicode MS" panose="020B0604020202020204" pitchFamily="34" charset="-120"/>
              </a:rPr>
              <a:t>學年度招生學校概況</a:t>
            </a:r>
            <a:endParaRPr lang="zh-TW" altLang="en-US" sz="4000" b="1"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sp>
        <p:nvSpPr>
          <p:cNvPr id="21507" name="內容版面配置區 2"/>
          <p:cNvSpPr>
            <a:spLocks noGrp="1"/>
          </p:cNvSpPr>
          <p:nvPr>
            <p:ph idx="1"/>
          </p:nvPr>
        </p:nvSpPr>
        <p:spPr>
          <a:xfrm>
            <a:off x="457200" y="1711325"/>
            <a:ext cx="8229600" cy="4525963"/>
          </a:xfrm>
        </p:spPr>
        <p:txBody>
          <a:bodyPr/>
          <a:lstStyle/>
          <a:p>
            <a:pPr eaLnBrk="1" hangingPunct="1"/>
            <a:r>
              <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rPr>
              <a:t>110</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學年度五專部招生學校計有國立臺北科技大學、國立臺中科技大學、國立高雄科技大學等</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44</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所，包含</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9</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所國立校院、</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35</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所私立校院，總招生名額共超過</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15,000</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1508"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332" y="4437112"/>
            <a:ext cx="4082928" cy="2286439"/>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01" y="3726425"/>
            <a:ext cx="3773155" cy="2510863"/>
          </a:xfrm>
          <a:prstGeom prst="rect">
            <a:avLst/>
          </a:prstGeom>
        </p:spPr>
      </p:pic>
      <p:pic>
        <p:nvPicPr>
          <p:cNvPr id="6" name="圖片 5"/>
          <p:cNvPicPr>
            <a:picLocks noChangeAspect="1"/>
          </p:cNvPicPr>
          <p:nvPr/>
        </p:nvPicPr>
        <p:blipFill rotWithShape="1">
          <a:blip r:embed="rId6" cstate="print">
            <a:lum contrast="-1000"/>
            <a:extLst>
              <a:ext uri="{BEBA8EAE-BF5A-486C-A8C5-ECC9F3942E4B}">
                <a14:imgProps xmlns:a14="http://schemas.microsoft.com/office/drawing/2010/main">
                  <a14:imgLayer r:embed="rId7">
                    <a14:imgEffect>
                      <a14:sharpenSoften amount="2000"/>
                    </a14:imgEffect>
                    <a14:imgEffect>
                      <a14:brightnessContrast bright="15000"/>
                    </a14:imgEffect>
                  </a14:imgLayer>
                </a14:imgProps>
              </a:ext>
              <a:ext uri="{28A0092B-C50C-407E-A947-70E740481C1C}">
                <a14:useLocalDpi xmlns:a14="http://schemas.microsoft.com/office/drawing/2010/main" val="0"/>
              </a:ext>
            </a:extLst>
          </a:blip>
          <a:srcRect l="5900" t="12184" r="1963" b="13234"/>
          <a:stretch/>
        </p:blipFill>
        <p:spPr>
          <a:xfrm>
            <a:off x="2447764" y="3952842"/>
            <a:ext cx="4248472" cy="2578133"/>
          </a:xfrm>
          <a:prstGeom prst="rect">
            <a:avLst/>
          </a:prstGeom>
        </p:spPr>
      </p:pic>
    </p:spTree>
    <p:extLst>
      <p:ext uri="{BB962C8B-B14F-4D97-AF65-F5344CB8AC3E}">
        <p14:creationId xmlns:p14="http://schemas.microsoft.com/office/powerpoint/2010/main" val="4066257142"/>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683568" y="340967"/>
            <a:ext cx="822960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五專免試入學承辦學校</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848722426"/>
              </p:ext>
            </p:extLst>
          </p:nvPr>
        </p:nvGraphicFramePr>
        <p:xfrm>
          <a:off x="467544" y="1628800"/>
          <a:ext cx="8208912" cy="3941367"/>
        </p:xfrm>
        <a:graphic>
          <a:graphicData uri="http://schemas.openxmlformats.org/drawingml/2006/table">
            <a:tbl>
              <a:tblPr firstRow="1" bandRow="1">
                <a:tableStyleId>{1FECB4D8-DB02-4DC6-A0A2-4F2EBAE1DC90}</a:tableStyleId>
              </a:tblPr>
              <a:tblGrid>
                <a:gridCol w="2918721">
                  <a:extLst>
                    <a:ext uri="{9D8B030D-6E8A-4147-A177-3AD203B41FA5}">
                      <a16:colId xmlns:a16="http://schemas.microsoft.com/office/drawing/2014/main" val="20000"/>
                    </a:ext>
                  </a:extLst>
                </a:gridCol>
                <a:gridCol w="5290191">
                  <a:extLst>
                    <a:ext uri="{9D8B030D-6E8A-4147-A177-3AD203B41FA5}">
                      <a16:colId xmlns:a16="http://schemas.microsoft.com/office/drawing/2014/main" val="20001"/>
                    </a:ext>
                  </a:extLst>
                </a:gridCol>
              </a:tblGrid>
              <a:tr h="749672">
                <a:tc>
                  <a:txBody>
                    <a:bodyPr/>
                    <a:lstStyle/>
                    <a:p>
                      <a:pPr algn="ctr"/>
                      <a:r>
                        <a:rPr lang="zh-TW" altLang="en-US" sz="2800" dirty="0">
                          <a:latin typeface="微軟正黑體" panose="020B0604030504040204" pitchFamily="34" charset="-120"/>
                          <a:ea typeface="微軟正黑體" panose="020B0604030504040204" pitchFamily="34" charset="-120"/>
                        </a:rPr>
                        <a:t>區別</a:t>
                      </a:r>
                    </a:p>
                  </a:txBody>
                  <a:tcPr anchor="ctr"/>
                </a:tc>
                <a:tc>
                  <a:txBody>
                    <a:bodyPr/>
                    <a:lstStyle/>
                    <a:p>
                      <a:pPr algn="ctr"/>
                      <a:r>
                        <a:rPr lang="zh-TW" altLang="en-US" sz="2800" dirty="0">
                          <a:latin typeface="微軟正黑體" panose="020B0604030504040204" pitchFamily="34" charset="-120"/>
                          <a:ea typeface="微軟正黑體" panose="020B0604030504040204" pitchFamily="34" charset="-120"/>
                        </a:rPr>
                        <a:t>承辦學校</a:t>
                      </a:r>
                    </a:p>
                  </a:txBody>
                  <a:tcPr anchor="ctr"/>
                </a:tc>
                <a:extLst>
                  <a:ext uri="{0D108BD9-81ED-4DB2-BD59-A6C34878D82A}">
                    <a16:rowId xmlns:a16="http://schemas.microsoft.com/office/drawing/2014/main" val="10000"/>
                  </a:ext>
                </a:extLst>
              </a:tr>
              <a:tr h="773014">
                <a:tc>
                  <a:txBody>
                    <a:bodyPr/>
                    <a:lstStyle/>
                    <a:p>
                      <a:pPr marL="0" algn="ctr" defTabSz="914400" rtl="0" eaLnBrk="1" latinLnBrk="0" hangingPunct="1"/>
                      <a:r>
                        <a:rPr lang="zh-TW" altLang="en-US" sz="2400" kern="1200" dirty="0">
                          <a:latin typeface="微軟正黑體" panose="020B0604030504040204" pitchFamily="34" charset="-120"/>
                          <a:ea typeface="微軟正黑體" panose="020B0604030504040204" pitchFamily="34" charset="-120"/>
                        </a:rPr>
                        <a:t>全國</a:t>
                      </a:r>
                      <a:endParaRPr lang="zh-TW" altLang="en-US" sz="2400" b="1" kern="1200" dirty="0">
                        <a:solidFill>
                          <a:srgbClr val="FF3399"/>
                        </a:solidFill>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400" kern="1200" dirty="0">
                          <a:latin typeface="微軟正黑體" panose="020B0604030504040204" pitchFamily="34" charset="-120"/>
                          <a:ea typeface="微軟正黑體" panose="020B0604030504040204" pitchFamily="34" charset="-120"/>
                        </a:rPr>
                        <a:t>技專校院招生委員會聯合會</a:t>
                      </a:r>
                      <a:endParaRPr lang="zh-TW" altLang="en-US" sz="2400"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1"/>
                  </a:ext>
                </a:extLst>
              </a:tr>
              <a:tr h="773014">
                <a:tc>
                  <a:txBody>
                    <a:bodyPr/>
                    <a:lstStyle/>
                    <a:p>
                      <a:pPr algn="ctr"/>
                      <a:r>
                        <a:rPr lang="zh-TW" altLang="en-US" sz="2400" dirty="0">
                          <a:latin typeface="微軟正黑體" panose="020B0604030504040204" pitchFamily="34" charset="-120"/>
                          <a:ea typeface="微軟正黑體" panose="020B0604030504040204" pitchFamily="34" charset="-120"/>
                        </a:rPr>
                        <a:t>北區</a:t>
                      </a:r>
                      <a:endParaRPr lang="zh-TW" altLang="en-US" sz="2400" b="1" dirty="0">
                        <a:latin typeface="微軟正黑體" panose="020B0604030504040204" pitchFamily="34" charset="-120"/>
                        <a:ea typeface="微軟正黑體" panose="020B0604030504040204" pitchFamily="34" charset="-120"/>
                      </a:endParaRPr>
                    </a:p>
                  </a:txBody>
                  <a:tcPr anchor="ctr"/>
                </a:tc>
                <a:tc>
                  <a:txBody>
                    <a:bodyPr/>
                    <a:lstStyle/>
                    <a:p>
                      <a:pPr marL="0" algn="ctr" defTabSz="914400" rtl="0" eaLnBrk="1" latinLnBrk="0" hangingPunct="1"/>
                      <a:r>
                        <a:rPr lang="zh-TW" altLang="en-US" sz="2400" kern="1200" dirty="0">
                          <a:latin typeface="微軟正黑體" panose="020B0604030504040204" pitchFamily="34" charset="-120"/>
                          <a:ea typeface="微軟正黑體" panose="020B0604030504040204" pitchFamily="34" charset="-120"/>
                        </a:rPr>
                        <a:t>技專校院招生委員會聯合會</a:t>
                      </a:r>
                      <a:endParaRPr lang="zh-TW" altLang="en-US" sz="2400" kern="1200" dirty="0">
                        <a:solidFill>
                          <a:schemeClr val="tx1"/>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2"/>
                  </a:ext>
                </a:extLst>
              </a:tr>
              <a:tr h="872653">
                <a:tc>
                  <a:txBody>
                    <a:bodyPr/>
                    <a:lstStyle/>
                    <a:p>
                      <a:pPr marL="0" algn="ctr" defTabSz="914400" rtl="0" eaLnBrk="1" latinLnBrk="0" hangingPunct="1"/>
                      <a:r>
                        <a:rPr lang="zh-TW" altLang="en-US" sz="2400" kern="1200" dirty="0">
                          <a:latin typeface="微軟正黑體" panose="020B0604030504040204" pitchFamily="34" charset="-120"/>
                          <a:ea typeface="微軟正黑體" panose="020B0604030504040204" pitchFamily="34" charset="-120"/>
                        </a:rPr>
                        <a:t>中區</a:t>
                      </a:r>
                      <a:endParaRPr lang="zh-TW" altLang="en-US" sz="2400" b="1"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400" kern="1200" dirty="0">
                          <a:latin typeface="微軟正黑體" panose="020B0604030504040204" pitchFamily="34" charset="-120"/>
                          <a:ea typeface="微軟正黑體" panose="020B0604030504040204" pitchFamily="34" charset="-120"/>
                        </a:rPr>
                        <a:t>仁德醫護管理專科學校</a:t>
                      </a:r>
                      <a:endParaRPr lang="zh-TW" altLang="en-US" sz="2400" kern="1200" dirty="0">
                        <a:solidFill>
                          <a:schemeClr val="tx1"/>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3"/>
                  </a:ext>
                </a:extLst>
              </a:tr>
              <a:tr h="773014">
                <a:tc>
                  <a:txBody>
                    <a:bodyPr/>
                    <a:lstStyle/>
                    <a:p>
                      <a:pPr marL="0" algn="ctr" defTabSz="914400" rtl="0" eaLnBrk="1" latinLnBrk="0" hangingPunct="1"/>
                      <a:r>
                        <a:rPr lang="zh-TW" altLang="en-US" sz="2400" kern="1200" dirty="0">
                          <a:latin typeface="微軟正黑體" panose="020B0604030504040204" pitchFamily="34" charset="-120"/>
                          <a:ea typeface="微軟正黑體" panose="020B0604030504040204" pitchFamily="34" charset="-120"/>
                        </a:rPr>
                        <a:t>南區</a:t>
                      </a:r>
                      <a:endParaRPr lang="zh-TW" altLang="en-US" sz="2400" b="1" kern="1200" dirty="0">
                        <a:solidFill>
                          <a:schemeClr val="dk1"/>
                        </a:solidFill>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400" kern="1200" dirty="0">
                          <a:latin typeface="微軟正黑體" panose="020B0604030504040204" pitchFamily="34" charset="-120"/>
                          <a:ea typeface="微軟正黑體" panose="020B0604030504040204" pitchFamily="34" charset="-120"/>
                        </a:rPr>
                        <a:t>國立高雄餐旅大學</a:t>
                      </a:r>
                      <a:endParaRPr lang="zh-TW" altLang="en-US" sz="2400" kern="1200" dirty="0">
                        <a:solidFill>
                          <a:schemeClr val="tx1"/>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55783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269776"/>
            <a:ext cx="822960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五專免試入學管道比較</a:t>
            </a:r>
          </a:p>
        </p:txBody>
      </p:sp>
      <p:sp>
        <p:nvSpPr>
          <p:cNvPr id="5" name="流程圖: 程序 4">
            <a:extLst>
              <a:ext uri="{FF2B5EF4-FFF2-40B4-BE49-F238E27FC236}">
                <a16:creationId xmlns:a16="http://schemas.microsoft.com/office/drawing/2014/main" id="{8AC7359D-1575-4AA6-B46E-CAEB5A2C8F29}"/>
              </a:ext>
            </a:extLst>
          </p:cNvPr>
          <p:cNvSpPr/>
          <p:nvPr/>
        </p:nvSpPr>
        <p:spPr>
          <a:xfrm>
            <a:off x="575556" y="1412776"/>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招收對象為</a:t>
            </a:r>
            <a:r>
              <a:rPr lang="zh-TW" altLang="zh-TW" sz="2000" b="1" dirty="0">
                <a:solidFill>
                  <a:srgbClr val="FF0000"/>
                </a:solidFill>
                <a:latin typeface="微軟正黑體" panose="020B0604030504040204" pitchFamily="34" charset="-120"/>
                <a:ea typeface="微軟正黑體" panose="020B0604030504040204" pitchFamily="34" charset="-120"/>
              </a:rPr>
              <a:t>國中應屆畢業生</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4860032" y="1412776"/>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899592" y="1556792"/>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5192592" y="1556792"/>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Tree>
    <p:extLst>
      <p:ext uri="{BB962C8B-B14F-4D97-AF65-F5344CB8AC3E}">
        <p14:creationId xmlns:p14="http://schemas.microsoft.com/office/powerpoint/2010/main" val="30932440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36496" cy="6827634"/>
          </a:xfrm>
        </p:spPr>
      </p:pic>
      <p:sp>
        <p:nvSpPr>
          <p:cNvPr id="2" name="標題 1"/>
          <p:cNvSpPr>
            <a:spLocks noGrp="1"/>
          </p:cNvSpPr>
          <p:nvPr>
            <p:ph type="title"/>
          </p:nvPr>
        </p:nvSpPr>
        <p:spPr>
          <a:xfrm>
            <a:off x="403448" y="836712"/>
            <a:ext cx="8229600" cy="4522514"/>
          </a:xfrm>
        </p:spPr>
        <p:txBody>
          <a:bodyPr>
            <a:normAutofit/>
          </a:bodyPr>
          <a:lstStyle/>
          <a:p>
            <a:r>
              <a:rPr lang="en-US" altLang="zh-TW" sz="5400" b="1" dirty="0">
                <a:solidFill>
                  <a:schemeClr val="bg1"/>
                </a:solidFill>
                <a:latin typeface="微軟正黑體" panose="020B0604030504040204" pitchFamily="34" charset="-120"/>
                <a:ea typeface="微軟正黑體" panose="020B0604030504040204" pitchFamily="34" charset="-120"/>
              </a:rPr>
              <a:t>110</a:t>
            </a:r>
            <a:r>
              <a:rPr lang="zh-TW" altLang="en-US" sz="5400" b="1" dirty="0">
                <a:solidFill>
                  <a:schemeClr val="bg1"/>
                </a:solidFill>
                <a:latin typeface="微軟正黑體" panose="020B0604030504040204" pitchFamily="34" charset="-120"/>
                <a:ea typeface="微軟正黑體" panose="020B0604030504040204" pitchFamily="34" charset="-120"/>
              </a:rPr>
              <a:t>學年度</a:t>
            </a:r>
            <a:r>
              <a:rPr lang="en-US" altLang="zh-TW" sz="5400" b="1" dirty="0">
                <a:solidFill>
                  <a:schemeClr val="bg1"/>
                </a:solidFill>
                <a:latin typeface="微軟正黑體" panose="020B0604030504040204" pitchFamily="34" charset="-120"/>
                <a:ea typeface="微軟正黑體" panose="020B0604030504040204" pitchFamily="34" charset="-120"/>
              </a:rPr>
              <a:t/>
            </a:r>
            <a:br>
              <a:rPr lang="en-US" altLang="zh-TW" sz="5400" b="1" dirty="0">
                <a:solidFill>
                  <a:schemeClr val="bg1"/>
                </a:solidFill>
                <a:latin typeface="微軟正黑體" panose="020B0604030504040204" pitchFamily="34" charset="-120"/>
                <a:ea typeface="微軟正黑體" panose="020B0604030504040204" pitchFamily="34" charset="-120"/>
              </a:rPr>
            </a:br>
            <a:r>
              <a:rPr lang="zh-TW" altLang="en-US" sz="5400" b="1" dirty="0">
                <a:solidFill>
                  <a:schemeClr val="bg1"/>
                </a:solidFill>
                <a:latin typeface="微軟正黑體" panose="020B0604030504040204" pitchFamily="34" charset="-120"/>
                <a:ea typeface="微軟正黑體" panose="020B0604030504040204" pitchFamily="34" charset="-120"/>
              </a:rPr>
              <a:t>五專優先免試入學</a:t>
            </a:r>
          </a:p>
        </p:txBody>
      </p:sp>
    </p:spTree>
    <p:extLst>
      <p:ext uri="{BB962C8B-B14F-4D97-AF65-F5344CB8AC3E}">
        <p14:creationId xmlns:p14="http://schemas.microsoft.com/office/powerpoint/2010/main" val="5482840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0482" name="標題 1"/>
          <p:cNvSpPr>
            <a:spLocks noGrp="1"/>
          </p:cNvSpPr>
          <p:nvPr>
            <p:ph type="title"/>
          </p:nvPr>
        </p:nvSpPr>
        <p:spPr>
          <a:xfrm>
            <a:off x="457200" y="218020"/>
            <a:ext cx="8229600" cy="1143000"/>
          </a:xfrm>
        </p:spPr>
        <p:txBody>
          <a:bodyPr>
            <a:normAutofit/>
          </a:bodyPr>
          <a:lstStyle/>
          <a:p>
            <a:pPr eaLnBrk="1" hangingPunct="1"/>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Arial Unicode MS" panose="020B0604020202020204" pitchFamily="34" charset="-120"/>
              </a:rPr>
              <a:t>重大招生變革</a:t>
            </a:r>
          </a:p>
        </p:txBody>
      </p:sp>
      <p:sp>
        <p:nvSpPr>
          <p:cNvPr id="20483" name="內容版面配置區 2"/>
          <p:cNvSpPr>
            <a:spLocks noGrp="1"/>
          </p:cNvSpPr>
          <p:nvPr>
            <p:ph idx="1"/>
          </p:nvPr>
        </p:nvSpPr>
        <p:spPr>
          <a:xfrm>
            <a:off x="690972" y="1556792"/>
            <a:ext cx="7762056" cy="4116387"/>
          </a:xfrm>
        </p:spPr>
        <p:txBody>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自</a:t>
            </a:r>
            <a:r>
              <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rPr>
              <a:t>108</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學年度起「五專優先免試入學」招生管道，佔五專各校科組核定招生名額至多</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60%</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為原則，</a:t>
            </a:r>
            <a:r>
              <a:rPr lang="zh-TW" altLang="zh-TW" sz="2800" dirty="0">
                <a:latin typeface="微軟正黑體" panose="020B0604030504040204" pitchFamily="34" charset="-120"/>
                <a:ea typeface="微軟正黑體" panose="020B0604030504040204" pitchFamily="34" charset="-120"/>
              </a:rPr>
              <a:t>提供</a:t>
            </a:r>
            <a:r>
              <a:rPr lang="zh-TW" altLang="zh-TW" sz="2800" dirty="0">
                <a:solidFill>
                  <a:srgbClr val="FF0000"/>
                </a:solidFill>
                <a:latin typeface="微軟正黑體" panose="020B0604030504040204" pitchFamily="34" charset="-120"/>
                <a:ea typeface="微軟正黑體" panose="020B0604030504040204" pitchFamily="34" charset="-120"/>
              </a:rPr>
              <a:t>超過</a:t>
            </a:r>
            <a:r>
              <a:rPr lang="en-US" altLang="zh-TW" sz="2800" dirty="0">
                <a:solidFill>
                  <a:srgbClr val="FF0000"/>
                </a:solidFill>
                <a:latin typeface="微軟正黑體" panose="020B0604030504040204" pitchFamily="34" charset="-120"/>
                <a:ea typeface="微軟正黑體" panose="020B0604030504040204" pitchFamily="34" charset="-120"/>
              </a:rPr>
              <a:t>10,000</a:t>
            </a:r>
            <a:r>
              <a:rPr lang="zh-TW" altLang="zh-TW" sz="2800" dirty="0">
                <a:solidFill>
                  <a:srgbClr val="FF0000"/>
                </a:solidFill>
                <a:latin typeface="微軟正黑體" panose="020B0604030504040204" pitchFamily="34" charset="-120"/>
                <a:ea typeface="微軟正黑體" panose="020B0604030504040204" pitchFamily="34" charset="-120"/>
              </a:rPr>
              <a:t>個</a:t>
            </a:r>
            <a:r>
              <a:rPr lang="zh-TW" altLang="zh-TW" sz="2800" dirty="0">
                <a:latin typeface="微軟正黑體" panose="020B0604030504040204" pitchFamily="34" charset="-120"/>
                <a:ea typeface="微軟正黑體" panose="020B0604030504040204" pitchFamily="34" charset="-120"/>
              </a:rPr>
              <a:t>招生名額，讓有志學子更有機會能夠就讀五專理想科組，適性選擇邁入技職，為新的學習生涯跨出第一步。</a:t>
            </a:r>
            <a:endParaRPr lang="en-US" altLang="zh-TW" sz="2800" dirty="0">
              <a:latin typeface="微軟正黑體" panose="020B0604030504040204" pitchFamily="34" charset="-120"/>
              <a:ea typeface="微軟正黑體" panose="020B0604030504040204" pitchFamily="34" charset="-120"/>
            </a:endParaRPr>
          </a:p>
          <a:p>
            <a:pPr marL="82296" indent="0" eaLnBrk="1" hangingPunct="1">
              <a:buNone/>
            </a:pPr>
            <a:endParaRPr lang="en-US" altLang="zh-TW" sz="1200" dirty="0">
              <a:latin typeface="微軟正黑體" panose="020B0604030504040204" pitchFamily="34" charset="-120"/>
              <a:ea typeface="微軟正黑體" panose="020B0604030504040204" pitchFamily="34" charset="-120"/>
            </a:endParaRPr>
          </a:p>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辦理時間在國中教育會考後、各區五專聯合免試入學報名與高級中等學校各就學區志願選填之前。</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5"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72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circle(out)">
                                      <p:cBhvr>
                                        <p:cTn id="7" dur="10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483">
                                            <p:txEl>
                                              <p:pRg st="2" end="2"/>
                                            </p:txEl>
                                          </p:spTgt>
                                        </p:tgtEl>
                                        <p:attrNameLst>
                                          <p:attrName>style.visibility</p:attrName>
                                        </p:attrNameLst>
                                      </p:cBhvr>
                                      <p:to>
                                        <p:strVal val="visible"/>
                                      </p:to>
                                    </p:set>
                                    <p:animEffect transition="in" filter="fade">
                                      <p:cBhvr>
                                        <p:cTn id="12" dur="1000"/>
                                        <p:tgtEl>
                                          <p:spTgt spid="20483">
                                            <p:txEl>
                                              <p:pRg st="2" end="2"/>
                                            </p:txEl>
                                          </p:spTgt>
                                        </p:tgtEl>
                                      </p:cBhvr>
                                    </p:animEffect>
                                    <p:anim calcmode="lin" valueType="num">
                                      <p:cBhvr>
                                        <p:cTn id="13" dur="10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048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228"/>
            <a:ext cx="9138362" cy="6853772"/>
          </a:xfrm>
        </p:spPr>
      </p:pic>
      <p:sp>
        <p:nvSpPr>
          <p:cNvPr id="2" name="標題 1"/>
          <p:cNvSpPr>
            <a:spLocks noGrp="1"/>
          </p:cNvSpPr>
          <p:nvPr>
            <p:ph type="title"/>
          </p:nvPr>
        </p:nvSpPr>
        <p:spPr>
          <a:xfrm>
            <a:off x="251520" y="836712"/>
            <a:ext cx="8229600" cy="4450506"/>
          </a:xfrm>
        </p:spPr>
        <p:txBody>
          <a:bodyPr>
            <a:normAutofit/>
          </a:bodyPr>
          <a:lstStyle/>
          <a:p>
            <a:r>
              <a:rPr lang="zh-TW" altLang="en-US" sz="6000" b="1" dirty="0">
                <a:solidFill>
                  <a:schemeClr val="bg1"/>
                </a:solidFill>
                <a:latin typeface="微軟正黑體" panose="020B0604030504040204" pitchFamily="34" charset="-120"/>
                <a:ea typeface="微軟正黑體" panose="020B0604030504040204" pitchFamily="34" charset="-120"/>
              </a:rPr>
              <a:t>國中教育會考</a:t>
            </a:r>
          </a:p>
        </p:txBody>
      </p:sp>
    </p:spTree>
    <p:extLst>
      <p:ext uri="{BB962C8B-B14F-4D97-AF65-F5344CB8AC3E}">
        <p14:creationId xmlns:p14="http://schemas.microsoft.com/office/powerpoint/2010/main" val="33677303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5531134"/>
            <a:ext cx="1621458" cy="1326866"/>
          </a:xfrm>
          <a:prstGeom prst="rect">
            <a:avLst/>
          </a:prstGeom>
        </p:spPr>
      </p:pic>
      <p:sp>
        <p:nvSpPr>
          <p:cNvPr id="16394" name="Text Box 17"/>
          <p:cNvSpPr txBox="1">
            <a:spLocks noChangeArrowheads="1"/>
          </p:cNvSpPr>
          <p:nvPr/>
        </p:nvSpPr>
        <p:spPr bwMode="auto">
          <a:xfrm>
            <a:off x="6777865" y="4733898"/>
            <a:ext cx="960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未錄取</a:t>
            </a:r>
          </a:p>
        </p:txBody>
      </p:sp>
      <p:sp>
        <p:nvSpPr>
          <p:cNvPr id="31746" name="標題 1"/>
          <p:cNvSpPr>
            <a:spLocks noGrp="1"/>
          </p:cNvSpPr>
          <p:nvPr>
            <p:ph type="title"/>
          </p:nvPr>
        </p:nvSpPr>
        <p:spPr>
          <a:xfrm>
            <a:off x="250825" y="274638"/>
            <a:ext cx="8642350" cy="1143000"/>
          </a:xfrm>
        </p:spPr>
        <p:txBody>
          <a:bodyPr>
            <a:normAutofit/>
          </a:bodyPr>
          <a:lstStyle/>
          <a:p>
            <a:pPr eaLnBrk="1" hangingPunct="1"/>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4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優先</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免試入學招生流程圖</a:t>
            </a:r>
          </a:p>
        </p:txBody>
      </p:sp>
      <p:sp>
        <p:nvSpPr>
          <p:cNvPr id="16387" name="Rectangle 3"/>
          <p:cNvSpPr>
            <a:spLocks noChangeArrowheads="1"/>
          </p:cNvSpPr>
          <p:nvPr/>
        </p:nvSpPr>
        <p:spPr bwMode="auto">
          <a:xfrm>
            <a:off x="755650" y="1341438"/>
            <a:ext cx="5903913" cy="719137"/>
          </a:xfrm>
          <a:prstGeom prst="rect">
            <a:avLst/>
          </a:prstGeom>
          <a:solidFill>
            <a:schemeClr val="accent1"/>
          </a:solidFill>
          <a:ln w="9525">
            <a:solidFill>
              <a:schemeClr val="tx1"/>
            </a:solidFill>
            <a:miter lim="800000"/>
            <a:headEnd/>
            <a:tailEnd/>
          </a:ln>
          <a:scene3d>
            <a:camera prst="orthographicFront"/>
            <a:lightRig rig="threePt" dir="t"/>
          </a:scene3d>
          <a:sp3d>
            <a:bevelT w="1778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購買或下載五專優先免試入學招生簡章</a:t>
            </a:r>
            <a:endParaRPr lang="en-US" altLang="zh-TW"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(110.1.15</a:t>
            </a:r>
            <a:r>
              <a:rPr lang="zh-TW" altLang="en-US"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起</a:t>
            </a:r>
            <a:r>
              <a:rPr lang="en-US" altLang="zh-TW"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388" name="Rectangle 4"/>
          <p:cNvSpPr>
            <a:spLocks noChangeArrowheads="1"/>
          </p:cNvSpPr>
          <p:nvPr/>
        </p:nvSpPr>
        <p:spPr bwMode="auto">
          <a:xfrm>
            <a:off x="755650" y="2524255"/>
            <a:ext cx="5903913" cy="936625"/>
          </a:xfrm>
          <a:prstGeom prst="rect">
            <a:avLst/>
          </a:prstGeom>
          <a:solidFill>
            <a:schemeClr val="accent1"/>
          </a:solidFill>
          <a:ln w="9525">
            <a:solidFill>
              <a:schemeClr val="tx1"/>
            </a:solidFill>
            <a:miter lim="800000"/>
            <a:headEnd/>
            <a:tailEnd/>
          </a:ln>
          <a:scene3d>
            <a:camera prst="orthographicFront"/>
            <a:lightRig rig="threePt" dir="t"/>
          </a:scene3d>
          <a:sp3d>
            <a:bevelT w="1778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34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報名</a:t>
            </a:r>
            <a:r>
              <a:rPr lang="en-US" altLang="zh-TW" sz="24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(110.5.17~21)</a:t>
            </a:r>
          </a:p>
          <a:p>
            <a:pPr algn="ctr" eaLnBrk="1" hangingPunct="1">
              <a:spcBef>
                <a:spcPct val="0"/>
              </a:spcBef>
              <a:buFontTx/>
              <a:buNone/>
            </a:pPr>
            <a:r>
              <a:rPr lang="zh-TW" altLang="en-US"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採「國中集體報名」、「個別網路報名」</a:t>
            </a:r>
          </a:p>
        </p:txBody>
      </p:sp>
      <p:sp>
        <p:nvSpPr>
          <p:cNvPr id="16391" name="Rectangle 8"/>
          <p:cNvSpPr>
            <a:spLocks noChangeArrowheads="1"/>
          </p:cNvSpPr>
          <p:nvPr/>
        </p:nvSpPr>
        <p:spPr bwMode="auto">
          <a:xfrm>
            <a:off x="755650" y="3924560"/>
            <a:ext cx="5903913" cy="576262"/>
          </a:xfrm>
          <a:prstGeom prst="rect">
            <a:avLst/>
          </a:prstGeom>
          <a:solidFill>
            <a:srgbClr val="FFFF99"/>
          </a:solidFill>
          <a:ln w="9525">
            <a:solidFill>
              <a:schemeClr val="tx1"/>
            </a:solidFill>
            <a:miter lim="800000"/>
            <a:headEnd/>
            <a:tailEnd/>
          </a:ln>
          <a:scene3d>
            <a:camera prst="orthographicFront"/>
            <a:lightRig rig="threePt" dir="t"/>
          </a:scene3d>
          <a:sp3d>
            <a:bevelT w="1778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(110.6.3~8)</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392" name="Rectangle 13"/>
          <p:cNvSpPr>
            <a:spLocks noChangeArrowheads="1"/>
          </p:cNvSpPr>
          <p:nvPr/>
        </p:nvSpPr>
        <p:spPr bwMode="auto">
          <a:xfrm>
            <a:off x="755650" y="4964502"/>
            <a:ext cx="5903913" cy="576263"/>
          </a:xfrm>
          <a:prstGeom prst="rect">
            <a:avLst/>
          </a:prstGeom>
          <a:solidFill>
            <a:srgbClr val="FFFF99"/>
          </a:solidFill>
          <a:ln w="9525">
            <a:solidFill>
              <a:schemeClr val="tx1"/>
            </a:solidFill>
            <a:miter lim="800000"/>
            <a:headEnd/>
            <a:tailEnd/>
          </a:ln>
          <a:scene3d>
            <a:camera prst="orthographicFront"/>
            <a:lightRig rig="threePt" dir="t"/>
          </a:scene3d>
          <a:sp3d>
            <a:bevelT w="1778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放榜</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(110.6.10)</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398" name="Text Box 22"/>
          <p:cNvSpPr txBox="1">
            <a:spLocks noChangeArrowheads="1"/>
          </p:cNvSpPr>
          <p:nvPr/>
        </p:nvSpPr>
        <p:spPr bwMode="auto">
          <a:xfrm>
            <a:off x="7077040" y="5718651"/>
            <a:ext cx="13681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下一入學管道</a:t>
            </a:r>
          </a:p>
        </p:txBody>
      </p:sp>
      <p:sp>
        <p:nvSpPr>
          <p:cNvPr id="44" name="Rectangle 13"/>
          <p:cNvSpPr>
            <a:spLocks noChangeArrowheads="1"/>
          </p:cNvSpPr>
          <p:nvPr/>
        </p:nvSpPr>
        <p:spPr bwMode="auto">
          <a:xfrm>
            <a:off x="755650" y="6004447"/>
            <a:ext cx="5903913" cy="504825"/>
          </a:xfrm>
          <a:prstGeom prst="rect">
            <a:avLst/>
          </a:prstGeom>
          <a:solidFill>
            <a:schemeClr val="accent3">
              <a:lumMod val="20000"/>
              <a:lumOff val="80000"/>
            </a:schemeClr>
          </a:solidFill>
          <a:ln w="9525">
            <a:solidFill>
              <a:schemeClr val="tx1"/>
            </a:solidFill>
            <a:miter lim="800000"/>
            <a:headEnd/>
            <a:tailEnd/>
          </a:ln>
          <a:scene3d>
            <a:camera prst="orthographicFront"/>
            <a:lightRig rig="threePt" dir="t"/>
          </a:scene3d>
          <a:sp3d>
            <a:bevelT w="177800" prst="artDeco"/>
          </a:sp3d>
        </p:spPr>
        <p:txBody>
          <a:bodyPr wrap="none" anchor="ctr"/>
          <a:lstStyle/>
          <a:p>
            <a:pPr algn="ctr" eaLnBrk="1" hangingPunct="1">
              <a:defRPr/>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快樂的五專生</a:t>
            </a:r>
          </a:p>
        </p:txBody>
      </p:sp>
      <p:sp>
        <p:nvSpPr>
          <p:cNvPr id="16400" name="Text Box 17"/>
          <p:cNvSpPr txBox="1">
            <a:spLocks noChangeArrowheads="1"/>
          </p:cNvSpPr>
          <p:nvPr/>
        </p:nvSpPr>
        <p:spPr bwMode="auto">
          <a:xfrm>
            <a:off x="3998465" y="5587662"/>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錄取</a:t>
            </a:r>
          </a:p>
        </p:txBody>
      </p:sp>
      <p:sp>
        <p:nvSpPr>
          <p:cNvPr id="2" name="右彎箭號 1"/>
          <p:cNvSpPr/>
          <p:nvPr/>
        </p:nvSpPr>
        <p:spPr bwMode="auto">
          <a:xfrm rot="5400000">
            <a:off x="7155374" y="4752386"/>
            <a:ext cx="395100" cy="1204712"/>
          </a:xfrm>
          <a:prstGeom prst="bentArrow">
            <a:avLst>
              <a:gd name="adj1" fmla="val 39603"/>
              <a:gd name="adj2" fmla="val 50000"/>
              <a:gd name="adj3" fmla="val 25000"/>
              <a:gd name="adj4" fmla="val 0"/>
            </a:avLst>
          </a:prstGeom>
          <a:solidFill>
            <a:schemeClr val="accent4">
              <a:lumMod val="60000"/>
              <a:lumOff val="40000"/>
            </a:schemeClr>
          </a:solidFill>
          <a:ln w="28575">
            <a:noFill/>
            <a:round/>
            <a:headEnd/>
            <a:tailEnd type="triangle" w="med" len="med"/>
          </a:ln>
          <a:scene3d>
            <a:camera prst="orthographicFront"/>
            <a:lightRig rig="threePt" dir="t"/>
          </a:scene3d>
          <a:sp3d>
            <a:bevelT w="114300" prst="artDeco"/>
          </a:sp3d>
        </p:spPr>
        <p:txBody>
          <a:bodyPr rtlCol="0" anchor="ctr"/>
          <a:lstStyle/>
          <a:p>
            <a:pPr algn="ctr"/>
            <a:endParaRPr lang="zh-TW" altLang="en-US"/>
          </a:p>
        </p:txBody>
      </p:sp>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87292" y="2001555"/>
            <a:ext cx="440626" cy="581719"/>
          </a:xfrm>
          <a:prstGeom prst="rect">
            <a:avLst/>
          </a:prstGeom>
          <a:scene3d>
            <a:camera prst="orthographicFront"/>
            <a:lightRig rig="threePt" dir="t"/>
          </a:scene3d>
          <a:sp3d>
            <a:bevelT w="114300" prst="artDeco"/>
          </a:sp3d>
        </p:spPr>
      </p:pic>
      <p:pic>
        <p:nvPicPr>
          <p:cNvPr id="20" name="圖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87292" y="3401860"/>
            <a:ext cx="440626" cy="581719"/>
          </a:xfrm>
          <a:prstGeom prst="rect">
            <a:avLst/>
          </a:prstGeom>
          <a:scene3d>
            <a:camera prst="orthographicFront"/>
            <a:lightRig rig="threePt" dir="t"/>
          </a:scene3d>
          <a:sp3d>
            <a:bevelT w="114300" prst="artDeco"/>
          </a:sp3d>
        </p:spPr>
      </p:pic>
      <p:pic>
        <p:nvPicPr>
          <p:cNvPr id="21" name="圖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87292" y="4441802"/>
            <a:ext cx="440626" cy="581719"/>
          </a:xfrm>
          <a:prstGeom prst="rect">
            <a:avLst/>
          </a:prstGeom>
          <a:scene3d>
            <a:camera prst="orthographicFront"/>
            <a:lightRig rig="threePt" dir="t"/>
          </a:scene3d>
          <a:sp3d>
            <a:bevelT w="114300" prst="artDeco"/>
          </a:sp3d>
        </p:spPr>
      </p:pic>
      <p:pic>
        <p:nvPicPr>
          <p:cNvPr id="22" name="圖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87292" y="5481745"/>
            <a:ext cx="440626" cy="581719"/>
          </a:xfrm>
          <a:prstGeom prst="rect">
            <a:avLst/>
          </a:prstGeom>
          <a:scene3d>
            <a:camera prst="orthographicFront"/>
            <a:lightRig rig="threePt" dir="t"/>
          </a:scene3d>
          <a:sp3d>
            <a:bevelT w="114300" prst="artDeco"/>
          </a:sp3d>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5407">
            <a:off x="6711549" y="1275601"/>
            <a:ext cx="2450738" cy="3267650"/>
          </a:xfrm>
          <a:prstGeom prst="rect">
            <a:avLst/>
          </a:prstGeom>
        </p:spPr>
      </p:pic>
      <p:sp>
        <p:nvSpPr>
          <p:cNvPr id="4" name="文字方塊 3"/>
          <p:cNvSpPr txBox="1"/>
          <p:nvPr/>
        </p:nvSpPr>
        <p:spPr>
          <a:xfrm rot="577325">
            <a:off x="7501335" y="1836337"/>
            <a:ext cx="1152128"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順利升學</a:t>
            </a:r>
          </a:p>
        </p:txBody>
      </p:sp>
      <p:pic>
        <p:nvPicPr>
          <p:cNvPr id="24" name="圖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555412"/>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2770" name="標題 1"/>
          <p:cNvSpPr>
            <a:spLocks noGrp="1"/>
          </p:cNvSpPr>
          <p:nvPr>
            <p:ph type="title"/>
          </p:nvPr>
        </p:nvSpPr>
        <p:spPr>
          <a:xfrm>
            <a:off x="0" y="274638"/>
            <a:ext cx="9144000" cy="1143000"/>
          </a:xfrm>
        </p:spPr>
        <p:txBody>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學年度五專優先免試入學重要日程</a:t>
            </a:r>
          </a:p>
        </p:txBody>
      </p:sp>
      <p:pic>
        <p:nvPicPr>
          <p:cNvPr id="32794"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表格 5"/>
          <p:cNvGraphicFramePr>
            <a:graphicFrameLocks noGrp="1"/>
          </p:cNvGraphicFramePr>
          <p:nvPr>
            <p:extLst>
              <p:ext uri="{D42A27DB-BD31-4B8C-83A1-F6EECF244321}">
                <p14:modId xmlns:p14="http://schemas.microsoft.com/office/powerpoint/2010/main" val="917236222"/>
              </p:ext>
            </p:extLst>
          </p:nvPr>
        </p:nvGraphicFramePr>
        <p:xfrm>
          <a:off x="179512" y="1428507"/>
          <a:ext cx="8712968" cy="4787900"/>
        </p:xfrm>
        <a:graphic>
          <a:graphicData uri="http://schemas.openxmlformats.org/drawingml/2006/table">
            <a:tbl>
              <a:tblPr firstRow="1" bandRow="1">
                <a:tableStyleId>{5940675A-B579-460E-94D1-54222C63F5DA}</a:tableStyleId>
              </a:tblPr>
              <a:tblGrid>
                <a:gridCol w="3202230">
                  <a:extLst>
                    <a:ext uri="{9D8B030D-6E8A-4147-A177-3AD203B41FA5}">
                      <a16:colId xmlns:a16="http://schemas.microsoft.com/office/drawing/2014/main" val="20000"/>
                    </a:ext>
                  </a:extLst>
                </a:gridCol>
                <a:gridCol w="5510738">
                  <a:extLst>
                    <a:ext uri="{9D8B030D-6E8A-4147-A177-3AD203B41FA5}">
                      <a16:colId xmlns:a16="http://schemas.microsoft.com/office/drawing/2014/main" val="20001"/>
                    </a:ext>
                  </a:extLst>
                </a:gridCol>
              </a:tblGrid>
              <a:tr h="519821">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項目</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日程</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10000"/>
                  </a:ext>
                </a:extLst>
              </a:tr>
              <a:tr h="636867">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簡章發售及公告</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日起發售及開放網路下載</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extLst>
                  <a:ext uri="{0D108BD9-81ED-4DB2-BD59-A6C34878D82A}">
                    <a16:rowId xmlns:a16="http://schemas.microsoft.com/office/drawing/2014/main" val="10001"/>
                  </a:ext>
                </a:extLst>
              </a:tr>
              <a:tr h="1085692">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報名</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採</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「網路個別報名」</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extLst>
                  <a:ext uri="{0D108BD9-81ED-4DB2-BD59-A6C34878D82A}">
                    <a16:rowId xmlns:a16="http://schemas.microsoft.com/office/drawing/2014/main" val="10002"/>
                  </a:ext>
                </a:extLst>
              </a:tr>
              <a:tr h="1085692">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網路選填志願</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上午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00</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起</a:t>
                      </a:r>
                      <a:endPar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endParaRPr>
                    </a:p>
                    <a:p>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星期二</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下午  </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00</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止</a:t>
                      </a:r>
                      <a:endPar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extLst>
                  <a:ext uri="{0D108BD9-81ED-4DB2-BD59-A6C34878D82A}">
                    <a16:rowId xmlns:a16="http://schemas.microsoft.com/office/drawing/2014/main" val="10003"/>
                  </a:ext>
                </a:extLst>
              </a:tr>
              <a:tr h="636867">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放榜</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上午  </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00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起</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extLst>
                  <a:ext uri="{0D108BD9-81ED-4DB2-BD59-A6C34878D82A}">
                    <a16:rowId xmlns:a16="http://schemas.microsoft.com/office/drawing/2014/main" val="10004"/>
                  </a:ext>
                </a:extLst>
              </a:tr>
              <a:tr h="822961">
                <a:tc>
                  <a:txBody>
                    <a:bodyPr/>
                    <a:lstStyle/>
                    <a:p>
                      <a:pPr algn="ct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錄取</a:t>
                      </a:r>
                      <a:r>
                        <a:rPr lang="zh-TW" altLang="en-US"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報到與</a:t>
                      </a:r>
                      <a:r>
                        <a:rPr lang="en-US" altLang="zh-TW"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放棄錄取資格截止日</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星期一</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下午  </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00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止</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830111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3794" name="標題 1"/>
          <p:cNvSpPr>
            <a:spLocks noGrp="1"/>
          </p:cNvSpPr>
          <p:nvPr>
            <p:ph type="title"/>
          </p:nvPr>
        </p:nvSpPr>
        <p:spPr>
          <a:xfrm>
            <a:off x="457200" y="341784"/>
            <a:ext cx="8229600" cy="1143000"/>
          </a:xfrm>
        </p:spPr>
        <p:txBody>
          <a:bodyPr>
            <a:noAutofit/>
          </a:bodyPr>
          <a:lstStyle/>
          <a:p>
            <a:pPr eaLnBrk="1" hangingPunct="1"/>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五專優先免試入學</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r>
            <a:b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b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「超額比序總積分」採計項目</a:t>
            </a:r>
          </a:p>
        </p:txBody>
      </p:sp>
      <p:sp>
        <p:nvSpPr>
          <p:cNvPr id="23555" name="內容版面配置區 2"/>
          <p:cNvSpPr>
            <a:spLocks noGrp="1"/>
          </p:cNvSpPr>
          <p:nvPr>
            <p:ph idx="1"/>
          </p:nvPr>
        </p:nvSpPr>
        <p:spPr>
          <a:xfrm>
            <a:off x="457200" y="1744364"/>
            <a:ext cx="8229600" cy="4852988"/>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rPr>
              <a:t>五專優先免試入學超額比序總積分採計項目包含：「</a:t>
            </a:r>
            <a:r>
              <a:rPr lang="zh-TW" altLang="en-US" sz="2800" dirty="0">
                <a:solidFill>
                  <a:srgbClr val="00B050"/>
                </a:solidFill>
                <a:latin typeface="微軟正黑體" panose="020B0604030504040204" pitchFamily="34" charset="-120"/>
                <a:ea typeface="微軟正黑體" panose="020B0604030504040204" pitchFamily="34" charset="-120"/>
              </a:rPr>
              <a:t>多元學習表現</a:t>
            </a:r>
            <a:r>
              <a:rPr lang="zh-TW" altLang="en-US" sz="2800" dirty="0">
                <a:latin typeface="微軟正黑體" panose="020B0604030504040204" pitchFamily="34" charset="-120"/>
                <a:ea typeface="微軟正黑體" panose="020B0604030504040204" pitchFamily="34" charset="-120"/>
              </a:rPr>
              <a:t>（含服務學習及競賽）」、「</a:t>
            </a:r>
            <a:r>
              <a:rPr lang="zh-TW" altLang="en-US" sz="2800" dirty="0">
                <a:solidFill>
                  <a:srgbClr val="FF0000"/>
                </a:solidFill>
                <a:latin typeface="微軟正黑體" panose="020B0604030504040204" pitchFamily="34" charset="-120"/>
                <a:ea typeface="微軟正黑體" panose="020B0604030504040204" pitchFamily="34" charset="-120"/>
              </a:rPr>
              <a:t>技藝優良</a:t>
            </a:r>
            <a:r>
              <a:rPr lang="zh-TW" altLang="en-US" sz="2800" dirty="0">
                <a:latin typeface="微軟正黑體" panose="020B0604030504040204" pitchFamily="34" charset="-120"/>
                <a:ea typeface="微軟正黑體" panose="020B0604030504040204" pitchFamily="34" charset="-120"/>
              </a:rPr>
              <a:t>」、「</a:t>
            </a:r>
            <a:r>
              <a:rPr lang="zh-TW" altLang="en-US" sz="2800" dirty="0">
                <a:solidFill>
                  <a:srgbClr val="00B050"/>
                </a:solidFill>
                <a:latin typeface="微軟正黑體" panose="020B0604030504040204" pitchFamily="34" charset="-120"/>
                <a:ea typeface="微軟正黑體" panose="020B0604030504040204" pitchFamily="34" charset="-120"/>
              </a:rPr>
              <a:t>弱勢身分</a:t>
            </a:r>
            <a:r>
              <a:rPr lang="zh-TW" altLang="en-US" sz="2800" dirty="0">
                <a:latin typeface="微軟正黑體" panose="020B0604030504040204" pitchFamily="34" charset="-120"/>
                <a:ea typeface="微軟正黑體" panose="020B0604030504040204" pitchFamily="34" charset="-120"/>
              </a:rPr>
              <a:t>」、「</a:t>
            </a:r>
            <a:r>
              <a:rPr lang="zh-TW" altLang="en-US" sz="2800" dirty="0">
                <a:solidFill>
                  <a:srgbClr val="00B050"/>
                </a:solidFill>
                <a:latin typeface="微軟正黑體" panose="020B0604030504040204" pitchFamily="34" charset="-120"/>
                <a:ea typeface="微軟正黑體" panose="020B0604030504040204" pitchFamily="34" charset="-120"/>
              </a:rPr>
              <a:t>均衡學習</a:t>
            </a:r>
            <a:r>
              <a:rPr lang="zh-TW" altLang="en-US" sz="2800" dirty="0">
                <a:latin typeface="微軟正黑體" panose="020B0604030504040204" pitchFamily="34" charset="-120"/>
                <a:ea typeface="微軟正黑體" panose="020B0604030504040204" pitchFamily="34" charset="-120"/>
              </a:rPr>
              <a:t>」、「</a:t>
            </a:r>
            <a:r>
              <a:rPr lang="zh-TW" altLang="en-US" sz="2800" dirty="0">
                <a:solidFill>
                  <a:srgbClr val="00B050"/>
                </a:solidFill>
                <a:latin typeface="微軟正黑體" panose="020B0604030504040204" pitchFamily="34" charset="-120"/>
                <a:ea typeface="微軟正黑體" panose="020B0604030504040204" pitchFamily="34" charset="-120"/>
              </a:rPr>
              <a:t>國中教育會考</a:t>
            </a:r>
            <a:r>
              <a:rPr lang="zh-TW" altLang="en-US" sz="2800" dirty="0">
                <a:latin typeface="微軟正黑體" panose="020B0604030504040204" pitchFamily="34" charset="-120"/>
                <a:ea typeface="微軟正黑體" panose="020B0604030504040204" pitchFamily="34" charset="-120"/>
              </a:rPr>
              <a:t>（含寫作測驗）」以及「</a:t>
            </a:r>
            <a:r>
              <a:rPr lang="zh-TW" altLang="en-US" sz="2800" dirty="0">
                <a:solidFill>
                  <a:srgbClr val="00B050"/>
                </a:solidFill>
                <a:latin typeface="微軟正黑體" panose="020B0604030504040204" pitchFamily="34" charset="-120"/>
                <a:ea typeface="微軟正黑體" panose="020B0604030504040204" pitchFamily="34" charset="-120"/>
              </a:rPr>
              <a:t>志願序</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eaLnBrk="1" hangingPunct="1"/>
            <a:r>
              <a:rPr lang="zh-TW" altLang="en-US" sz="2800" dirty="0">
                <a:latin typeface="微軟正黑體" panose="020B0604030504040204" pitchFamily="34" charset="-120"/>
                <a:ea typeface="微軟正黑體" panose="020B0604030504040204" pitchFamily="34" charset="-120"/>
              </a:rPr>
              <a:t>「護理科」及「國立五專招生學校」皆均須採計國中教育會考成績；</a:t>
            </a:r>
            <a:r>
              <a:rPr lang="zh-TW" altLang="en-US" sz="2800" dirty="0">
                <a:solidFill>
                  <a:srgbClr val="FF0000"/>
                </a:solidFill>
                <a:latin typeface="微軟正黑體" panose="020B0604030504040204" pitchFamily="34" charset="-120"/>
                <a:ea typeface="微軟正黑體" panose="020B0604030504040204" pitchFamily="34" charset="-120"/>
              </a:rPr>
              <a:t>私立</a:t>
            </a:r>
            <a:r>
              <a:rPr lang="zh-TW" altLang="en-US" sz="2800" dirty="0">
                <a:latin typeface="微軟正黑體" panose="020B0604030504040204" pitchFamily="34" charset="-120"/>
                <a:ea typeface="微軟正黑體" panose="020B0604030504040204" pitchFamily="34" charset="-120"/>
              </a:rPr>
              <a:t>五專招生學校</a:t>
            </a:r>
            <a:r>
              <a:rPr lang="zh-TW" altLang="en-US" sz="2800" dirty="0">
                <a:solidFill>
                  <a:srgbClr val="FF0000"/>
                </a:solidFill>
                <a:latin typeface="微軟正黑體" panose="020B0604030504040204" pitchFamily="34" charset="-120"/>
                <a:ea typeface="微軟正黑體" panose="020B0604030504040204" pitchFamily="34" charset="-120"/>
              </a:rPr>
              <a:t>除護理科外</a:t>
            </a:r>
            <a:r>
              <a:rPr lang="zh-TW" altLang="en-US" sz="2800" dirty="0">
                <a:latin typeface="微軟正黑體" panose="020B0604030504040204" pitchFamily="34" charset="-120"/>
                <a:ea typeface="微軟正黑體" panose="020B0604030504040204" pitchFamily="34" charset="-120"/>
              </a:rPr>
              <a:t>，由各校自訂是否採計國中教育會考成績。</a:t>
            </a:r>
            <a:endParaRPr lang="en-US" altLang="zh-TW" sz="2800" dirty="0">
              <a:latin typeface="微軟正黑體" panose="020B0604030504040204" pitchFamily="34" charset="-120"/>
              <a:ea typeface="微軟正黑體" panose="020B0604030504040204" pitchFamily="34" charset="-120"/>
            </a:endParaRPr>
          </a:p>
        </p:txBody>
      </p:sp>
      <p:pic>
        <p:nvPicPr>
          <p:cNvPr id="33796"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555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arn(inVertical)">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fade">
                                      <p:cBhvr>
                                        <p:cTn id="12" dur="1000"/>
                                        <p:tgtEl>
                                          <p:spTgt spid="23555">
                                            <p:txEl>
                                              <p:pRg st="1" end="1"/>
                                            </p:txEl>
                                          </p:spTgt>
                                        </p:tgtEl>
                                      </p:cBhvr>
                                    </p:animEffect>
                                    <p:anim calcmode="lin" valueType="num">
                                      <p:cBhvr>
                                        <p:cTn id="13" dur="10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355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34818" name="標題 1"/>
          <p:cNvSpPr>
            <a:spLocks noGrp="1"/>
          </p:cNvSpPr>
          <p:nvPr>
            <p:ph type="title"/>
          </p:nvPr>
        </p:nvSpPr>
        <p:spPr>
          <a:xfrm>
            <a:off x="457200" y="341784"/>
            <a:ext cx="8229600" cy="1143000"/>
          </a:xfrm>
        </p:spPr>
        <p:txBody>
          <a:bodyPr>
            <a:noAutofit/>
          </a:bodyPr>
          <a:lstStyle/>
          <a:p>
            <a:pPr eaLnBrk="1" hangingPunct="1"/>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五專優先免試入學</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r>
            <a:b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br>
            <a:r>
              <a:rPr lang="zh-TW" altLang="en-US" b="1" dirty="0">
                <a:solidFill>
                  <a:schemeClr val="accent1">
                    <a:lumMod val="50000"/>
                  </a:schemeClr>
                </a:solidFill>
                <a:latin typeface="微軟正黑體" panose="020B0604030504040204" pitchFamily="34" charset="-120"/>
                <a:ea typeface="微軟正黑體" panose="020B0604030504040204" pitchFamily="34" charset="-120"/>
              </a:rPr>
              <a:t>超額比序項目積分對照表</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684847845"/>
              </p:ext>
            </p:extLst>
          </p:nvPr>
        </p:nvGraphicFramePr>
        <p:xfrm>
          <a:off x="534380" y="1600200"/>
          <a:ext cx="8075241" cy="4905270"/>
        </p:xfrm>
        <a:graphic>
          <a:graphicData uri="http://schemas.openxmlformats.org/drawingml/2006/table">
            <a:tbl>
              <a:tblPr firstRow="1" bandRow="1">
                <a:tableStyleId>{5940675A-B579-460E-94D1-54222C63F5DA}</a:tableStyleId>
              </a:tblPr>
              <a:tblGrid>
                <a:gridCol w="928696">
                  <a:extLst>
                    <a:ext uri="{9D8B030D-6E8A-4147-A177-3AD203B41FA5}">
                      <a16:colId xmlns:a16="http://schemas.microsoft.com/office/drawing/2014/main" val="20000"/>
                    </a:ext>
                  </a:extLst>
                </a:gridCol>
                <a:gridCol w="1695777">
                  <a:extLst>
                    <a:ext uri="{9D8B030D-6E8A-4147-A177-3AD203B41FA5}">
                      <a16:colId xmlns:a16="http://schemas.microsoft.com/office/drawing/2014/main" val="20001"/>
                    </a:ext>
                  </a:extLst>
                </a:gridCol>
                <a:gridCol w="918546">
                  <a:extLst>
                    <a:ext uri="{9D8B030D-6E8A-4147-A177-3AD203B41FA5}">
                      <a16:colId xmlns:a16="http://schemas.microsoft.com/office/drawing/2014/main" val="20002"/>
                    </a:ext>
                  </a:extLst>
                </a:gridCol>
                <a:gridCol w="918546">
                  <a:extLst>
                    <a:ext uri="{9D8B030D-6E8A-4147-A177-3AD203B41FA5}">
                      <a16:colId xmlns:a16="http://schemas.microsoft.com/office/drawing/2014/main" val="20003"/>
                    </a:ext>
                  </a:extLst>
                </a:gridCol>
                <a:gridCol w="2543665">
                  <a:extLst>
                    <a:ext uri="{9D8B030D-6E8A-4147-A177-3AD203B41FA5}">
                      <a16:colId xmlns:a16="http://schemas.microsoft.com/office/drawing/2014/main" val="20004"/>
                    </a:ext>
                  </a:extLst>
                </a:gridCol>
                <a:gridCol w="1070011">
                  <a:extLst>
                    <a:ext uri="{9D8B030D-6E8A-4147-A177-3AD203B41FA5}">
                      <a16:colId xmlns:a16="http://schemas.microsoft.com/office/drawing/2014/main" val="20005"/>
                    </a:ext>
                  </a:extLst>
                </a:gridCol>
              </a:tblGrid>
              <a:tr h="1345988">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主項目</a:t>
                      </a:r>
                    </a:p>
                  </a:txBody>
                  <a:tcPr marL="89725" marR="89725" marT="44863" marB="44863" anchor="ctr">
                    <a:solidFill>
                      <a:srgbClr val="FFCC99"/>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分項目</a:t>
                      </a:r>
                    </a:p>
                  </a:txBody>
                  <a:tcPr marL="89725" marR="89725" marT="44863" marB="44863" anchor="ctr">
                    <a:solidFill>
                      <a:srgbClr val="FFCC99"/>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單項積分上限</a:t>
                      </a:r>
                    </a:p>
                  </a:txBody>
                  <a:tcPr marL="89725" marR="89725" marT="44863" marB="44863" anchor="ctr">
                    <a:solidFill>
                      <a:srgbClr val="FFCC99"/>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積分上限</a:t>
                      </a:r>
                    </a:p>
                  </a:txBody>
                  <a:tcPr marL="89725" marR="89725" marT="44863" marB="44863" anchor="ctr">
                    <a:solidFill>
                      <a:srgbClr val="FFCC99"/>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主項目</a:t>
                      </a:r>
                    </a:p>
                  </a:txBody>
                  <a:tcPr marL="89725" marR="89725" marT="44863" marB="44863" anchor="ctr">
                    <a:solidFill>
                      <a:srgbClr val="FFCC99"/>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積分上限</a:t>
                      </a:r>
                    </a:p>
                  </a:txBody>
                  <a:tcPr marL="89725" marR="89725" marT="44863" marB="44863" anchor="ctr">
                    <a:solidFill>
                      <a:srgbClr val="FFCC99"/>
                    </a:solidFill>
                  </a:tcPr>
                </a:tc>
                <a:extLst>
                  <a:ext uri="{0D108BD9-81ED-4DB2-BD59-A6C34878D82A}">
                    <a16:rowId xmlns:a16="http://schemas.microsoft.com/office/drawing/2014/main" val="10000"/>
                  </a:ext>
                </a:extLst>
              </a:tr>
              <a:tr h="508480">
                <a:tc rowSpan="4">
                  <a:txBody>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多元學習表現</a:t>
                      </a:r>
                    </a:p>
                  </a:txBody>
                  <a:tcPr marL="89725" marR="89725" marT="44863" marB="44863" anchor="ctr">
                    <a:solidFill>
                      <a:srgbClr val="FFCC99"/>
                    </a:solidFill>
                  </a:tcPr>
                </a:tc>
                <a:tc rowSpan="2">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競賽</a:t>
                      </a:r>
                    </a:p>
                  </a:txBody>
                  <a:tcPr marL="89725" marR="89725" marT="44863" marB="44863" anchor="ctr">
                    <a:solidFill>
                      <a:srgbClr val="FFE6CD"/>
                    </a:solidFill>
                  </a:tcPr>
                </a:tc>
                <a:tc rowSpan="2">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E6CD"/>
                    </a:solidFill>
                  </a:tcPr>
                </a:tc>
                <a:tc rowSpan="4">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E6CD"/>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技藝優良</a:t>
                      </a:r>
                    </a:p>
                  </a:txBody>
                  <a:tcPr marL="89725" marR="89725" marT="44863" marB="44863" anchor="ctr">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E6CD"/>
                    </a:solidFill>
                  </a:tcPr>
                </a:tc>
                <a:extLst>
                  <a:ext uri="{0D108BD9-81ED-4DB2-BD59-A6C34878D82A}">
                    <a16:rowId xmlns:a16="http://schemas.microsoft.com/office/drawing/2014/main" val="10001"/>
                  </a:ext>
                </a:extLst>
              </a:tr>
              <a:tr h="222844">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弱勢身分</a:t>
                      </a:r>
                    </a:p>
                  </a:txBody>
                  <a:tcPr marL="89725" marR="89725" marT="44863" marB="44863" anchor="ctr">
                    <a:solidFill>
                      <a:srgbClr val="FFE6CD"/>
                    </a:solidFill>
                  </a:tcPr>
                </a:tc>
                <a:tc rowSpan="2">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E6CD"/>
                    </a:solidFill>
                  </a:tcPr>
                </a:tc>
                <a:extLst>
                  <a:ext uri="{0D108BD9-81ED-4DB2-BD59-A6C34878D82A}">
                    <a16:rowId xmlns:a16="http://schemas.microsoft.com/office/drawing/2014/main" val="10002"/>
                  </a:ext>
                </a:extLst>
              </a:tr>
              <a:tr h="285636">
                <a:tc vMerge="1">
                  <a:txBody>
                    <a:bodyPr/>
                    <a:lstStyle/>
                    <a:p>
                      <a:endParaRPr lang="zh-TW" altLang="en-US"/>
                    </a:p>
                  </a:txBody>
                  <a:tcPr/>
                </a:tc>
                <a:tc rowSpan="2">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服務學習</a:t>
                      </a:r>
                    </a:p>
                  </a:txBody>
                  <a:tcPr marL="89725" marR="89725" marT="44863" marB="44863" anchor="ctr">
                    <a:solidFill>
                      <a:srgbClr val="FFE6CD"/>
                    </a:solidFill>
                  </a:tcPr>
                </a:tc>
                <a:tc rowSpan="2">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E6CD"/>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50848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均衡學習</a:t>
                      </a:r>
                    </a:p>
                  </a:txBody>
                  <a:tcPr marL="89725" marR="89725" marT="44863" marB="44863" anchor="ctr">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E6CD"/>
                    </a:solidFill>
                  </a:tcPr>
                </a:tc>
                <a:extLst>
                  <a:ext uri="{0D108BD9-81ED-4DB2-BD59-A6C34878D82A}">
                    <a16:rowId xmlns:a16="http://schemas.microsoft.com/office/drawing/2014/main" val="10004"/>
                  </a:ext>
                </a:extLst>
              </a:tr>
              <a:tr h="152536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國中教育會考</a:t>
                      </a:r>
                    </a:p>
                  </a:txBody>
                  <a:tcPr marL="89725" marR="89725" marT="44863" marB="44863" anchor="ctr">
                    <a:solidFill>
                      <a:srgbClr val="FFCC99"/>
                    </a:solidFill>
                  </a:tcPr>
                </a:tc>
                <a:tc>
                  <a:txBody>
                    <a:bodyPr/>
                    <a:lstStyle/>
                    <a:p>
                      <a:pPr algn="ct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p>
                  </a:txBody>
                  <a:tcPr marL="89725" marR="89725" marT="44863" marB="44863" anchor="ctr">
                    <a:solidFill>
                      <a:srgbClr val="FFE6CD"/>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各科</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6.4</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32</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E6CD"/>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志願序</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(1~30)</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89725" marR="89725" marT="44863" marB="44863" anchor="ctr">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E6CD"/>
                    </a:solidFill>
                  </a:tcPr>
                </a:tc>
                <a:extLst>
                  <a:ext uri="{0D108BD9-81ED-4DB2-BD59-A6C34878D82A}">
                    <a16:rowId xmlns:a16="http://schemas.microsoft.com/office/drawing/2014/main" val="10005"/>
                  </a:ext>
                </a:extLst>
              </a:tr>
              <a:tr h="50848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寫作測驗</a:t>
                      </a:r>
                    </a:p>
                  </a:txBody>
                  <a:tcPr marL="89725" marR="89725" marT="44863" marB="44863" anchor="ctr">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E6CD"/>
                    </a:solidFill>
                  </a:tcPr>
                </a:tc>
                <a:tc>
                  <a:txBody>
                    <a:bodyPr/>
                    <a:lstStyle/>
                    <a:p>
                      <a:pPr algn="ct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總積分</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上限</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9725" marR="89725" marT="44863" marB="44863" anchor="ctr">
                    <a:solidFill>
                      <a:srgbClr val="FFC000"/>
                    </a:solidFill>
                  </a:tcPr>
                </a:tc>
                <a:tc>
                  <a:txBody>
                    <a:bodyPr/>
                    <a:lstStyle/>
                    <a:p>
                      <a:pPr algn="ct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101</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25" marR="89725" marT="44863" marB="44863" anchor="ctr">
                    <a:solidFill>
                      <a:srgbClr val="FFC000"/>
                    </a:solidFill>
                  </a:tcPr>
                </a:tc>
                <a:extLst>
                  <a:ext uri="{0D108BD9-81ED-4DB2-BD59-A6C34878D82A}">
                    <a16:rowId xmlns:a16="http://schemas.microsoft.com/office/drawing/2014/main" val="10006"/>
                  </a:ext>
                </a:extLst>
              </a:tr>
            </a:tbl>
          </a:graphicData>
        </a:graphic>
      </p:graphicFrame>
      <p:pic>
        <p:nvPicPr>
          <p:cNvPr id="34864"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7209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36866" name="標題 1"/>
          <p:cNvSpPr>
            <a:spLocks noGrp="1"/>
          </p:cNvSpPr>
          <p:nvPr>
            <p:ph type="title"/>
          </p:nvPr>
        </p:nvSpPr>
        <p:spPr>
          <a:xfrm>
            <a:off x="457200" y="116632"/>
            <a:ext cx="8229600" cy="1143000"/>
          </a:xfrm>
        </p:spPr>
        <p:txBody>
          <a:bodyPr>
            <a:normAutofit/>
          </a:bodyPr>
          <a:lstStyle/>
          <a:p>
            <a:r>
              <a:rPr lang="en-US" altLang="zh-TW"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b="1" dirty="0">
                <a:solidFill>
                  <a:schemeClr val="accent1">
                    <a:lumMod val="50000"/>
                  </a:schemeClr>
                </a:solidFill>
                <a:latin typeface="微軟正黑體" panose="020B0604030504040204" pitchFamily="34" charset="-120"/>
                <a:ea typeface="微軟正黑體" panose="020B0604030504040204" pitchFamily="34" charset="-120"/>
              </a:rPr>
              <a:t>五專優免</a:t>
            </a:r>
            <a:r>
              <a:rPr lang="en-US" altLang="zh-TW"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b="1" dirty="0">
                <a:solidFill>
                  <a:schemeClr val="accent1">
                    <a:lumMod val="50000"/>
                  </a:schemeClr>
                </a:solidFill>
                <a:latin typeface="微軟正黑體" panose="020B0604030504040204" pitchFamily="34" charset="-120"/>
                <a:ea typeface="微軟正黑體" panose="020B0604030504040204" pitchFamily="34" charset="-120"/>
              </a:rPr>
              <a:t>多元學習表現 </a:t>
            </a:r>
            <a:r>
              <a:rPr lang="en-US" altLang="zh-TW"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b="1" dirty="0">
                <a:solidFill>
                  <a:schemeClr val="accent1">
                    <a:lumMod val="50000"/>
                  </a:schemeClr>
                </a:solidFill>
                <a:latin typeface="微軟正黑體" panose="020B0604030504040204" pitchFamily="34" charset="-120"/>
                <a:ea typeface="微軟正黑體" panose="020B0604030504040204" pitchFamily="34" charset="-120"/>
              </a:rPr>
              <a:t>競賽</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528662471"/>
              </p:ext>
            </p:extLst>
          </p:nvPr>
        </p:nvGraphicFramePr>
        <p:xfrm>
          <a:off x="457199" y="1240376"/>
          <a:ext cx="8229601" cy="2436638"/>
        </p:xfrm>
        <a:graphic>
          <a:graphicData uri="http://schemas.openxmlformats.org/drawingml/2006/table">
            <a:tbl>
              <a:tblPr firstRow="1" bandRow="1">
                <a:tableStyleId>{5940675A-B579-460E-94D1-54222C63F5DA}</a:tableStyleId>
              </a:tblPr>
              <a:tblGrid>
                <a:gridCol w="2452528">
                  <a:extLst>
                    <a:ext uri="{9D8B030D-6E8A-4147-A177-3AD203B41FA5}">
                      <a16:colId xmlns:a16="http://schemas.microsoft.com/office/drawing/2014/main" val="20000"/>
                    </a:ext>
                  </a:extLst>
                </a:gridCol>
                <a:gridCol w="1302233">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594520">
                  <a:extLst>
                    <a:ext uri="{9D8B030D-6E8A-4147-A177-3AD203B41FA5}">
                      <a16:colId xmlns:a16="http://schemas.microsoft.com/office/drawing/2014/main" val="20004"/>
                    </a:ext>
                  </a:extLst>
                </a:gridCol>
              </a:tblGrid>
              <a:tr h="868896">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競賽類型</a:t>
                      </a:r>
                    </a:p>
                  </a:txBody>
                  <a:tcPr marL="86525" marR="86525" marT="43265" marB="43265" anchor="ctr">
                    <a:solidFill>
                      <a:srgbClr val="FFCC99"/>
                    </a:solidFill>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第一名</a:t>
                      </a:r>
                    </a:p>
                  </a:txBody>
                  <a:tcPr marL="86525" marR="86525" marT="43265" marB="43265" anchor="ctr">
                    <a:solidFill>
                      <a:srgbClr val="FFCC99"/>
                    </a:solidFill>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第二名</a:t>
                      </a:r>
                    </a:p>
                  </a:txBody>
                  <a:tcPr marL="86525" marR="86525" marT="43265" marB="43265" anchor="ctr">
                    <a:solidFill>
                      <a:srgbClr val="FFCC99"/>
                    </a:solidFill>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第三名</a:t>
                      </a:r>
                    </a:p>
                  </a:txBody>
                  <a:tcPr marL="86525" marR="86525" marT="43265" marB="43265" anchor="ctr">
                    <a:solidFill>
                      <a:srgbClr val="FFCC99"/>
                    </a:solidFill>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第四至六名</a:t>
                      </a:r>
                    </a:p>
                  </a:txBody>
                  <a:tcPr marL="86525" marR="86525" marT="43265" marB="43265" anchor="ctr">
                    <a:solidFill>
                      <a:srgbClr val="FFCC99"/>
                    </a:solidFill>
                  </a:tcPr>
                </a:tc>
                <a:extLst>
                  <a:ext uri="{0D108BD9-81ED-4DB2-BD59-A6C34878D82A}">
                    <a16:rowId xmlns:a16="http://schemas.microsoft.com/office/drawing/2014/main" val="10000"/>
                  </a:ext>
                </a:extLst>
              </a:tr>
              <a:tr h="462689">
                <a:tc>
                  <a:txBody>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國際性競賽</a:t>
                      </a:r>
                    </a:p>
                  </a:txBody>
                  <a:tcPr marL="86525" marR="86525" marT="43265" marB="43265">
                    <a:solidFill>
                      <a:srgbClr val="FFCC99"/>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6525" marR="86525" marT="43265" marB="43265">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6525" marR="86525" marT="43265" marB="43265">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6525" marR="86525" marT="43265" marB="43265">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86525" marR="86525" marT="43265" marB="43265">
                    <a:solidFill>
                      <a:srgbClr val="FFE6CD"/>
                    </a:solidFill>
                  </a:tcPr>
                </a:tc>
                <a:extLst>
                  <a:ext uri="{0D108BD9-81ED-4DB2-BD59-A6C34878D82A}">
                    <a16:rowId xmlns:a16="http://schemas.microsoft.com/office/drawing/2014/main" val="10001"/>
                  </a:ext>
                </a:extLst>
              </a:tr>
              <a:tr h="497933">
                <a:tc>
                  <a:txBody>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全國性競賽</a:t>
                      </a:r>
                    </a:p>
                  </a:txBody>
                  <a:tcPr marL="86525" marR="86525" marT="43265" marB="43265">
                    <a:solidFill>
                      <a:srgbClr val="FFCC99"/>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6525" marR="86525" marT="43265" marB="43265">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6525" marR="86525" marT="43265" marB="43265">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6525" marR="86525" marT="43265" marB="43265">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6525" marR="86525" marT="43265" marB="43265">
                    <a:solidFill>
                      <a:srgbClr val="FFE6CD"/>
                    </a:solidFill>
                  </a:tcPr>
                </a:tc>
                <a:extLst>
                  <a:ext uri="{0D108BD9-81ED-4DB2-BD59-A6C34878D82A}">
                    <a16:rowId xmlns:a16="http://schemas.microsoft.com/office/drawing/2014/main" val="10002"/>
                  </a:ext>
                </a:extLst>
              </a:tr>
              <a:tr h="536046">
                <a:tc>
                  <a:txBody>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區域及縣市競賽</a:t>
                      </a:r>
                    </a:p>
                  </a:txBody>
                  <a:tcPr marL="86525" marR="86525" marT="43265" marB="43265">
                    <a:solidFill>
                      <a:srgbClr val="FFCC99"/>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6525" marR="86525" marT="43265" marB="43265" anchor="ctr">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6525" marR="86525" marT="43265" marB="43265" anchor="ctr">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6525" marR="86525" marT="43265" marB="43265" anchor="ctr">
                    <a:solidFill>
                      <a:srgbClr val="FFE6CD"/>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86525" marR="86525" marT="43265" marB="43265" anchor="ctr">
                    <a:solidFill>
                      <a:srgbClr val="FFE6CD"/>
                    </a:solidFill>
                  </a:tcPr>
                </a:tc>
                <a:extLst>
                  <a:ext uri="{0D108BD9-81ED-4DB2-BD59-A6C34878D82A}">
                    <a16:rowId xmlns:a16="http://schemas.microsoft.com/office/drawing/2014/main" val="10003"/>
                  </a:ext>
                </a:extLst>
              </a:tr>
            </a:tbl>
          </a:graphicData>
        </a:graphic>
      </p:graphicFrame>
      <p:sp>
        <p:nvSpPr>
          <p:cNvPr id="24617" name="文字方塊 4"/>
          <p:cNvSpPr txBox="1">
            <a:spLocks noChangeArrowheads="1"/>
          </p:cNvSpPr>
          <p:nvPr/>
        </p:nvSpPr>
        <p:spPr bwMode="auto">
          <a:xfrm>
            <a:off x="323528" y="3924681"/>
            <a:ext cx="8496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註：</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本項目積分上限為</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分。同學年度同項競賽擇優</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次採計。</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國際性競賽（國際科技展覽、國際運動會）、全國性競賽</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以簡章所列競賽為限</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區域及縣市競賽</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以縣市政府主辦者為限</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，獲獎證明落款人：縣市為</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縣長</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，直轄市為</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市長</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或其所屬之</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一級機關首長</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參賽者</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人以上視為團體，團體參賽依個人賽積分折半計算。</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競賽得獎應於</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國中就學期間且至</a:t>
            </a:r>
            <a:r>
              <a:rPr lang="en-US" altLang="zh-TW"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108</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 </a:t>
            </a:r>
            <a:r>
              <a:rPr lang="en-US" altLang="zh-TW"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含</a:t>
            </a:r>
            <a:r>
              <a:rPr lang="en-US" altLang="zh-TW"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取得為限。</a:t>
            </a:r>
          </a:p>
        </p:txBody>
      </p:sp>
      <p:pic>
        <p:nvPicPr>
          <p:cNvPr id="36900"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8122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8914" name="標題 1"/>
          <p:cNvSpPr>
            <a:spLocks noGrp="1"/>
          </p:cNvSpPr>
          <p:nvPr>
            <p:ph type="title"/>
          </p:nvPr>
        </p:nvSpPr>
        <p:spPr>
          <a:xfrm>
            <a:off x="457200" y="0"/>
            <a:ext cx="8229600" cy="1115616"/>
          </a:xfrm>
        </p:spPr>
        <p:txBody>
          <a:bodyPr>
            <a:normAutofit fontScale="90000"/>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五專優免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多元學習表現 </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服務學習</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4193473167"/>
              </p:ext>
            </p:extLst>
          </p:nvPr>
        </p:nvGraphicFramePr>
        <p:xfrm>
          <a:off x="534013" y="1066006"/>
          <a:ext cx="8075974" cy="3456384"/>
        </p:xfrm>
        <a:graphic>
          <a:graphicData uri="http://schemas.openxmlformats.org/drawingml/2006/table">
            <a:tbl>
              <a:tblPr firstRow="1" bandRow="1">
                <a:tableStyleId>{5940675A-B579-460E-94D1-54222C63F5DA}</a:tableStyleId>
              </a:tblPr>
              <a:tblGrid>
                <a:gridCol w="4815289">
                  <a:extLst>
                    <a:ext uri="{9D8B030D-6E8A-4147-A177-3AD203B41FA5}">
                      <a16:colId xmlns:a16="http://schemas.microsoft.com/office/drawing/2014/main" val="20000"/>
                    </a:ext>
                  </a:extLst>
                </a:gridCol>
                <a:gridCol w="3260685">
                  <a:extLst>
                    <a:ext uri="{9D8B030D-6E8A-4147-A177-3AD203B41FA5}">
                      <a16:colId xmlns:a16="http://schemas.microsoft.com/office/drawing/2014/main" val="20001"/>
                    </a:ext>
                  </a:extLst>
                </a:gridCol>
              </a:tblGrid>
              <a:tr h="568309">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採計項目</a:t>
                      </a:r>
                    </a:p>
                  </a:txBody>
                  <a:tcPr marL="89733" marR="89733" marT="44867" marB="44867">
                    <a:solidFill>
                      <a:srgbClr val="FFCC99"/>
                    </a:solidFill>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積分採計方式</a:t>
                      </a:r>
                    </a:p>
                  </a:txBody>
                  <a:tcPr marL="89733" marR="89733" marT="44867" marB="44867">
                    <a:solidFill>
                      <a:srgbClr val="FFCC99"/>
                    </a:solidFill>
                  </a:tcPr>
                </a:tc>
                <a:extLst>
                  <a:ext uri="{0D108BD9-81ED-4DB2-BD59-A6C34878D82A}">
                    <a16:rowId xmlns:a16="http://schemas.microsoft.com/office/drawing/2014/main" val="10000"/>
                  </a:ext>
                </a:extLst>
              </a:tr>
              <a:tr h="568309">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班級幹部</a:t>
                      </a:r>
                    </a:p>
                  </a:txBody>
                  <a:tcPr marL="89733" marR="89733" marT="44867" marB="44867">
                    <a:solidFill>
                      <a:srgbClr val="FFCC99"/>
                    </a:solidFill>
                  </a:tcPr>
                </a:tc>
                <a:tc rowSpan="3">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滿一學期得</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33" marR="89733" marT="44867" marB="44867" anchor="ctr">
                    <a:solidFill>
                      <a:srgbClr val="FFE6CD"/>
                    </a:solidFill>
                  </a:tcPr>
                </a:tc>
                <a:extLst>
                  <a:ext uri="{0D108BD9-81ED-4DB2-BD59-A6C34878D82A}">
                    <a16:rowId xmlns:a16="http://schemas.microsoft.com/office/drawing/2014/main" val="10001"/>
                  </a:ext>
                </a:extLst>
              </a:tr>
              <a:tr h="568309">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小老師</a:t>
                      </a:r>
                    </a:p>
                  </a:txBody>
                  <a:tcPr marL="89733" marR="89733" marT="44867" marB="44867">
                    <a:solidFill>
                      <a:srgbClr val="FFCC99"/>
                    </a:solidFill>
                  </a:tcPr>
                </a:tc>
                <a:tc vMerge="1">
                  <a:txBody>
                    <a:bodyPr/>
                    <a:lstStyle/>
                    <a:p>
                      <a:endParaRPr lang="zh-TW" altLang="en-US" sz="3200" dirty="0"/>
                    </a:p>
                  </a:txBody>
                  <a:tcPr/>
                </a:tc>
                <a:extLst>
                  <a:ext uri="{0D108BD9-81ED-4DB2-BD59-A6C34878D82A}">
                    <a16:rowId xmlns:a16="http://schemas.microsoft.com/office/drawing/2014/main" val="10002"/>
                  </a:ext>
                </a:extLst>
              </a:tr>
              <a:tr h="568309">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社團幹部</a:t>
                      </a:r>
                    </a:p>
                  </a:txBody>
                  <a:tcPr marL="89733" marR="89733" marT="44867" marB="44867">
                    <a:solidFill>
                      <a:srgbClr val="FFCC99"/>
                    </a:solidFill>
                  </a:tcPr>
                </a:tc>
                <a:tc vMerge="1">
                  <a:txBody>
                    <a:bodyPr/>
                    <a:lstStyle/>
                    <a:p>
                      <a:endParaRPr lang="zh-TW" altLang="en-US" sz="3200" dirty="0"/>
                    </a:p>
                  </a:txBody>
                  <a:tcPr/>
                </a:tc>
                <a:extLst>
                  <a:ext uri="{0D108BD9-81ED-4DB2-BD59-A6C34878D82A}">
                    <a16:rowId xmlns:a16="http://schemas.microsoft.com/office/drawing/2014/main" val="10003"/>
                  </a:ext>
                </a:extLst>
              </a:tr>
              <a:tr h="568309">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a:t>
                      </a:r>
                    </a:p>
                  </a:txBody>
                  <a:tcPr marL="89733" marR="89733" marT="44867" marB="44867">
                    <a:solidFill>
                      <a:srgbClr val="FFCC99"/>
                    </a:solidFill>
                  </a:tcPr>
                </a:tc>
                <a:tc rowSpan="2">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每</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0.25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L="89733" marR="89733" marT="44867" marB="44867" anchor="ctr">
                    <a:solidFill>
                      <a:srgbClr val="FFE6CD"/>
                    </a:solidFill>
                  </a:tcPr>
                </a:tc>
                <a:extLst>
                  <a:ext uri="{0D108BD9-81ED-4DB2-BD59-A6C34878D82A}">
                    <a16:rowId xmlns:a16="http://schemas.microsoft.com/office/drawing/2014/main" val="10004"/>
                  </a:ext>
                </a:extLst>
              </a:tr>
              <a:tr h="614839">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校外參加志工服務或社區服務</a:t>
                      </a:r>
                    </a:p>
                  </a:txBody>
                  <a:tcPr marL="89733" marR="89733" marT="44867" marB="44867">
                    <a:solidFill>
                      <a:srgbClr val="FFCC99"/>
                    </a:solidFill>
                  </a:tcPr>
                </a:tc>
                <a:tc vMerge="1">
                  <a:txBody>
                    <a:bodyPr/>
                    <a:lstStyle/>
                    <a:p>
                      <a:endParaRPr lang="zh-TW" altLang="en-US" sz="3200" dirty="0"/>
                    </a:p>
                  </a:txBody>
                  <a:tcPr/>
                </a:tc>
                <a:extLst>
                  <a:ext uri="{0D108BD9-81ED-4DB2-BD59-A6C34878D82A}">
                    <a16:rowId xmlns:a16="http://schemas.microsoft.com/office/drawing/2014/main" val="10005"/>
                  </a:ext>
                </a:extLst>
              </a:tr>
            </a:tbl>
          </a:graphicData>
        </a:graphic>
      </p:graphicFrame>
      <p:sp>
        <p:nvSpPr>
          <p:cNvPr id="25623" name="文字方塊 4"/>
          <p:cNvSpPr txBox="1">
            <a:spLocks noChangeArrowheads="1"/>
          </p:cNvSpPr>
          <p:nvPr/>
        </p:nvSpPr>
        <p:spPr bwMode="auto">
          <a:xfrm>
            <a:off x="755576" y="4581128"/>
            <a:ext cx="7272039"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註：</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本項目積分上限為</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分。</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同一學期同時擔任班級幹部、小老師或社團幹部，仍以</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分採計。</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除副班長、副社長以外之其餘副級幹部皆不採計。</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服務時數應於</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國中就學期間且至</a:t>
            </a:r>
            <a:r>
              <a:rPr lang="en-US" altLang="zh-TW"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 </a:t>
            </a:r>
            <a:r>
              <a:rPr lang="en-US" altLang="zh-TW"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含</a:t>
            </a:r>
            <a:r>
              <a:rPr lang="en-US" altLang="zh-TW"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取得為限。</a:t>
            </a:r>
          </a:p>
        </p:txBody>
      </p:sp>
      <p:pic>
        <p:nvPicPr>
          <p:cNvPr id="38936"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0522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9938" name="標題 1"/>
          <p:cNvSpPr txBox="1">
            <a:spLocks/>
          </p:cNvSpPr>
          <p:nvPr/>
        </p:nvSpPr>
        <p:spPr bwMode="auto">
          <a:xfrm>
            <a:off x="457200" y="332656"/>
            <a:ext cx="8229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五專優免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kumimoji="0"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技藝優良</a:t>
            </a:r>
          </a:p>
        </p:txBody>
      </p:sp>
      <p:graphicFrame>
        <p:nvGraphicFramePr>
          <p:cNvPr id="3" name="內容版面配置區 3"/>
          <p:cNvGraphicFramePr>
            <a:graphicFrameLocks/>
          </p:cNvGraphicFramePr>
          <p:nvPr>
            <p:extLst>
              <p:ext uri="{D42A27DB-BD31-4B8C-83A1-F6EECF244321}">
                <p14:modId xmlns:p14="http://schemas.microsoft.com/office/powerpoint/2010/main" val="3663364672"/>
              </p:ext>
            </p:extLst>
          </p:nvPr>
        </p:nvGraphicFramePr>
        <p:xfrm>
          <a:off x="755576" y="1412776"/>
          <a:ext cx="7499175" cy="4438648"/>
        </p:xfrm>
        <a:graphic>
          <a:graphicData uri="http://schemas.openxmlformats.org/drawingml/2006/table">
            <a:tbl>
              <a:tblPr firstRow="1" bandRow="1">
                <a:tableStyleId>{5940675A-B579-460E-94D1-54222C63F5DA}</a:tableStyleId>
              </a:tblPr>
              <a:tblGrid>
                <a:gridCol w="2664296">
                  <a:extLst>
                    <a:ext uri="{9D8B030D-6E8A-4147-A177-3AD203B41FA5}">
                      <a16:colId xmlns:a16="http://schemas.microsoft.com/office/drawing/2014/main" val="20000"/>
                    </a:ext>
                  </a:extLst>
                </a:gridCol>
                <a:gridCol w="2754542">
                  <a:extLst>
                    <a:ext uri="{9D8B030D-6E8A-4147-A177-3AD203B41FA5}">
                      <a16:colId xmlns:a16="http://schemas.microsoft.com/office/drawing/2014/main" val="20001"/>
                    </a:ext>
                  </a:extLst>
                </a:gridCol>
                <a:gridCol w="2080337">
                  <a:extLst>
                    <a:ext uri="{9D8B030D-6E8A-4147-A177-3AD203B41FA5}">
                      <a16:colId xmlns:a16="http://schemas.microsoft.com/office/drawing/2014/main" val="20002"/>
                    </a:ext>
                  </a:extLst>
                </a:gridCol>
              </a:tblGrid>
              <a:tr h="658928">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採計項目</a:t>
                      </a:r>
                    </a:p>
                  </a:txBody>
                  <a:tcPr marT="45717" marB="45717">
                    <a:solidFill>
                      <a:srgbClr val="FFCC99"/>
                    </a:solidFill>
                  </a:tcPr>
                </a:tc>
                <a:tc gridSpan="2">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積分採計方式</a:t>
                      </a:r>
                    </a:p>
                  </a:txBody>
                  <a:tcPr marT="45717" marB="45717">
                    <a:solidFill>
                      <a:srgbClr val="FFCC99"/>
                    </a:solidFill>
                  </a:tcPr>
                </a:tc>
                <a:tc hMerge="1">
                  <a:txBody>
                    <a:bodyPr/>
                    <a:lstStyle/>
                    <a:p>
                      <a:endParaRPr lang="zh-TW" altLang="en-US" sz="3200" dirty="0"/>
                    </a:p>
                  </a:txBody>
                  <a:tcPr/>
                </a:tc>
                <a:extLst>
                  <a:ext uri="{0D108BD9-81ED-4DB2-BD59-A6C34878D82A}">
                    <a16:rowId xmlns:a16="http://schemas.microsoft.com/office/drawing/2014/main" val="10000"/>
                  </a:ext>
                </a:extLst>
              </a:tr>
              <a:tr h="579146">
                <a:tc rowSpan="4">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技藝教育課程平均總成績</a:t>
                      </a:r>
                    </a:p>
                  </a:txBody>
                  <a:tcPr marT="45717" marB="45717" anchor="ctr">
                    <a:solidFill>
                      <a:srgbClr val="FFCC99"/>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90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分以上者</a:t>
                      </a:r>
                    </a:p>
                  </a:txBody>
                  <a:tcPr marT="45717" marB="45717"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7" marB="45717" anchor="ctr">
                    <a:solidFill>
                      <a:srgbClr val="FFE6CD"/>
                    </a:solidFill>
                  </a:tcPr>
                </a:tc>
                <a:extLst>
                  <a:ext uri="{0D108BD9-81ED-4DB2-BD59-A6C34878D82A}">
                    <a16:rowId xmlns:a16="http://schemas.microsoft.com/office/drawing/2014/main" val="10001"/>
                  </a:ext>
                </a:extLst>
              </a:tr>
              <a:tr h="1066858">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分以上</a:t>
                      </a:r>
                      <a:endPar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未滿</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90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分者</a:t>
                      </a:r>
                    </a:p>
                  </a:txBody>
                  <a:tcPr marT="45717" marB="45717"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7" marB="45717" anchor="ctr">
                    <a:solidFill>
                      <a:srgbClr val="FFE6CD"/>
                    </a:solidFill>
                  </a:tcPr>
                </a:tc>
                <a:extLst>
                  <a:ext uri="{0D108BD9-81ED-4DB2-BD59-A6C34878D82A}">
                    <a16:rowId xmlns:a16="http://schemas.microsoft.com/office/drawing/2014/main" val="10002"/>
                  </a:ext>
                </a:extLst>
              </a:tr>
              <a:tr h="1066858">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70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分以上</a:t>
                      </a:r>
                      <a:endPar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未滿</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分者</a:t>
                      </a:r>
                    </a:p>
                  </a:txBody>
                  <a:tcPr marT="45717" marB="45717"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7" marB="45717" anchor="ctr">
                    <a:solidFill>
                      <a:srgbClr val="FFE6CD"/>
                    </a:solidFill>
                  </a:tcPr>
                </a:tc>
                <a:extLst>
                  <a:ext uri="{0D108BD9-81ED-4DB2-BD59-A6C34878D82A}">
                    <a16:rowId xmlns:a16="http://schemas.microsoft.com/office/drawing/2014/main" val="10003"/>
                  </a:ext>
                </a:extLst>
              </a:tr>
              <a:tr h="1066858">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分以上</a:t>
                      </a:r>
                      <a:endPar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未滿</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70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分者</a:t>
                      </a:r>
                    </a:p>
                  </a:txBody>
                  <a:tcPr marT="45717" marB="45717"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7" marB="45717" anchor="ctr">
                    <a:solidFill>
                      <a:srgbClr val="FFE6CD"/>
                    </a:solidFill>
                  </a:tcPr>
                </a:tc>
                <a:extLst>
                  <a:ext uri="{0D108BD9-81ED-4DB2-BD59-A6C34878D82A}">
                    <a16:rowId xmlns:a16="http://schemas.microsoft.com/office/drawing/2014/main" val="10004"/>
                  </a:ext>
                </a:extLst>
              </a:tr>
            </a:tbl>
          </a:graphicData>
        </a:graphic>
      </p:graphicFrame>
      <p:pic>
        <p:nvPicPr>
          <p:cNvPr id="39961"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2310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0962" name="標題 1"/>
          <p:cNvSpPr>
            <a:spLocks noGrp="1"/>
          </p:cNvSpPr>
          <p:nvPr>
            <p:ph type="title"/>
          </p:nvPr>
        </p:nvSpPr>
        <p:spPr>
          <a:xfrm>
            <a:off x="457200" y="116632"/>
            <a:ext cx="8229600" cy="1143000"/>
          </a:xfrm>
        </p:spPr>
        <p:txBody>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五專優免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弱勢身分</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405973104"/>
              </p:ext>
            </p:extLst>
          </p:nvPr>
        </p:nvGraphicFramePr>
        <p:xfrm>
          <a:off x="611560" y="1484627"/>
          <a:ext cx="7845360" cy="3382976"/>
        </p:xfrm>
        <a:graphic>
          <a:graphicData uri="http://schemas.openxmlformats.org/drawingml/2006/table">
            <a:tbl>
              <a:tblPr firstRow="1" bandRow="1">
                <a:tableStyleId>{5940675A-B579-460E-94D1-54222C63F5DA}</a:tableStyleId>
              </a:tblPr>
              <a:tblGrid>
                <a:gridCol w="4595930">
                  <a:extLst>
                    <a:ext uri="{9D8B030D-6E8A-4147-A177-3AD203B41FA5}">
                      <a16:colId xmlns:a16="http://schemas.microsoft.com/office/drawing/2014/main" val="20000"/>
                    </a:ext>
                  </a:extLst>
                </a:gridCol>
                <a:gridCol w="3249430">
                  <a:extLst>
                    <a:ext uri="{9D8B030D-6E8A-4147-A177-3AD203B41FA5}">
                      <a16:colId xmlns:a16="http://schemas.microsoft.com/office/drawing/2014/main" val="20001"/>
                    </a:ext>
                  </a:extLst>
                </a:gridCol>
              </a:tblGrid>
              <a:tr h="579059">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採計項目</a:t>
                      </a:r>
                    </a:p>
                  </a:txBody>
                  <a:tcPr marT="45696" marB="45696">
                    <a:solidFill>
                      <a:srgbClr val="FFCC99"/>
                    </a:solidFill>
                  </a:tcPr>
                </a:tc>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積分採計方式</a:t>
                      </a:r>
                    </a:p>
                  </a:txBody>
                  <a:tcPr marT="45696" marB="45696">
                    <a:solidFill>
                      <a:srgbClr val="FFCC99"/>
                    </a:solidFill>
                  </a:tcPr>
                </a:tc>
                <a:extLst>
                  <a:ext uri="{0D108BD9-81ED-4DB2-BD59-A6C34878D82A}">
                    <a16:rowId xmlns:a16="http://schemas.microsoft.com/office/drawing/2014/main" val="10000"/>
                  </a:ext>
                </a:extLst>
              </a:tr>
              <a:tr h="579059">
                <a:tc>
                  <a:txBody>
                    <a:bodyPr/>
                    <a:lstStyle/>
                    <a:p>
                      <a:pPr algn="ct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低收入戶</a:t>
                      </a:r>
                    </a:p>
                  </a:txBody>
                  <a:tcPr marT="45696" marB="45696">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696" marB="45696" anchor="ctr">
                    <a:lnB w="12700" cap="flat" cmpd="sng" algn="ctr">
                      <a:solidFill>
                        <a:schemeClr val="tx1"/>
                      </a:solidFill>
                      <a:prstDash val="solid"/>
                      <a:round/>
                      <a:headEnd type="none" w="med" len="med"/>
                      <a:tailEnd type="none" w="med" len="med"/>
                    </a:lnB>
                    <a:solidFill>
                      <a:srgbClr val="FFE6CD"/>
                    </a:solidFill>
                  </a:tcPr>
                </a:tc>
                <a:extLst>
                  <a:ext uri="{0D108BD9-81ED-4DB2-BD59-A6C34878D82A}">
                    <a16:rowId xmlns:a16="http://schemas.microsoft.com/office/drawing/2014/main" val="10001"/>
                  </a:ext>
                </a:extLst>
              </a:tr>
              <a:tr h="579059">
                <a:tc>
                  <a:txBody>
                    <a:bodyPr/>
                    <a:lstStyle/>
                    <a:p>
                      <a:pPr algn="ct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中低收入戶</a:t>
                      </a:r>
                    </a:p>
                  </a:txBody>
                  <a:tcPr marT="45696" marB="45696">
                    <a:solidFill>
                      <a:srgbClr val="FFCC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696" marB="4569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CD"/>
                    </a:solidFill>
                  </a:tcPr>
                </a:tc>
                <a:extLst>
                  <a:ext uri="{0D108BD9-81ED-4DB2-BD59-A6C34878D82A}">
                    <a16:rowId xmlns:a16="http://schemas.microsoft.com/office/drawing/2014/main" val="10002"/>
                  </a:ext>
                </a:extLst>
              </a:tr>
              <a:tr h="1066727">
                <a:tc>
                  <a:txBody>
                    <a:bodyPr/>
                    <a:lstStyle/>
                    <a:p>
                      <a:pPr algn="ct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直系血親尊親屬</a:t>
                      </a:r>
                      <a:endPar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支領失業給付之子女</a:t>
                      </a:r>
                    </a:p>
                  </a:txBody>
                  <a:tcPr marT="45696" marB="45696">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696" marB="4569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CD"/>
                    </a:solidFill>
                  </a:tcPr>
                </a:tc>
                <a:extLst>
                  <a:ext uri="{0D108BD9-81ED-4DB2-BD59-A6C34878D82A}">
                    <a16:rowId xmlns:a16="http://schemas.microsoft.com/office/drawing/2014/main" val="10003"/>
                  </a:ext>
                </a:extLst>
              </a:tr>
              <a:tr h="579059">
                <a:tc>
                  <a:txBody>
                    <a:bodyPr/>
                    <a:lstStyle/>
                    <a:p>
                      <a:pPr algn="ct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特殊境遇家庭子女</a:t>
                      </a:r>
                    </a:p>
                  </a:txBody>
                  <a:tcPr marT="45696" marB="45696">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696" marB="45696" anchor="ctr">
                    <a:lnT w="12700" cap="flat" cmpd="sng" algn="ctr">
                      <a:solidFill>
                        <a:schemeClr val="tx1"/>
                      </a:solidFill>
                      <a:prstDash val="solid"/>
                      <a:round/>
                      <a:headEnd type="none" w="med" len="med"/>
                      <a:tailEnd type="none" w="med" len="med"/>
                    </a:lnT>
                    <a:solidFill>
                      <a:srgbClr val="FFE6CD"/>
                    </a:solidFill>
                  </a:tcPr>
                </a:tc>
                <a:extLst>
                  <a:ext uri="{0D108BD9-81ED-4DB2-BD59-A6C34878D82A}">
                    <a16:rowId xmlns:a16="http://schemas.microsoft.com/office/drawing/2014/main" val="10004"/>
                  </a:ext>
                </a:extLst>
              </a:tr>
            </a:tbl>
          </a:graphicData>
        </a:graphic>
      </p:graphicFrame>
      <p:sp>
        <p:nvSpPr>
          <p:cNvPr id="40986" name="文字方塊 4"/>
          <p:cNvSpPr txBox="1">
            <a:spLocks noChangeArrowheads="1"/>
          </p:cNvSpPr>
          <p:nvPr/>
        </p:nvSpPr>
        <p:spPr bwMode="auto">
          <a:xfrm>
            <a:off x="611561" y="5157192"/>
            <a:ext cx="727280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註：同時具備</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種以上資格者僅得擇一計分。</a:t>
            </a:r>
          </a:p>
        </p:txBody>
      </p:sp>
      <p:pic>
        <p:nvPicPr>
          <p:cNvPr id="40987"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0262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1986" name="標題 1"/>
          <p:cNvSpPr>
            <a:spLocks noGrp="1"/>
          </p:cNvSpPr>
          <p:nvPr>
            <p:ph type="title"/>
          </p:nvPr>
        </p:nvSpPr>
        <p:spPr>
          <a:xfrm>
            <a:off x="457200" y="44624"/>
            <a:ext cx="8229600" cy="1143000"/>
          </a:xfrm>
        </p:spPr>
        <p:txBody>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五專優免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均衡學習</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738824286"/>
              </p:ext>
            </p:extLst>
          </p:nvPr>
        </p:nvGraphicFramePr>
        <p:xfrm>
          <a:off x="457200" y="1259569"/>
          <a:ext cx="7859216" cy="4680520"/>
        </p:xfrm>
        <a:graphic>
          <a:graphicData uri="http://schemas.openxmlformats.org/drawingml/2006/table">
            <a:tbl>
              <a:tblPr firstRow="1" bandRow="1">
                <a:tableStyleId>{5940675A-B579-460E-94D1-54222C63F5DA}</a:tableStyleId>
              </a:tblPr>
              <a:tblGrid>
                <a:gridCol w="2619739">
                  <a:extLst>
                    <a:ext uri="{9D8B030D-6E8A-4147-A177-3AD203B41FA5}">
                      <a16:colId xmlns:a16="http://schemas.microsoft.com/office/drawing/2014/main" val="20000"/>
                    </a:ext>
                  </a:extLst>
                </a:gridCol>
                <a:gridCol w="3235350">
                  <a:extLst>
                    <a:ext uri="{9D8B030D-6E8A-4147-A177-3AD203B41FA5}">
                      <a16:colId xmlns:a16="http://schemas.microsoft.com/office/drawing/2014/main" val="20001"/>
                    </a:ext>
                  </a:extLst>
                </a:gridCol>
                <a:gridCol w="2004127">
                  <a:extLst>
                    <a:ext uri="{9D8B030D-6E8A-4147-A177-3AD203B41FA5}">
                      <a16:colId xmlns:a16="http://schemas.microsoft.com/office/drawing/2014/main" val="20002"/>
                    </a:ext>
                  </a:extLst>
                </a:gridCol>
              </a:tblGrid>
              <a:tr h="1484668">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學習領域</a:t>
                      </a:r>
                    </a:p>
                  </a:txBody>
                  <a:tcPr marT="45716" marB="45716" anchor="ctr">
                    <a:solidFill>
                      <a:srgbClr val="FFCC99"/>
                    </a:solidFill>
                  </a:tcPr>
                </a:tc>
                <a:tc gridSpan="2">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七上、七下、八上、八下及九上</a:t>
                      </a:r>
                      <a:endPar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3000" b="1" dirty="0">
                          <a:latin typeface="微軟正黑體" panose="020B0604030504040204" pitchFamily="34" charset="-120"/>
                          <a:ea typeface="微軟正黑體" panose="020B0604030504040204" pitchFamily="34" charset="-120"/>
                          <a:cs typeface="Times New Roman" panose="02020603050405020304" pitchFamily="18" charset="0"/>
                        </a:rPr>
                        <a:t>共計</a:t>
                      </a:r>
                      <a:r>
                        <a:rPr lang="en-US" altLang="zh-TW" sz="3000" b="1"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3000" b="1" dirty="0">
                          <a:latin typeface="微軟正黑體" panose="020B0604030504040204" pitchFamily="34" charset="-120"/>
                          <a:ea typeface="微軟正黑體" panose="020B0604030504040204" pitchFamily="34" charset="-120"/>
                          <a:cs typeface="Times New Roman" panose="02020603050405020304" pitchFamily="18" charset="0"/>
                        </a:rPr>
                        <a:t>學期平均成績</a:t>
                      </a:r>
                    </a:p>
                  </a:txBody>
                  <a:tcPr marT="45716" marB="45716" anchor="ctr">
                    <a:solidFill>
                      <a:srgbClr val="FFCC99"/>
                    </a:solidFill>
                  </a:tcPr>
                </a:tc>
                <a:tc hMerge="1">
                  <a:txBody>
                    <a:bodyPr/>
                    <a:lstStyle/>
                    <a:p>
                      <a:endParaRPr lang="zh-TW" altLang="en-US" sz="3200" dirty="0"/>
                    </a:p>
                  </a:txBody>
                  <a:tcPr/>
                </a:tc>
                <a:extLst>
                  <a:ext uri="{0D108BD9-81ED-4DB2-BD59-A6C34878D82A}">
                    <a16:rowId xmlns:a16="http://schemas.microsoft.com/office/drawing/2014/main" val="10000"/>
                  </a:ext>
                </a:extLst>
              </a:tr>
              <a:tr h="805964">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健康與體育</a:t>
                      </a:r>
                    </a:p>
                  </a:txBody>
                  <a:tcPr marT="45716" marB="45716" anchor="ctr">
                    <a:lnB w="12700" cap="flat" cmpd="sng" algn="ctr">
                      <a:solidFill>
                        <a:schemeClr val="tx1"/>
                      </a:solidFill>
                      <a:prstDash val="solid"/>
                      <a:round/>
                      <a:headEnd type="none" w="med" len="med"/>
                      <a:tailEnd type="none" w="med" len="med"/>
                    </a:lnB>
                    <a:solidFill>
                      <a:srgbClr val="FFCC99"/>
                    </a:solidFill>
                  </a:tcPr>
                </a:tc>
                <a:tc>
                  <a:txBody>
                    <a:bodyPr/>
                    <a:lstStyle/>
                    <a:p>
                      <a:pPr algn="ct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達</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分以上</a:t>
                      </a:r>
                    </a:p>
                  </a:txBody>
                  <a:tcPr marT="45716" marB="45716"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6" marB="45716" anchor="ctr">
                    <a:solidFill>
                      <a:srgbClr val="FFE6CD"/>
                    </a:solidFill>
                  </a:tcPr>
                </a:tc>
                <a:extLst>
                  <a:ext uri="{0D108BD9-81ED-4DB2-BD59-A6C34878D82A}">
                    <a16:rowId xmlns:a16="http://schemas.microsoft.com/office/drawing/2014/main" val="10001"/>
                  </a:ext>
                </a:extLst>
              </a:tr>
              <a:tr h="805964">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藝術與人文</a:t>
                      </a:r>
                    </a:p>
                  </a:txBody>
                  <a:tcPr marT="45716" marB="457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達</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分以上</a:t>
                      </a:r>
                    </a:p>
                  </a:txBody>
                  <a:tcPr marT="45716" marB="45716"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6" marB="45716" anchor="ctr">
                    <a:solidFill>
                      <a:srgbClr val="FFE6CD"/>
                    </a:solidFill>
                  </a:tcPr>
                </a:tc>
                <a:extLst>
                  <a:ext uri="{0D108BD9-81ED-4DB2-BD59-A6C34878D82A}">
                    <a16:rowId xmlns:a16="http://schemas.microsoft.com/office/drawing/2014/main" val="10002"/>
                  </a:ext>
                </a:extLst>
              </a:tr>
              <a:tr h="805964">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綜合活動</a:t>
                      </a:r>
                    </a:p>
                  </a:txBody>
                  <a:tcPr marT="45716" marB="457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達</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分以上</a:t>
                      </a:r>
                    </a:p>
                  </a:txBody>
                  <a:tcPr marT="45716" marB="45716"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6" marB="45716" anchor="ctr">
                    <a:solidFill>
                      <a:srgbClr val="FFE6CD"/>
                    </a:solidFill>
                  </a:tcPr>
                </a:tc>
                <a:extLst>
                  <a:ext uri="{0D108BD9-81ED-4DB2-BD59-A6C34878D82A}">
                    <a16:rowId xmlns:a16="http://schemas.microsoft.com/office/drawing/2014/main" val="10003"/>
                  </a:ext>
                </a:extLst>
              </a:tr>
              <a:tr h="777960">
                <a:tc>
                  <a:txBody>
                    <a:bodyPr/>
                    <a:lstStyle/>
                    <a:p>
                      <a:pPr algn="ctr"/>
                      <a:r>
                        <a:rPr lang="zh-TW" altLang="en-US" sz="3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積分上限</a:t>
                      </a:r>
                    </a:p>
                  </a:txBody>
                  <a:tcPr marT="45716" marB="45716" anchor="ctr">
                    <a:lnT w="12700" cap="flat" cmpd="sng" algn="ctr">
                      <a:solidFill>
                        <a:schemeClr val="tx1"/>
                      </a:solidFill>
                      <a:prstDash val="solid"/>
                      <a:round/>
                      <a:headEnd type="none" w="med" len="med"/>
                      <a:tailEnd type="none" w="med" len="med"/>
                    </a:lnT>
                    <a:solidFill>
                      <a:srgbClr val="FFE6CD"/>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3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6" marB="45716" anchor="ctr">
                    <a:solidFill>
                      <a:srgbClr val="FFE6CD"/>
                    </a:solidFill>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marT="45722" marB="45722"/>
                </a:tc>
                <a:extLst>
                  <a:ext uri="{0D108BD9-81ED-4DB2-BD59-A6C34878D82A}">
                    <a16:rowId xmlns:a16="http://schemas.microsoft.com/office/drawing/2014/main" val="10004"/>
                  </a:ext>
                </a:extLst>
              </a:tr>
            </a:tbl>
          </a:graphicData>
        </a:graphic>
      </p:graphicFrame>
      <p:pic>
        <p:nvPicPr>
          <p:cNvPr id="6"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6451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43010" name="標題 1"/>
          <p:cNvSpPr>
            <a:spLocks noGrp="1"/>
          </p:cNvSpPr>
          <p:nvPr>
            <p:ph type="title"/>
          </p:nvPr>
        </p:nvSpPr>
        <p:spPr>
          <a:xfrm>
            <a:off x="457200" y="125760"/>
            <a:ext cx="8229600" cy="1143000"/>
          </a:xfrm>
        </p:spPr>
        <p:txBody>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五專優免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國中教育會考</a:t>
            </a:r>
          </a:p>
        </p:txBody>
      </p:sp>
      <p:graphicFrame>
        <p:nvGraphicFramePr>
          <p:cNvPr id="3" name="內容版面配置區 2"/>
          <p:cNvGraphicFramePr>
            <a:graphicFrameLocks noGrp="1"/>
          </p:cNvGraphicFramePr>
          <p:nvPr>
            <p:ph idx="1"/>
            <p:extLst>
              <p:ext uri="{D42A27DB-BD31-4B8C-83A1-F6EECF244321}">
                <p14:modId xmlns:p14="http://schemas.microsoft.com/office/powerpoint/2010/main" val="94137740"/>
              </p:ext>
            </p:extLst>
          </p:nvPr>
        </p:nvGraphicFramePr>
        <p:xfrm>
          <a:off x="457200" y="1268413"/>
          <a:ext cx="8229600" cy="3027370"/>
        </p:xfrm>
        <a:graphic>
          <a:graphicData uri="http://schemas.openxmlformats.org/drawingml/2006/table">
            <a:tbl>
              <a:tblPr bandRow="1">
                <a:tableStyleId>{5940675A-B579-460E-94D1-54222C63F5DA}</a:tableStyleId>
              </a:tblPr>
              <a:tblGrid>
                <a:gridCol w="1234480">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946448">
                  <a:extLst>
                    <a:ext uri="{9D8B030D-6E8A-4147-A177-3AD203B41FA5}">
                      <a16:colId xmlns:a16="http://schemas.microsoft.com/office/drawing/2014/main" val="20007"/>
                    </a:ext>
                  </a:extLst>
                </a:gridCol>
              </a:tblGrid>
              <a:tr h="370745">
                <a:tc rowSpan="2">
                  <a:txBody>
                    <a:bodyPr/>
                    <a:lstStyle/>
                    <a:p>
                      <a:pPr algn="ct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採計科目</a:t>
                      </a:r>
                    </a:p>
                  </a:txBody>
                  <a:tcPr marT="45708" marB="45708" anchor="ctr">
                    <a:solidFill>
                      <a:srgbClr val="FFCC99"/>
                    </a:solidFill>
                  </a:tcPr>
                </a:tc>
                <a:tc gridSpan="3">
                  <a:txBody>
                    <a:bodyPr/>
                    <a:lstStyle/>
                    <a:p>
                      <a:pPr algn="ct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精熟</a:t>
                      </a:r>
                    </a:p>
                  </a:txBody>
                  <a:tcPr marT="45708" marB="45708">
                    <a:solidFill>
                      <a:srgbClr val="FFCC99"/>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基礎</a:t>
                      </a:r>
                    </a:p>
                  </a:txBody>
                  <a:tcPr marT="45708" marB="45708">
                    <a:solidFill>
                      <a:srgbClr val="FFCC99"/>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待加強</a:t>
                      </a:r>
                    </a:p>
                  </a:txBody>
                  <a:tcPr marT="45708" marB="45708">
                    <a:solidFill>
                      <a:srgbClr val="FFCC99"/>
                    </a:solidFill>
                  </a:tcPr>
                </a:tc>
                <a:extLst>
                  <a:ext uri="{0D108BD9-81ED-4DB2-BD59-A6C34878D82A}">
                    <a16:rowId xmlns:a16="http://schemas.microsoft.com/office/drawing/2014/main" val="10000"/>
                  </a:ext>
                </a:extLst>
              </a:tr>
              <a:tr h="370745">
                <a:tc vMerge="1">
                  <a:txBody>
                    <a:bodyPr/>
                    <a:lstStyle/>
                    <a:p>
                      <a:endParaRPr lang="zh-TW" altLang="en-US" dirty="0"/>
                    </a:p>
                  </a:txBody>
                  <a:tcPr/>
                </a:tc>
                <a:tc>
                  <a:txBody>
                    <a:bodyPr/>
                    <a:lstStyle/>
                    <a:p>
                      <a:pPr algn="ct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A</a:t>
                      </a:r>
                      <a:r>
                        <a:rPr lang="en-US" altLang="zh-TW" sz="1800" b="1" baseline="300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b="1" baseline="300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CC99"/>
                    </a:solidFill>
                  </a:tcPr>
                </a:tc>
                <a:tc>
                  <a:txBody>
                    <a:bodyPr/>
                    <a:lstStyle/>
                    <a:p>
                      <a:pPr algn="ct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A</a:t>
                      </a:r>
                      <a:r>
                        <a:rPr lang="en-US" altLang="zh-TW" sz="1800" b="1" baseline="300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b="1" baseline="300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CC99"/>
                    </a:solidFill>
                  </a:tcPr>
                </a:tc>
                <a:tc>
                  <a:txBody>
                    <a:bodyPr/>
                    <a:lstStyle/>
                    <a:p>
                      <a:pPr algn="ct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CC99"/>
                    </a:solidFill>
                  </a:tcPr>
                </a:tc>
                <a:tc>
                  <a:txBody>
                    <a:bodyPr/>
                    <a:lstStyle/>
                    <a:p>
                      <a:pPr algn="ct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B</a:t>
                      </a:r>
                      <a:r>
                        <a:rPr lang="en-US" altLang="zh-TW" sz="1800" b="1" baseline="300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b="1" baseline="300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CC99"/>
                    </a:solidFill>
                  </a:tcPr>
                </a:tc>
                <a:tc>
                  <a:txBody>
                    <a:bodyPr/>
                    <a:lstStyle/>
                    <a:p>
                      <a:pPr algn="ct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B</a:t>
                      </a:r>
                      <a:r>
                        <a:rPr lang="en-US" altLang="zh-TW" sz="1800" b="1" baseline="300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b="1" baseline="300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CC99"/>
                    </a:solidFill>
                  </a:tcPr>
                </a:tc>
                <a:tc>
                  <a:txBody>
                    <a:bodyPr/>
                    <a:lstStyle/>
                    <a:p>
                      <a:pPr algn="ct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CC99"/>
                    </a:solidFill>
                  </a:tcPr>
                </a:tc>
                <a:tc>
                  <a:txBody>
                    <a:bodyPr/>
                    <a:lstStyle/>
                    <a:p>
                      <a:pPr algn="ct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CC99"/>
                    </a:solidFill>
                  </a:tcPr>
                </a:tc>
                <a:extLst>
                  <a:ext uri="{0D108BD9-81ED-4DB2-BD59-A6C34878D82A}">
                    <a16:rowId xmlns:a16="http://schemas.microsoft.com/office/drawing/2014/main" val="10001"/>
                  </a:ext>
                </a:extLst>
              </a:tr>
              <a:tr h="457174">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國文</a:t>
                      </a:r>
                    </a:p>
                  </a:txBody>
                  <a:tcPr marT="45708" marB="45708">
                    <a:solidFill>
                      <a:srgbClr val="FFCC99"/>
                    </a:solidFill>
                  </a:tcPr>
                </a:tc>
                <a:tc rowSpan="5">
                  <a:txBody>
                    <a:bodyPr/>
                    <a:lstStyle/>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6.4</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8" marB="45708">
                    <a:solidFill>
                      <a:srgbClr val="FFE6CD"/>
                    </a:solidFill>
                  </a:tcPr>
                </a:tc>
                <a:tc rowSpan="5">
                  <a:txBody>
                    <a:bodyPr/>
                    <a:lstStyle/>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rowSpan="5">
                  <a:txBody>
                    <a:bodyPr/>
                    <a:lstStyle/>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8" marB="45708">
                    <a:solidFill>
                      <a:srgbClr val="FFE6CD"/>
                    </a:solidFill>
                  </a:tcPr>
                </a:tc>
                <a:tc rowSpan="5">
                  <a:txBody>
                    <a:bodyPr/>
                    <a:lstStyle/>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8" marB="45708">
                    <a:solidFill>
                      <a:srgbClr val="FFE6CD"/>
                    </a:solidFill>
                  </a:tcPr>
                </a:tc>
                <a:tc rowSpan="5">
                  <a:txBody>
                    <a:bodyPr/>
                    <a:lstStyle/>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8" marB="45708">
                    <a:solidFill>
                      <a:srgbClr val="FFE6CD"/>
                    </a:solidFill>
                  </a:tcPr>
                </a:tc>
                <a:tc rowSpan="5">
                  <a:txBody>
                    <a:bodyPr/>
                    <a:lstStyle/>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8" marB="45708">
                    <a:solidFill>
                      <a:srgbClr val="FFE6CD"/>
                    </a:solidFill>
                  </a:tcPr>
                </a:tc>
                <a:tc rowSpan="5">
                  <a:txBody>
                    <a:bodyPr/>
                    <a:lstStyle/>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8" marB="45708">
                    <a:solidFill>
                      <a:srgbClr val="FFE6CD"/>
                    </a:solidFill>
                  </a:tcPr>
                </a:tc>
                <a:extLst>
                  <a:ext uri="{0D108BD9-81ED-4DB2-BD59-A6C34878D82A}">
                    <a16:rowId xmlns:a16="http://schemas.microsoft.com/office/drawing/2014/main" val="10002"/>
                  </a:ext>
                </a:extLst>
              </a:tr>
              <a:tr h="457174">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數學</a:t>
                      </a:r>
                    </a:p>
                  </a:txBody>
                  <a:tcPr marT="45708" marB="45708">
                    <a:solidFill>
                      <a:srgbClr val="FFCC99"/>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extLst>
                  <a:ext uri="{0D108BD9-81ED-4DB2-BD59-A6C34878D82A}">
                    <a16:rowId xmlns:a16="http://schemas.microsoft.com/office/drawing/2014/main" val="10003"/>
                  </a:ext>
                </a:extLst>
              </a:tr>
              <a:tr h="457174">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英語</a:t>
                      </a:r>
                    </a:p>
                  </a:txBody>
                  <a:tcPr marT="45708" marB="45708">
                    <a:solidFill>
                      <a:srgbClr val="FFCC99"/>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extLst>
                  <a:ext uri="{0D108BD9-81ED-4DB2-BD59-A6C34878D82A}">
                    <a16:rowId xmlns:a16="http://schemas.microsoft.com/office/drawing/2014/main" val="10004"/>
                  </a:ext>
                </a:extLst>
              </a:tr>
              <a:tr h="457174">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自然</a:t>
                      </a:r>
                    </a:p>
                  </a:txBody>
                  <a:tcPr marT="45708" marB="45708">
                    <a:solidFill>
                      <a:srgbClr val="FFCC99"/>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extLst>
                  <a:ext uri="{0D108BD9-81ED-4DB2-BD59-A6C34878D82A}">
                    <a16:rowId xmlns:a16="http://schemas.microsoft.com/office/drawing/2014/main" val="10005"/>
                  </a:ext>
                </a:extLst>
              </a:tr>
              <a:tr h="457174">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社會</a:t>
                      </a:r>
                    </a:p>
                  </a:txBody>
                  <a:tcPr marT="45708" marB="45708">
                    <a:solidFill>
                      <a:srgbClr val="FFCC99"/>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tc vMerge="1">
                  <a:txBody>
                    <a:bodyPr/>
                    <a:lstStyle/>
                    <a:p>
                      <a:pPr algn="ct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08" marB="45708">
                    <a:solidFill>
                      <a:srgbClr val="FFE6CD"/>
                    </a:solidFill>
                  </a:tcPr>
                </a:tc>
                <a:extLst>
                  <a:ext uri="{0D108BD9-81ED-4DB2-BD59-A6C34878D82A}">
                    <a16:rowId xmlns:a16="http://schemas.microsoft.com/office/drawing/2014/main" val="10006"/>
                  </a:ext>
                </a:extLst>
              </a:tr>
            </a:tbl>
          </a:graphicData>
        </a:graphic>
      </p:graphicFrame>
      <p:graphicFrame>
        <p:nvGraphicFramePr>
          <p:cNvPr id="6" name="內容版面配置區 2"/>
          <p:cNvGraphicFramePr>
            <a:graphicFrameLocks/>
          </p:cNvGraphicFramePr>
          <p:nvPr>
            <p:extLst>
              <p:ext uri="{D42A27DB-BD31-4B8C-83A1-F6EECF244321}">
                <p14:modId xmlns:p14="http://schemas.microsoft.com/office/powerpoint/2010/main" val="4277047457"/>
              </p:ext>
            </p:extLst>
          </p:nvPr>
        </p:nvGraphicFramePr>
        <p:xfrm>
          <a:off x="462758" y="4652963"/>
          <a:ext cx="8218485" cy="767080"/>
        </p:xfrm>
        <a:graphic>
          <a:graphicData uri="http://schemas.openxmlformats.org/drawingml/2006/table">
            <a:tbl>
              <a:tblPr bandRow="1">
                <a:tableStyleId>{5940675A-B579-460E-94D1-54222C63F5DA}</a:tableStyleId>
              </a:tblPr>
              <a:tblGrid>
                <a:gridCol w="1393017">
                  <a:extLst>
                    <a:ext uri="{9D8B030D-6E8A-4147-A177-3AD203B41FA5}">
                      <a16:colId xmlns:a16="http://schemas.microsoft.com/office/drawing/2014/main" val="20000"/>
                    </a:ext>
                  </a:extLst>
                </a:gridCol>
                <a:gridCol w="1137578">
                  <a:extLst>
                    <a:ext uri="{9D8B030D-6E8A-4147-A177-3AD203B41FA5}">
                      <a16:colId xmlns:a16="http://schemas.microsoft.com/office/drawing/2014/main" val="20001"/>
                    </a:ext>
                  </a:extLst>
                </a:gridCol>
                <a:gridCol w="1137578">
                  <a:extLst>
                    <a:ext uri="{9D8B030D-6E8A-4147-A177-3AD203B41FA5}">
                      <a16:colId xmlns:a16="http://schemas.microsoft.com/office/drawing/2014/main" val="20002"/>
                    </a:ext>
                  </a:extLst>
                </a:gridCol>
                <a:gridCol w="1137578">
                  <a:extLst>
                    <a:ext uri="{9D8B030D-6E8A-4147-A177-3AD203B41FA5}">
                      <a16:colId xmlns:a16="http://schemas.microsoft.com/office/drawing/2014/main" val="20003"/>
                    </a:ext>
                  </a:extLst>
                </a:gridCol>
                <a:gridCol w="1137578">
                  <a:extLst>
                    <a:ext uri="{9D8B030D-6E8A-4147-A177-3AD203B41FA5}">
                      <a16:colId xmlns:a16="http://schemas.microsoft.com/office/drawing/2014/main" val="20004"/>
                    </a:ext>
                  </a:extLst>
                </a:gridCol>
                <a:gridCol w="1137578">
                  <a:extLst>
                    <a:ext uri="{9D8B030D-6E8A-4147-A177-3AD203B41FA5}">
                      <a16:colId xmlns:a16="http://schemas.microsoft.com/office/drawing/2014/main" val="20005"/>
                    </a:ext>
                  </a:extLst>
                </a:gridCol>
                <a:gridCol w="1137578">
                  <a:extLst>
                    <a:ext uri="{9D8B030D-6E8A-4147-A177-3AD203B41FA5}">
                      <a16:colId xmlns:a16="http://schemas.microsoft.com/office/drawing/2014/main" val="20006"/>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採計科目</a:t>
                      </a:r>
                    </a:p>
                  </a:txBody>
                  <a:tcPr anchor="ctr">
                    <a:lnT w="12700" cap="flat" cmpd="sng" algn="ctr">
                      <a:solidFill>
                        <a:schemeClr val="tx1"/>
                      </a:solidFill>
                      <a:prstDash val="solid"/>
                      <a:round/>
                      <a:headEnd type="none" w="med" len="med"/>
                      <a:tailEnd type="none" w="med" len="med"/>
                    </a:lnT>
                    <a:solidFill>
                      <a:srgbClr val="FFCC99"/>
                    </a:solidFill>
                  </a:tcPr>
                </a:tc>
                <a:tc>
                  <a:txBody>
                    <a:bodyPr/>
                    <a:lstStyle/>
                    <a:p>
                      <a:pPr algn="ct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級分</a:t>
                      </a:r>
                    </a:p>
                  </a:txBody>
                  <a:tcPr>
                    <a:solidFill>
                      <a:srgbClr val="FFCC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級分</a:t>
                      </a:r>
                    </a:p>
                  </a:txBody>
                  <a:tcPr>
                    <a:solidFill>
                      <a:srgbClr val="FFCC99"/>
                    </a:solidFill>
                  </a:tcPr>
                </a:tc>
                <a:tc>
                  <a:txBody>
                    <a:bodyPr/>
                    <a:lstStyle/>
                    <a:p>
                      <a:pPr algn="ct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級分</a:t>
                      </a:r>
                    </a:p>
                  </a:txBody>
                  <a:tcPr>
                    <a:solidFill>
                      <a:srgbClr val="FFCC99"/>
                    </a:solidFill>
                  </a:tcPr>
                </a:tc>
                <a:tc>
                  <a:txBody>
                    <a:bodyPr/>
                    <a:lstStyle/>
                    <a:p>
                      <a:pPr algn="ct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級分</a:t>
                      </a:r>
                      <a:endParaRPr lang="zh-TW" altLang="en-US" sz="1600" b="1" baseline="300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a:solidFill>
                      <a:srgbClr val="FFCC99"/>
                    </a:solidFill>
                  </a:tcPr>
                </a:tc>
                <a:tc>
                  <a:txBody>
                    <a:bodyPr/>
                    <a:lstStyle/>
                    <a:p>
                      <a:pPr algn="ct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級分</a:t>
                      </a:r>
                      <a:endParaRPr lang="zh-TW" altLang="en-US" sz="1600" b="1" baseline="300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a:solidFill>
                      <a:srgbClr val="FFCC99"/>
                    </a:solidFill>
                  </a:tcPr>
                </a:tc>
                <a:tc>
                  <a:txBody>
                    <a:bodyPr/>
                    <a:lstStyle/>
                    <a:p>
                      <a:pPr algn="ct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級分</a:t>
                      </a:r>
                    </a:p>
                  </a:txBody>
                  <a:tcPr>
                    <a:solidFill>
                      <a:srgbClr val="FFCC99"/>
                    </a:solidFill>
                  </a:tcPr>
                </a:tc>
                <a:extLst>
                  <a:ext uri="{0D108BD9-81ED-4DB2-BD59-A6C34878D82A}">
                    <a16:rowId xmlns:a16="http://schemas.microsoft.com/office/drawing/2014/main" val="10000"/>
                  </a:ext>
                </a:extLst>
              </a:tr>
              <a:tr h="370840">
                <a:tc>
                  <a:txBody>
                    <a:bodyPr/>
                    <a:lstStyle/>
                    <a:p>
                      <a:pPr algn="ct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寫作測驗</a:t>
                      </a:r>
                    </a:p>
                  </a:txBody>
                  <a:tcPr>
                    <a:solidFill>
                      <a:srgbClr val="FFCC99"/>
                    </a:solidFill>
                  </a:tcPr>
                </a:tc>
                <a:tc>
                  <a:txBody>
                    <a:bodyPr/>
                    <a:lstStyle/>
                    <a:p>
                      <a:pPr algn="ct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anchor="ctr">
                    <a:solidFill>
                      <a:srgbClr val="FFE6CD"/>
                    </a:solidFill>
                  </a:tcPr>
                </a:tc>
                <a:tc>
                  <a:txBody>
                    <a:bodyPr/>
                    <a:lstStyle/>
                    <a:p>
                      <a:pPr algn="ct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0.8</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anchor="ctr">
                    <a:solidFill>
                      <a:srgbClr val="FFE6CD"/>
                    </a:solidFill>
                  </a:tcPr>
                </a:tc>
                <a:tc>
                  <a:txBody>
                    <a:bodyPr/>
                    <a:lstStyle/>
                    <a:p>
                      <a:pPr algn="ct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0.6</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anchor="ctr">
                    <a:solidFill>
                      <a:srgbClr val="FFE6CD"/>
                    </a:solidFill>
                  </a:tcPr>
                </a:tc>
                <a:tc>
                  <a:txBody>
                    <a:bodyPr/>
                    <a:lstStyle/>
                    <a:p>
                      <a:pPr algn="ct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0.4</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anchor="ctr">
                    <a:solidFill>
                      <a:srgbClr val="FFE6CD"/>
                    </a:solidFill>
                  </a:tcPr>
                </a:tc>
                <a:tc>
                  <a:txBody>
                    <a:bodyPr/>
                    <a:lstStyle/>
                    <a:p>
                      <a:pPr algn="ct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0.2</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anchor="ctr">
                    <a:solidFill>
                      <a:srgbClr val="FFE6CD"/>
                    </a:solidFill>
                  </a:tcPr>
                </a:tc>
                <a:tc>
                  <a:txBody>
                    <a:bodyPr/>
                    <a:lstStyle/>
                    <a:p>
                      <a:pPr algn="ct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0.1</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anchor="ctr">
                    <a:solidFill>
                      <a:srgbClr val="FFE6CD"/>
                    </a:solidFill>
                  </a:tcPr>
                </a:tc>
                <a:extLst>
                  <a:ext uri="{0D108BD9-81ED-4DB2-BD59-A6C34878D82A}">
                    <a16:rowId xmlns:a16="http://schemas.microsoft.com/office/drawing/2014/main" val="10001"/>
                  </a:ext>
                </a:extLst>
              </a:tr>
            </a:tbl>
          </a:graphicData>
        </a:graphic>
      </p:graphicFrame>
      <p:pic>
        <p:nvPicPr>
          <p:cNvPr id="43107"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114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5738" y="2420888"/>
            <a:ext cx="8229600" cy="1143000"/>
          </a:xfrm>
        </p:spPr>
        <p:txBody>
          <a:bodyPr>
            <a:noAutofit/>
          </a:bodyPr>
          <a:lstStyle/>
          <a:p>
            <a:r>
              <a:rPr lang="en-US" altLang="zh-TW" sz="6000" dirty="0">
                <a:solidFill>
                  <a:schemeClr val="bg1"/>
                </a:solidFill>
              </a:rPr>
              <a:t>110</a:t>
            </a:r>
            <a:r>
              <a:rPr lang="zh-TW" altLang="en-US" sz="6000" dirty="0">
                <a:solidFill>
                  <a:schemeClr val="bg1"/>
                </a:solidFill>
              </a:rPr>
              <a:t>年臺北市</a:t>
            </a:r>
            <a:r>
              <a:rPr lang="en-US" altLang="zh-TW" sz="6000" dirty="0">
                <a:solidFill>
                  <a:schemeClr val="bg1"/>
                </a:solidFill>
              </a:rPr>
              <a:t/>
            </a:r>
            <a:br>
              <a:rPr lang="en-US" altLang="zh-TW" sz="6000" dirty="0">
                <a:solidFill>
                  <a:schemeClr val="bg1"/>
                </a:solidFill>
              </a:rPr>
            </a:br>
            <a:r>
              <a:rPr lang="zh-TW" altLang="en-US" sz="6000" dirty="0">
                <a:solidFill>
                  <a:schemeClr val="bg1"/>
                </a:solidFill>
              </a:rPr>
              <a:t>優先免試入學方案</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344"/>
            <a:ext cx="9097589" cy="6858000"/>
          </a:xfrm>
          <a:prstGeom prst="rect">
            <a:avLst/>
          </a:prstGeom>
        </p:spPr>
      </p:pic>
      <p:sp>
        <p:nvSpPr>
          <p:cNvPr id="5" name="標題 1"/>
          <p:cNvSpPr txBox="1">
            <a:spLocks/>
          </p:cNvSpPr>
          <p:nvPr/>
        </p:nvSpPr>
        <p:spPr>
          <a:xfrm>
            <a:off x="436748" y="1052736"/>
            <a:ext cx="8229600" cy="439834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tx1"/>
                </a:solidFill>
                <a:latin typeface="華康硬黑體W7" panose="020B0709000000000000" pitchFamily="49" charset="-120"/>
                <a:ea typeface="華康硬黑體W7" panose="020B0709000000000000" pitchFamily="49" charset="-120"/>
                <a:cs typeface="+mj-cs"/>
              </a:defRPr>
            </a:lvl1pPr>
          </a:lstStyle>
          <a:p>
            <a:endParaRPr lang="zh-TW" altLang="en-US" sz="5400" b="1"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691680" y="1218033"/>
            <a:ext cx="5760640" cy="1661993"/>
          </a:xfrm>
          <a:prstGeom prst="rect">
            <a:avLst/>
          </a:prstGeom>
          <a:noFill/>
        </p:spPr>
        <p:txBody>
          <a:bodyPr wrap="square" rtlCol="0">
            <a:spAutoFit/>
          </a:bodyPr>
          <a:lstStyle/>
          <a:p>
            <a:pPr algn="ctr"/>
            <a:r>
              <a:rPr lang="zh-TW" altLang="en-US" sz="5400" b="1" dirty="0">
                <a:solidFill>
                  <a:srgbClr val="FFF9F3"/>
                </a:solidFill>
                <a:latin typeface="微軟正黑體" panose="020B0604030504040204" pitchFamily="34" charset="-120"/>
                <a:ea typeface="微軟正黑體" panose="020B0604030504040204" pitchFamily="34" charset="-120"/>
              </a:rPr>
              <a:t>國中教育會考</a:t>
            </a:r>
            <a:r>
              <a:rPr lang="en-US" altLang="zh-TW" sz="5400" b="1" dirty="0">
                <a:solidFill>
                  <a:srgbClr val="FFF9F3"/>
                </a:solidFill>
                <a:latin typeface="微軟正黑體" panose="020B0604030504040204" pitchFamily="34" charset="-120"/>
                <a:ea typeface="微軟正黑體" panose="020B0604030504040204" pitchFamily="34" charset="-120"/>
              </a:rPr>
              <a:t/>
            </a:r>
            <a:br>
              <a:rPr lang="en-US" altLang="zh-TW" sz="5400" b="1" dirty="0">
                <a:solidFill>
                  <a:srgbClr val="FFF9F3"/>
                </a:solidFill>
                <a:latin typeface="微軟正黑體" panose="020B0604030504040204" pitchFamily="34" charset="-120"/>
                <a:ea typeface="微軟正黑體" panose="020B0604030504040204" pitchFamily="34" charset="-120"/>
              </a:rPr>
            </a:br>
            <a:r>
              <a:rPr lang="zh-TW" altLang="en-US" sz="4800" b="1" dirty="0">
                <a:solidFill>
                  <a:srgbClr val="FFF9F3"/>
                </a:solidFill>
                <a:latin typeface="微軟正黑體" panose="020B0604030504040204" pitchFamily="34" charset="-120"/>
                <a:ea typeface="微軟正黑體" panose="020B0604030504040204" pitchFamily="34" charset="-120"/>
              </a:rPr>
              <a:t>為學力品質測驗</a:t>
            </a:r>
          </a:p>
        </p:txBody>
      </p:sp>
      <p:sp>
        <p:nvSpPr>
          <p:cNvPr id="4" name="文字方塊 3"/>
          <p:cNvSpPr txBox="1"/>
          <p:nvPr/>
        </p:nvSpPr>
        <p:spPr>
          <a:xfrm>
            <a:off x="1210498" y="3071574"/>
            <a:ext cx="6768752" cy="1446550"/>
          </a:xfrm>
          <a:prstGeom prst="rect">
            <a:avLst/>
          </a:prstGeom>
          <a:noFill/>
        </p:spPr>
        <p:txBody>
          <a:bodyPr wrap="square" rtlCol="0">
            <a:spAutoFit/>
          </a:bodyPr>
          <a:lstStyle/>
          <a:p>
            <a:pPr algn="ctr"/>
            <a:r>
              <a:rPr lang="zh-TW" altLang="en-US" sz="4400" b="1" dirty="0">
                <a:solidFill>
                  <a:srgbClr val="FFC000"/>
                </a:solidFill>
                <a:latin typeface="微軟正黑體" panose="020B0604030504040204" pitchFamily="34" charset="-120"/>
                <a:ea typeface="微軟正黑體" panose="020B0604030504040204" pitchFamily="34" charset="-120"/>
              </a:rPr>
              <a:t>所有國中九年級同學</a:t>
            </a:r>
            <a:r>
              <a:rPr lang="en-US" altLang="zh-TW" sz="4400" b="1" dirty="0">
                <a:solidFill>
                  <a:srgbClr val="FFC000"/>
                </a:solidFill>
                <a:latin typeface="微軟正黑體" panose="020B0604030504040204" pitchFamily="34" charset="-120"/>
                <a:ea typeface="微軟正黑體" panose="020B0604030504040204" pitchFamily="34" charset="-120"/>
              </a:rPr>
              <a:t/>
            </a:r>
            <a:br>
              <a:rPr lang="en-US" altLang="zh-TW" sz="4400" b="1" dirty="0">
                <a:solidFill>
                  <a:srgbClr val="FFC000"/>
                </a:solidFill>
                <a:latin typeface="微軟正黑體" panose="020B0604030504040204" pitchFamily="34" charset="-120"/>
                <a:ea typeface="微軟正黑體" panose="020B0604030504040204" pitchFamily="34" charset="-120"/>
              </a:rPr>
            </a:br>
            <a:r>
              <a:rPr lang="zh-TW" altLang="en-US" sz="4400" b="1" dirty="0">
                <a:solidFill>
                  <a:srgbClr val="FFC000"/>
                </a:solidFill>
                <a:latin typeface="微軟正黑體" panose="020B0604030504040204" pitchFamily="34" charset="-120"/>
                <a:ea typeface="微軟正黑體" panose="020B0604030504040204" pitchFamily="34" charset="-120"/>
              </a:rPr>
              <a:t>都必須參加國中教育會考</a:t>
            </a:r>
          </a:p>
        </p:txBody>
      </p:sp>
    </p:spTree>
    <p:extLst>
      <p:ext uri="{BB962C8B-B14F-4D97-AF65-F5344CB8AC3E}">
        <p14:creationId xmlns:p14="http://schemas.microsoft.com/office/powerpoint/2010/main" val="42171477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44034" name="標題 1"/>
          <p:cNvSpPr>
            <a:spLocks noGrp="1"/>
          </p:cNvSpPr>
          <p:nvPr>
            <p:ph type="title"/>
          </p:nvPr>
        </p:nvSpPr>
        <p:spPr>
          <a:xfrm>
            <a:off x="457200" y="125760"/>
            <a:ext cx="8229600" cy="1143000"/>
          </a:xfrm>
        </p:spPr>
        <p:txBody>
          <a:bodyPr>
            <a:normAutofit/>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五專優免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志願序</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640824784"/>
              </p:ext>
            </p:extLst>
          </p:nvPr>
        </p:nvGraphicFramePr>
        <p:xfrm>
          <a:off x="1002432" y="1384896"/>
          <a:ext cx="7139136" cy="4054477"/>
        </p:xfrm>
        <a:graphic>
          <a:graphicData uri="http://schemas.openxmlformats.org/drawingml/2006/table">
            <a:tbl>
              <a:tblPr firstRow="1" bandRow="1">
                <a:tableStyleId>{5940675A-B579-460E-94D1-54222C63F5DA}</a:tableStyleId>
              </a:tblPr>
              <a:tblGrid>
                <a:gridCol w="3672382">
                  <a:extLst>
                    <a:ext uri="{9D8B030D-6E8A-4147-A177-3AD203B41FA5}">
                      <a16:colId xmlns:a16="http://schemas.microsoft.com/office/drawing/2014/main" val="20000"/>
                    </a:ext>
                  </a:extLst>
                </a:gridCol>
                <a:gridCol w="3466754">
                  <a:extLst>
                    <a:ext uri="{9D8B030D-6E8A-4147-A177-3AD203B41FA5}">
                      <a16:colId xmlns:a16="http://schemas.microsoft.com/office/drawing/2014/main" val="20001"/>
                    </a:ext>
                  </a:extLst>
                </a:gridCol>
              </a:tblGrid>
              <a:tr h="579211">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志願順序</a:t>
                      </a:r>
                    </a:p>
                  </a:txBody>
                  <a:tcPr marT="45724" marB="45724">
                    <a:solidFill>
                      <a:srgbClr val="FFCC99"/>
                    </a:solidFill>
                  </a:tcPr>
                </a:tc>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積分採計方式</a:t>
                      </a:r>
                    </a:p>
                  </a:txBody>
                  <a:tcPr marT="45724" marB="45724">
                    <a:solidFill>
                      <a:srgbClr val="FFCC99"/>
                    </a:solidFill>
                  </a:tcPr>
                </a:tc>
                <a:extLst>
                  <a:ext uri="{0D108BD9-81ED-4DB2-BD59-A6C34878D82A}">
                    <a16:rowId xmlns:a16="http://schemas.microsoft.com/office/drawing/2014/main" val="10000"/>
                  </a:ext>
                </a:extLst>
              </a:tr>
              <a:tr h="579211">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志願到第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a:t>
                      </a:r>
                    </a:p>
                  </a:txBody>
                  <a:tcPr marT="45724" marB="45724">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4" marB="45724" anchor="ctr">
                    <a:lnB w="12700" cap="flat" cmpd="sng" algn="ctr">
                      <a:solidFill>
                        <a:schemeClr val="tx1"/>
                      </a:solidFill>
                      <a:prstDash val="solid"/>
                      <a:round/>
                      <a:headEnd type="none" w="med" len="med"/>
                      <a:tailEnd type="none" w="med" len="med"/>
                    </a:lnB>
                    <a:solidFill>
                      <a:srgbClr val="FFE6CD"/>
                    </a:solidFill>
                  </a:tcPr>
                </a:tc>
                <a:extLst>
                  <a:ext uri="{0D108BD9-81ED-4DB2-BD59-A6C34878D82A}">
                    <a16:rowId xmlns:a16="http://schemas.microsoft.com/office/drawing/2014/main" val="10001"/>
                  </a:ext>
                </a:extLst>
              </a:tr>
              <a:tr h="579211">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志願到第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a:t>
                      </a:r>
                    </a:p>
                  </a:txBody>
                  <a:tcPr marT="45724" marB="45724">
                    <a:solidFill>
                      <a:srgbClr val="FFCC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CD"/>
                    </a:solidFill>
                  </a:tcPr>
                </a:tc>
                <a:extLst>
                  <a:ext uri="{0D108BD9-81ED-4DB2-BD59-A6C34878D82A}">
                    <a16:rowId xmlns:a16="http://schemas.microsoft.com/office/drawing/2014/main" val="10002"/>
                  </a:ext>
                </a:extLst>
              </a:tr>
              <a:tr h="579211">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志願到第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a:t>
                      </a:r>
                    </a:p>
                  </a:txBody>
                  <a:tcPr marT="45724" marB="45724">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CD"/>
                    </a:solidFill>
                  </a:tcPr>
                </a:tc>
                <a:extLst>
                  <a:ext uri="{0D108BD9-81ED-4DB2-BD59-A6C34878D82A}">
                    <a16:rowId xmlns:a16="http://schemas.microsoft.com/office/drawing/2014/main" val="10003"/>
                  </a:ext>
                </a:extLst>
              </a:tr>
              <a:tr h="579211">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志願到第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a:t>
                      </a:r>
                    </a:p>
                  </a:txBody>
                  <a:tcPr marT="45724" marB="45724">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CD"/>
                    </a:solidFill>
                  </a:tcPr>
                </a:tc>
                <a:extLst>
                  <a:ext uri="{0D108BD9-81ED-4DB2-BD59-A6C34878D82A}">
                    <a16:rowId xmlns:a16="http://schemas.microsoft.com/office/drawing/2014/main" val="10004"/>
                  </a:ext>
                </a:extLst>
              </a:tr>
              <a:tr h="579211">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志願到第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a:t>
                      </a:r>
                    </a:p>
                  </a:txBody>
                  <a:tcPr marT="45724" marB="45724">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22</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CD"/>
                    </a:solidFill>
                  </a:tcPr>
                </a:tc>
                <a:extLst>
                  <a:ext uri="{0D108BD9-81ED-4DB2-BD59-A6C34878D82A}">
                    <a16:rowId xmlns:a16="http://schemas.microsoft.com/office/drawing/2014/main" val="10005"/>
                  </a:ext>
                </a:extLst>
              </a:tr>
              <a:tr h="579211">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志願到第</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志願</a:t>
                      </a:r>
                    </a:p>
                  </a:txBody>
                  <a:tcPr marT="45724" marB="45724">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4" marB="45724" anchor="ctr">
                    <a:lnT w="12700" cap="flat" cmpd="sng" algn="ctr">
                      <a:solidFill>
                        <a:schemeClr val="tx1"/>
                      </a:solidFill>
                      <a:prstDash val="solid"/>
                      <a:round/>
                      <a:headEnd type="none" w="med" len="med"/>
                      <a:tailEnd type="none" w="med" len="med"/>
                    </a:lnT>
                    <a:solidFill>
                      <a:srgbClr val="FFE6CD"/>
                    </a:solidFill>
                  </a:tcPr>
                </a:tc>
                <a:extLst>
                  <a:ext uri="{0D108BD9-81ED-4DB2-BD59-A6C34878D82A}">
                    <a16:rowId xmlns:a16="http://schemas.microsoft.com/office/drawing/2014/main" val="10006"/>
                  </a:ext>
                </a:extLst>
              </a:tr>
            </a:tbl>
          </a:graphicData>
        </a:graphic>
      </p:graphicFrame>
      <p:sp>
        <p:nvSpPr>
          <p:cNvPr id="44066" name="文字方塊 4"/>
          <p:cNvSpPr txBox="1">
            <a:spLocks noChangeArrowheads="1"/>
          </p:cNvSpPr>
          <p:nvPr/>
        </p:nvSpPr>
        <p:spPr bwMode="auto">
          <a:xfrm>
            <a:off x="755961" y="5589240"/>
            <a:ext cx="7632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註：依所選填科組志願，每個志願依據所填寫之志願順位給予志願序積分</a:t>
            </a:r>
          </a:p>
        </p:txBody>
      </p:sp>
      <p:pic>
        <p:nvPicPr>
          <p:cNvPr id="44067"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4466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5058" name="標題 1"/>
          <p:cNvSpPr>
            <a:spLocks noGrp="1"/>
          </p:cNvSpPr>
          <p:nvPr>
            <p:ph type="title"/>
          </p:nvPr>
        </p:nvSpPr>
        <p:spPr>
          <a:xfrm>
            <a:off x="446088" y="277813"/>
            <a:ext cx="8229600" cy="1143000"/>
          </a:xfrm>
        </p:spPr>
        <p:txBody>
          <a:bodyPr>
            <a:normAutofit fontScale="90000"/>
          </a:bodyPr>
          <a:lstStyle/>
          <a:p>
            <a:r>
              <a:rPr lang="zh-TW" altLang="en-US" sz="4400" b="1" dirty="0">
                <a:solidFill>
                  <a:schemeClr val="tx2">
                    <a:lumMod val="75000"/>
                  </a:schemeClr>
                </a:solidFill>
                <a:latin typeface="微軟正黑體" panose="020B0604030504040204" pitchFamily="34" charset="-120"/>
                <a:ea typeface="微軟正黑體" panose="020B0604030504040204" pitchFamily="34" charset="-120"/>
              </a:rPr>
              <a:t>五專優先免試入學</a:t>
            </a:r>
            <a:r>
              <a:rPr lang="en-US" altLang="zh-TW" b="1" dirty="0">
                <a:solidFill>
                  <a:schemeClr val="tx2">
                    <a:lumMod val="75000"/>
                  </a:schemeClr>
                </a:solidFill>
                <a:latin typeface="微軟正黑體" panose="020B0604030504040204" pitchFamily="34" charset="-120"/>
                <a:ea typeface="微軟正黑體" panose="020B0604030504040204" pitchFamily="34" charset="-120"/>
              </a:rPr>
              <a:t/>
            </a:r>
            <a:br>
              <a:rPr lang="en-US" altLang="zh-TW" b="1" dirty="0">
                <a:solidFill>
                  <a:schemeClr val="tx2">
                    <a:lumMod val="75000"/>
                  </a:schemeClr>
                </a:solidFill>
                <a:latin typeface="微軟正黑體" panose="020B0604030504040204" pitchFamily="34" charset="-120"/>
                <a:ea typeface="微軟正黑體" panose="020B0604030504040204" pitchFamily="34" charset="-120"/>
              </a:rPr>
            </a:br>
            <a:r>
              <a:rPr lang="zh-TW" altLang="en-US" b="1" dirty="0">
                <a:solidFill>
                  <a:schemeClr val="tx2">
                    <a:lumMod val="75000"/>
                  </a:schemeClr>
                </a:solidFill>
                <a:latin typeface="微軟正黑體" panose="020B0604030504040204" pitchFamily="34" charset="-120"/>
                <a:ea typeface="微軟正黑體" panose="020B0604030504040204" pitchFamily="34" charset="-120"/>
              </a:rPr>
              <a:t>超額同分比序順序示意圖</a:t>
            </a:r>
          </a:p>
        </p:txBody>
      </p:sp>
      <p:sp>
        <p:nvSpPr>
          <p:cNvPr id="45059" name="文字方塊 4"/>
          <p:cNvSpPr txBox="1">
            <a:spLocks noChangeArrowheads="1"/>
          </p:cNvSpPr>
          <p:nvPr/>
        </p:nvSpPr>
        <p:spPr bwMode="auto">
          <a:xfrm>
            <a:off x="468313" y="5229200"/>
            <a:ext cx="8207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積分採計</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無論是否採計會考成績，但同分比序項目皆為一致標準，且均包含會考相關科目之比序。</a:t>
            </a:r>
            <a:endPar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45061"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p:cNvPicPr>
            <a:picLocks noChangeAspect="1"/>
          </p:cNvPicPr>
          <p:nvPr/>
        </p:nvPicPr>
        <p:blipFill>
          <a:blip r:embed="rId4"/>
          <a:stretch>
            <a:fillRect/>
          </a:stretch>
        </p:blipFill>
        <p:spPr>
          <a:xfrm>
            <a:off x="539552" y="1698625"/>
            <a:ext cx="7715200" cy="3508337"/>
          </a:xfrm>
          <a:prstGeom prst="rect">
            <a:avLst/>
          </a:prstGeom>
        </p:spPr>
      </p:pic>
    </p:spTree>
    <p:extLst>
      <p:ext uri="{BB962C8B-B14F-4D97-AF65-F5344CB8AC3E}">
        <p14:creationId xmlns:p14="http://schemas.microsoft.com/office/powerpoint/2010/main" val="29070529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6082" name="標題 1"/>
          <p:cNvSpPr>
            <a:spLocks noGrp="1"/>
          </p:cNvSpPr>
          <p:nvPr>
            <p:ph type="title"/>
          </p:nvPr>
        </p:nvSpPr>
        <p:spPr>
          <a:xfrm>
            <a:off x="457200" y="125760"/>
            <a:ext cx="8229600" cy="1143000"/>
          </a:xfrm>
        </p:spPr>
        <p:txBody>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其他重點提醒</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33795" name="內容版面配置區 2"/>
          <p:cNvSpPr>
            <a:spLocks noGrp="1"/>
          </p:cNvSpPr>
          <p:nvPr>
            <p:ph idx="1"/>
          </p:nvPr>
        </p:nvSpPr>
        <p:spPr>
          <a:xfrm>
            <a:off x="426244" y="1412776"/>
            <a:ext cx="8291513" cy="4525963"/>
          </a:xfrm>
        </p:spPr>
        <p:txBody>
          <a:bodyPr>
            <a:normAutofit lnSpcReduction="10000"/>
          </a:bodyPr>
          <a:lstStyle/>
          <a:p>
            <a:r>
              <a:rPr lang="zh-TW" altLang="en-US" dirty="0">
                <a:latin typeface="微軟正黑體" panose="020B0604030504040204" pitchFamily="34" charset="-120"/>
                <a:ea typeface="微軟正黑體" panose="020B0604030504040204" pitchFamily="34" charset="-120"/>
              </a:rPr>
              <a:t>高級中等學校各就學區優先免試入學及五專優先免試入學可同時報名，但二者皆錄取時，</a:t>
            </a:r>
            <a:r>
              <a:rPr lang="zh-TW" altLang="en-US" dirty="0">
                <a:solidFill>
                  <a:srgbClr val="FF0000"/>
                </a:solidFill>
                <a:latin typeface="微軟正黑體" panose="020B0604030504040204" pitchFamily="34" charset="-120"/>
                <a:ea typeface="微軟正黑體" panose="020B0604030504040204" pitchFamily="34" charset="-120"/>
              </a:rPr>
              <a:t>僅能擇一</a:t>
            </a:r>
            <a:r>
              <a:rPr lang="zh-TW" altLang="en-US" dirty="0">
                <a:latin typeface="微軟正黑體" panose="020B0604030504040204" pitchFamily="34" charset="-120"/>
                <a:ea typeface="微軟正黑體" panose="020B0604030504040204" pitchFamily="34" charset="-120"/>
              </a:rPr>
              <a:t>報到</a:t>
            </a:r>
            <a:r>
              <a:rPr lang="en-US" altLang="zh-TW" sz="2400" dirty="0">
                <a:solidFill>
                  <a:srgbClr val="FF0000"/>
                </a:solidFill>
                <a:latin typeface="微軟正黑體" panose="020B0604030504040204" pitchFamily="34" charset="-120"/>
                <a:ea typeface="微軟正黑體" panose="020B0604030504040204" pitchFamily="34" charset="-120"/>
              </a:rPr>
              <a:t>(110.6.15(</a:t>
            </a:r>
            <a:r>
              <a:rPr lang="zh-TW" altLang="en-US" sz="2400" dirty="0">
                <a:solidFill>
                  <a:srgbClr val="FF0000"/>
                </a:solidFill>
                <a:latin typeface="微軟正黑體" panose="020B0604030504040204" pitchFamily="34" charset="-120"/>
                <a:ea typeface="微軟正黑體" panose="020B0604030504040204" pitchFamily="34" charset="-120"/>
              </a:rPr>
              <a:t>星期二</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五專優先免試入學錄取且報到者，若</a:t>
            </a:r>
            <a:r>
              <a:rPr lang="zh-TW" altLang="en-US" dirty="0">
                <a:solidFill>
                  <a:srgbClr val="FF0000"/>
                </a:solidFill>
                <a:latin typeface="微軟正黑體" panose="020B0604030504040204" pitchFamily="34" charset="-120"/>
                <a:ea typeface="微軟正黑體" panose="020B0604030504040204" pitchFamily="34" charset="-120"/>
              </a:rPr>
              <a:t>未依簡章規定日期前辦理放棄錄取資格，則不可報名北、中、南區五專聯合免試入學</a:t>
            </a:r>
            <a:r>
              <a:rPr lang="zh-TW" altLang="en-US"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日常生活評量、體適能、適性輔導等項目並未納入五專優先免試入學之超額比序項目中，亦無招生學校自訂項目。</a:t>
            </a:r>
            <a:endParaRPr lang="en-US" altLang="zh-TW" dirty="0">
              <a:latin typeface="微軟正黑體" panose="020B0604030504040204" pitchFamily="34" charset="-120"/>
              <a:ea typeface="微軟正黑體" panose="020B0604030504040204" pitchFamily="34" charset="-120"/>
            </a:endParaRPr>
          </a:p>
        </p:txBody>
      </p:sp>
      <p:pic>
        <p:nvPicPr>
          <p:cNvPr id="46084"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629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1000"/>
                                        <p:tgtEl>
                                          <p:spTgt spid="33795">
                                            <p:txEl>
                                              <p:pRg st="0" end="0"/>
                                            </p:txEl>
                                          </p:spTgt>
                                        </p:tgtEl>
                                      </p:cBhvr>
                                    </p:animEffect>
                                    <p:anim calcmode="lin" valueType="num">
                                      <p:cBhvr>
                                        <p:cTn id="8" dur="10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7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3795">
                                            <p:txEl>
                                              <p:pRg st="1" end="1"/>
                                            </p:txEl>
                                          </p:spTgt>
                                        </p:tgtEl>
                                        <p:attrNameLst>
                                          <p:attrName>style.visibility</p:attrName>
                                        </p:attrNameLst>
                                      </p:cBhvr>
                                      <p:to>
                                        <p:strVal val="visible"/>
                                      </p:to>
                                    </p:set>
                                    <p:animEffect transition="in" filter="fade">
                                      <p:cBhvr>
                                        <p:cTn id="14" dur="1000"/>
                                        <p:tgtEl>
                                          <p:spTgt spid="33795">
                                            <p:txEl>
                                              <p:pRg st="1" end="1"/>
                                            </p:txEl>
                                          </p:spTgt>
                                        </p:tgtEl>
                                      </p:cBhvr>
                                    </p:animEffect>
                                    <p:anim calcmode="lin" valueType="num">
                                      <p:cBhvr>
                                        <p:cTn id="15" dur="10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7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795">
                                            <p:txEl>
                                              <p:pRg st="2" end="2"/>
                                            </p:txEl>
                                          </p:spTgt>
                                        </p:tgtEl>
                                        <p:attrNameLst>
                                          <p:attrName>style.visibility</p:attrName>
                                        </p:attrNameLst>
                                      </p:cBhvr>
                                      <p:to>
                                        <p:strVal val="visible"/>
                                      </p:to>
                                    </p:set>
                                    <p:animEffect transition="in" filter="fade">
                                      <p:cBhvr>
                                        <p:cTn id="21" dur="1000"/>
                                        <p:tgtEl>
                                          <p:spTgt spid="33795">
                                            <p:txEl>
                                              <p:pRg st="2" end="2"/>
                                            </p:txEl>
                                          </p:spTgt>
                                        </p:tgtEl>
                                      </p:cBhvr>
                                    </p:animEffect>
                                    <p:anim calcmode="lin" valueType="num">
                                      <p:cBhvr>
                                        <p:cTn id="22" dur="10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7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36496" cy="6827634"/>
          </a:xfrm>
        </p:spPr>
      </p:pic>
      <p:sp>
        <p:nvSpPr>
          <p:cNvPr id="2" name="標題 1"/>
          <p:cNvSpPr>
            <a:spLocks noGrp="1"/>
          </p:cNvSpPr>
          <p:nvPr>
            <p:ph type="title"/>
          </p:nvPr>
        </p:nvSpPr>
        <p:spPr>
          <a:xfrm>
            <a:off x="403448" y="836712"/>
            <a:ext cx="8229600" cy="4522514"/>
          </a:xfrm>
        </p:spPr>
        <p:txBody>
          <a:bodyPr>
            <a:normAutofit/>
          </a:bodyPr>
          <a:lstStyle/>
          <a:p>
            <a:r>
              <a:rPr lang="en-US" altLang="zh-TW" sz="5400" b="1" dirty="0">
                <a:solidFill>
                  <a:schemeClr val="bg1"/>
                </a:solidFill>
                <a:latin typeface="微軟正黑體" panose="020B0604030504040204" pitchFamily="34" charset="-120"/>
                <a:ea typeface="微軟正黑體" panose="020B0604030504040204" pitchFamily="34" charset="-120"/>
              </a:rPr>
              <a:t>110</a:t>
            </a:r>
            <a:r>
              <a:rPr lang="zh-TW" altLang="en-US" sz="5400" b="1" dirty="0">
                <a:solidFill>
                  <a:schemeClr val="bg1"/>
                </a:solidFill>
                <a:latin typeface="微軟正黑體" panose="020B0604030504040204" pitchFamily="34" charset="-120"/>
                <a:ea typeface="微軟正黑體" panose="020B0604030504040204" pitchFamily="34" charset="-120"/>
              </a:rPr>
              <a:t>學年度</a:t>
            </a:r>
            <a:r>
              <a:rPr lang="en-US" altLang="zh-TW" sz="5400" b="1" dirty="0">
                <a:solidFill>
                  <a:schemeClr val="bg1"/>
                </a:solidFill>
                <a:latin typeface="微軟正黑體" panose="020B0604030504040204" pitchFamily="34" charset="-120"/>
                <a:ea typeface="微軟正黑體" panose="020B0604030504040204" pitchFamily="34" charset="-120"/>
              </a:rPr>
              <a:t/>
            </a:r>
            <a:br>
              <a:rPr lang="en-US" altLang="zh-TW" sz="5400" b="1" dirty="0">
                <a:solidFill>
                  <a:schemeClr val="bg1"/>
                </a:solidFill>
                <a:latin typeface="微軟正黑體" panose="020B0604030504040204" pitchFamily="34" charset="-120"/>
                <a:ea typeface="微軟正黑體" panose="020B0604030504040204" pitchFamily="34" charset="-120"/>
              </a:rPr>
            </a:br>
            <a:r>
              <a:rPr lang="zh-TW" altLang="en-US" sz="5400" b="1" dirty="0">
                <a:solidFill>
                  <a:schemeClr val="bg1"/>
                </a:solidFill>
                <a:latin typeface="微軟正黑體" panose="020B0604030504040204" pitchFamily="34" charset="-120"/>
                <a:ea typeface="微軟正黑體" panose="020B0604030504040204" pitchFamily="34" charset="-120"/>
              </a:rPr>
              <a:t>北、中、南區</a:t>
            </a:r>
            <a:r>
              <a:rPr lang="en-US" altLang="zh-TW" sz="5400" b="1" dirty="0">
                <a:solidFill>
                  <a:schemeClr val="bg1"/>
                </a:solidFill>
                <a:latin typeface="微軟正黑體" panose="020B0604030504040204" pitchFamily="34" charset="-120"/>
                <a:ea typeface="微軟正黑體" panose="020B0604030504040204" pitchFamily="34" charset="-120"/>
              </a:rPr>
              <a:t/>
            </a:r>
            <a:br>
              <a:rPr lang="en-US" altLang="zh-TW" sz="5400" b="1" dirty="0">
                <a:solidFill>
                  <a:schemeClr val="bg1"/>
                </a:solidFill>
                <a:latin typeface="微軟正黑體" panose="020B0604030504040204" pitchFamily="34" charset="-120"/>
                <a:ea typeface="微軟正黑體" panose="020B0604030504040204" pitchFamily="34" charset="-120"/>
              </a:rPr>
            </a:br>
            <a:r>
              <a:rPr lang="zh-TW" altLang="en-US" sz="5400" b="1" dirty="0">
                <a:solidFill>
                  <a:schemeClr val="bg1"/>
                </a:solidFill>
                <a:latin typeface="微軟正黑體" panose="020B0604030504040204" pitchFamily="34" charset="-120"/>
                <a:ea typeface="微軟正黑體" panose="020B0604030504040204" pitchFamily="34" charset="-120"/>
              </a:rPr>
              <a:t>五專聯合免試入學</a:t>
            </a:r>
          </a:p>
        </p:txBody>
      </p:sp>
    </p:spTree>
    <p:extLst>
      <p:ext uri="{BB962C8B-B14F-4D97-AF65-F5344CB8AC3E}">
        <p14:creationId xmlns:p14="http://schemas.microsoft.com/office/powerpoint/2010/main" val="37675871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26978" name="矩形 1"/>
          <p:cNvSpPr>
            <a:spLocks noChangeArrowheads="1"/>
          </p:cNvSpPr>
          <p:nvPr/>
        </p:nvSpPr>
        <p:spPr bwMode="auto">
          <a:xfrm>
            <a:off x="827584" y="1124744"/>
            <a:ext cx="72008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marL="457200" indent="-457200">
              <a:spcBef>
                <a:spcPts val="600"/>
              </a:spcBef>
              <a:buFont typeface="+mj-ea"/>
              <a:buAutoNum type="ea1ChtPeriod"/>
            </a:pPr>
            <a:r>
              <a:rPr lang="zh-TW" altLang="en-US" sz="2200" dirty="0">
                <a:solidFill>
                  <a:srgbClr val="000000"/>
                </a:solidFill>
                <a:latin typeface="微軟正黑體" panose="020B0604030504040204" pitchFamily="34" charset="-120"/>
                <a:ea typeface="微軟正黑體" panose="020B0604030504040204" pitchFamily="34" charset="-120"/>
              </a:rPr>
              <a:t>各五專招生學校得訂定採計之比序項目，並</a:t>
            </a:r>
            <a:r>
              <a:rPr lang="zh-TW" altLang="en-US" sz="2200" b="1" dirty="0">
                <a:solidFill>
                  <a:srgbClr val="FF0000"/>
                </a:solidFill>
                <a:latin typeface="微軟正黑體" panose="020B0604030504040204" pitchFamily="34" charset="-120"/>
                <a:ea typeface="微軟正黑體" panose="020B0604030504040204" pitchFamily="34" charset="-120"/>
              </a:rPr>
              <a:t>以積分方式作為分發依據。</a:t>
            </a:r>
            <a:endParaRPr lang="en-US" altLang="zh-TW" sz="2200" b="1" dirty="0">
              <a:solidFill>
                <a:srgbClr val="FF0000"/>
              </a:solidFill>
              <a:latin typeface="微軟正黑體" panose="020B0604030504040204" pitchFamily="34" charset="-120"/>
              <a:ea typeface="微軟正黑體" panose="020B0604030504040204" pitchFamily="34" charset="-120"/>
            </a:endParaRPr>
          </a:p>
          <a:p>
            <a:pPr marL="457200" indent="-457200">
              <a:spcBef>
                <a:spcPts val="600"/>
              </a:spcBef>
              <a:buFont typeface="+mj-ea"/>
              <a:buAutoNum type="ea1ChtPeriod"/>
            </a:pPr>
            <a:r>
              <a:rPr lang="zh-TW" altLang="en-US" sz="2200" dirty="0">
                <a:solidFill>
                  <a:srgbClr val="000000"/>
                </a:solidFill>
                <a:latin typeface="微軟正黑體" panose="020B0604030504040204" pitchFamily="34" charset="-120"/>
                <a:ea typeface="微軟正黑體" panose="020B0604030504040204" pitchFamily="34" charset="-120"/>
              </a:rPr>
              <a:t>參加免試入學學生</a:t>
            </a:r>
            <a:r>
              <a:rPr lang="zh-TW" altLang="en-US" sz="2200" b="1" dirty="0">
                <a:solidFill>
                  <a:srgbClr val="FF0000"/>
                </a:solidFill>
                <a:latin typeface="微軟正黑體" panose="020B0604030504040204" pitchFamily="34" charset="-120"/>
                <a:ea typeface="微軟正黑體" panose="020B0604030504040204" pitchFamily="34" charset="-120"/>
              </a:rPr>
              <a:t>得同時報名北、中、南各一所五專招生學校，</a:t>
            </a:r>
            <a:r>
              <a:rPr lang="zh-TW" altLang="en-US" sz="2200" dirty="0">
                <a:solidFill>
                  <a:srgbClr val="000000"/>
                </a:solidFill>
                <a:latin typeface="微軟正黑體" panose="020B0604030504040204" pitchFamily="34" charset="-120"/>
                <a:ea typeface="微軟正黑體" panose="020B0604030504040204" pitchFamily="34" charset="-120"/>
              </a:rPr>
              <a:t>惟應僅得</a:t>
            </a:r>
            <a:r>
              <a:rPr lang="zh-TW" altLang="en-US" sz="2200" b="1" dirty="0">
                <a:solidFill>
                  <a:srgbClr val="FF0000"/>
                </a:solidFill>
                <a:latin typeface="微軟正黑體" panose="020B0604030504040204" pitchFamily="34" charset="-120"/>
                <a:ea typeface="微軟正黑體" panose="020B0604030504040204" pitchFamily="34" charset="-120"/>
              </a:rPr>
              <a:t>擇</a:t>
            </a:r>
            <a:r>
              <a:rPr lang="zh-TW" altLang="en-US" sz="2200" dirty="0">
                <a:solidFill>
                  <a:srgbClr val="000000"/>
                </a:solidFill>
                <a:latin typeface="微軟正黑體" panose="020B0604030504040204" pitchFamily="34" charset="-120"/>
                <a:ea typeface="微軟正黑體" panose="020B0604030504040204" pitchFamily="34" charset="-120"/>
              </a:rPr>
              <a:t>其中</a:t>
            </a:r>
            <a:r>
              <a:rPr lang="zh-TW" altLang="en-US" sz="2200" b="1" dirty="0">
                <a:solidFill>
                  <a:srgbClr val="FF0000"/>
                </a:solidFill>
                <a:latin typeface="微軟正黑體" panose="020B0604030504040204" pitchFamily="34" charset="-120"/>
                <a:ea typeface="微軟正黑體" panose="020B0604030504040204" pitchFamily="34" charset="-120"/>
              </a:rPr>
              <a:t>一</a:t>
            </a:r>
            <a:r>
              <a:rPr lang="zh-TW" altLang="en-US" sz="2200" dirty="0">
                <a:solidFill>
                  <a:srgbClr val="000000"/>
                </a:solidFill>
                <a:latin typeface="微軟正黑體" panose="020B0604030504040204" pitchFamily="34" charset="-120"/>
                <a:ea typeface="微軟正黑體" panose="020B0604030504040204" pitchFamily="34" charset="-120"/>
              </a:rPr>
              <a:t>所五專招生學校參加現場登記分發報到。</a:t>
            </a:r>
            <a:endParaRPr lang="en-US" altLang="zh-TW" sz="2200" dirty="0">
              <a:solidFill>
                <a:srgbClr val="000000"/>
              </a:solidFill>
              <a:latin typeface="微軟正黑體" panose="020B0604030504040204" pitchFamily="34" charset="-120"/>
              <a:ea typeface="微軟正黑體" panose="020B0604030504040204" pitchFamily="34" charset="-120"/>
            </a:endParaRPr>
          </a:p>
          <a:p>
            <a:pPr marL="457200" indent="-457200">
              <a:spcBef>
                <a:spcPts val="600"/>
              </a:spcBef>
              <a:buFont typeface="+mj-ea"/>
              <a:buAutoNum type="ea1ChtPeriod"/>
            </a:pPr>
            <a:r>
              <a:rPr lang="zh-TW" altLang="en-US" sz="2200" dirty="0">
                <a:solidFill>
                  <a:srgbClr val="000000"/>
                </a:solidFill>
                <a:latin typeface="微軟正黑體" panose="020B0604030504040204" pitchFamily="34" charset="-120"/>
                <a:ea typeface="微軟正黑體" panose="020B0604030504040204" pitchFamily="34" charset="-120"/>
              </a:rPr>
              <a:t>其學生登記人數，未超過主管機關核定學校各科之招生名額，則全額錄取；若超過主管機關核定學校之招生名額，即依據各校所訂定之比序項目進行比序，積分高者優先取得分發資格。</a:t>
            </a:r>
            <a:endParaRPr lang="en-US" altLang="zh-TW" sz="2200" dirty="0">
              <a:solidFill>
                <a:srgbClr val="000000"/>
              </a:solidFill>
              <a:latin typeface="微軟正黑體" panose="020B0604030504040204" pitchFamily="34" charset="-120"/>
              <a:ea typeface="微軟正黑體" panose="020B0604030504040204" pitchFamily="34" charset="-120"/>
            </a:endParaRPr>
          </a:p>
          <a:p>
            <a:pPr marL="457200" indent="-457200">
              <a:spcBef>
                <a:spcPts val="600"/>
              </a:spcBef>
              <a:buFont typeface="+mj-ea"/>
              <a:buAutoNum type="ea1ChtPeriod"/>
            </a:pPr>
            <a:r>
              <a:rPr lang="zh-TW" altLang="en-US" sz="2200" dirty="0">
                <a:solidFill>
                  <a:srgbClr val="000000"/>
                </a:solidFill>
                <a:latin typeface="微軟正黑體" panose="020B0604030504040204" pitchFamily="34" charset="-120"/>
                <a:ea typeface="微軟正黑體" panose="020B0604030504040204" pitchFamily="34" charset="-120"/>
              </a:rPr>
              <a:t>另如學生積分完全相同並經同分比序順序後仍同分，且名額不足分配時，不予抽籤，逕報主管機關核准，增加名額</a:t>
            </a:r>
            <a:endParaRPr lang="en-US" altLang="zh-TW" sz="2200" dirty="0">
              <a:solidFill>
                <a:srgbClr val="000000"/>
              </a:solidFill>
              <a:latin typeface="微軟正黑體" panose="020B0604030504040204" pitchFamily="34" charset="-120"/>
              <a:ea typeface="微軟正黑體" panose="020B0604030504040204" pitchFamily="34" charset="-120"/>
            </a:endParaRPr>
          </a:p>
          <a:p>
            <a:pPr marL="457200" indent="-457200">
              <a:spcBef>
                <a:spcPts val="600"/>
              </a:spcBef>
              <a:buFont typeface="+mj-ea"/>
              <a:buAutoNum type="ea1ChtPeriod"/>
            </a:pPr>
            <a:r>
              <a:rPr lang="zh-TW" altLang="en-US" sz="2200" b="1" dirty="0">
                <a:solidFill>
                  <a:srgbClr val="FF0000"/>
                </a:solidFill>
                <a:latin typeface="微軟正黑體" panose="020B0604030504040204" pitchFamily="34" charset="-120"/>
                <a:ea typeface="微軟正黑體" panose="020B0604030504040204" pitchFamily="34" charset="-120"/>
              </a:rPr>
              <a:t>超額比序項目詳見手冊。</a:t>
            </a:r>
          </a:p>
          <a:p>
            <a:pPr>
              <a:spcBef>
                <a:spcPct val="0"/>
              </a:spcBef>
              <a:buFontTx/>
              <a:buNone/>
            </a:pPr>
            <a:endParaRPr lang="en-US" altLang="zh-TW" sz="2800" dirty="0">
              <a:solidFill>
                <a:srgbClr val="0000FF"/>
              </a:solidFill>
              <a:latin typeface="微軟正黑體" panose="020B0604030504040204" pitchFamily="34" charset="-120"/>
              <a:ea typeface="微軟正黑體" panose="020B0604030504040204" pitchFamily="34" charset="-120"/>
            </a:endParaRPr>
          </a:p>
          <a:p>
            <a:pPr>
              <a:spcBef>
                <a:spcPct val="0"/>
              </a:spcBef>
              <a:buFontTx/>
              <a:buNone/>
            </a:pPr>
            <a:endParaRPr lang="en-US" altLang="zh-TW" sz="1400" dirty="0">
              <a:solidFill>
                <a:srgbClr val="0000FF"/>
              </a:solidFill>
              <a:latin typeface="微軟正黑體" panose="020B0604030504040204" pitchFamily="34" charset="-120"/>
              <a:ea typeface="微軟正黑體" panose="020B0604030504040204" pitchFamily="34" charset="-120"/>
            </a:endParaRPr>
          </a:p>
          <a:p>
            <a:pPr>
              <a:spcBef>
                <a:spcPct val="0"/>
              </a:spcBef>
              <a:buFontTx/>
              <a:buNone/>
            </a:pPr>
            <a:endParaRPr lang="en-US" altLang="zh-TW" sz="1400" dirty="0">
              <a:solidFill>
                <a:srgbClr val="0000FF"/>
              </a:solidFill>
              <a:latin typeface="微軟正黑體" panose="020B0604030504040204" pitchFamily="34" charset="-120"/>
              <a:ea typeface="微軟正黑體" panose="020B0604030504040204" pitchFamily="34" charset="-120"/>
            </a:endParaRPr>
          </a:p>
          <a:p>
            <a:pPr>
              <a:spcBef>
                <a:spcPct val="0"/>
              </a:spcBef>
              <a:buFontTx/>
              <a:buNone/>
            </a:pPr>
            <a:endParaRPr lang="en-US" altLang="zh-TW" sz="1400" dirty="0">
              <a:solidFill>
                <a:srgbClr val="0000FF"/>
              </a:solidFill>
              <a:latin typeface="微軟正黑體" panose="020B0604030504040204" pitchFamily="34" charset="-120"/>
              <a:ea typeface="微軟正黑體" panose="020B0604030504040204" pitchFamily="34" charset="-120"/>
            </a:endParaRPr>
          </a:p>
        </p:txBody>
      </p:sp>
      <p:sp>
        <p:nvSpPr>
          <p:cNvPr id="5" name="標題 1"/>
          <p:cNvSpPr>
            <a:spLocks noGrp="1"/>
          </p:cNvSpPr>
          <p:nvPr>
            <p:ph type="title"/>
          </p:nvPr>
        </p:nvSpPr>
        <p:spPr>
          <a:xfrm>
            <a:off x="457200" y="44624"/>
            <a:ext cx="8229600" cy="1143000"/>
          </a:xfrm>
        </p:spPr>
        <p:txBody>
          <a:bodyPr/>
          <a:lstStyle/>
          <a:p>
            <a:pPr eaLnBrk="1" hangingPunct="1"/>
            <a:r>
              <a:rPr lang="zh-TW" altLang="en-US" sz="4000" b="1" dirty="0">
                <a:solidFill>
                  <a:schemeClr val="accent1">
                    <a:lumMod val="50000"/>
                  </a:schemeClr>
                </a:solidFill>
              </a:rPr>
              <a:t>五專聯合免試入學</a:t>
            </a:r>
          </a:p>
        </p:txBody>
      </p:sp>
    </p:spTree>
    <p:extLst>
      <p:ext uri="{BB962C8B-B14F-4D97-AF65-F5344CB8AC3E}">
        <p14:creationId xmlns:p14="http://schemas.microsoft.com/office/powerpoint/2010/main" val="4016660925"/>
      </p:ext>
    </p:extLst>
  </p:cSld>
  <p:clrMapOvr>
    <a:masterClrMapping/>
  </p:clrMapOvr>
  <p:transition spd="med">
    <p:wipe dir="d"/>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8130" name="標題 1"/>
          <p:cNvSpPr>
            <a:spLocks noGrp="1"/>
          </p:cNvSpPr>
          <p:nvPr>
            <p:ph type="title"/>
          </p:nvPr>
        </p:nvSpPr>
        <p:spPr>
          <a:xfrm>
            <a:off x="457200" y="116632"/>
            <a:ext cx="8229600" cy="1143000"/>
          </a:xfrm>
        </p:spPr>
        <p:txBody>
          <a:bodyPr/>
          <a:lstStyle/>
          <a:p>
            <a:pPr eaLnBrk="1" hangingPunct="1"/>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五專聯合免試入學招生簡介</a:t>
            </a:r>
          </a:p>
        </p:txBody>
      </p:sp>
      <p:sp>
        <p:nvSpPr>
          <p:cNvPr id="48131" name="內容版面配置區 2"/>
          <p:cNvSpPr>
            <a:spLocks noGrp="1"/>
          </p:cNvSpPr>
          <p:nvPr>
            <p:ph idx="1"/>
          </p:nvPr>
        </p:nvSpPr>
        <p:spPr>
          <a:xfrm>
            <a:off x="457200" y="1412776"/>
            <a:ext cx="8229600" cy="4852988"/>
          </a:xfrm>
        </p:spPr>
        <p:txBody>
          <a:bodyPr>
            <a:normAutofit lnSpcReduction="10000"/>
          </a:bodyPr>
          <a:lstStyle/>
          <a:p>
            <a:pPr eaLnBrk="1" hangingPunct="1"/>
            <a:r>
              <a:rPr lang="zh-TW" altLang="en-US" dirty="0">
                <a:latin typeface="微軟正黑體" panose="020B0604030504040204" pitchFamily="34" charset="-120"/>
                <a:ea typeface="微軟正黑體" panose="020B0604030504040204" pitchFamily="34" charset="-120"/>
              </a:rPr>
              <a:t>應屆或</a:t>
            </a:r>
            <a:r>
              <a:rPr lang="zh-TW" altLang="en-US" b="1" dirty="0">
                <a:solidFill>
                  <a:srgbClr val="FF0000"/>
                </a:solidFill>
                <a:latin typeface="微軟正黑體" panose="020B0604030504040204" pitchFamily="34" charset="-120"/>
                <a:ea typeface="微軟正黑體" panose="020B0604030504040204" pitchFamily="34" charset="-120"/>
              </a:rPr>
              <a:t>非應屆</a:t>
            </a:r>
            <a:r>
              <a:rPr lang="zh-TW" altLang="en-US" dirty="0">
                <a:latin typeface="微軟正黑體" panose="020B0604030504040204" pitchFamily="34" charset="-120"/>
                <a:ea typeface="微軟正黑體" panose="020B0604030504040204" pitchFamily="34" charset="-120"/>
              </a:rPr>
              <a:t>畢業生皆可報名</a:t>
            </a:r>
            <a:endParaRPr lang="en-US" altLang="zh-TW" dirty="0">
              <a:latin typeface="微軟正黑體" panose="020B0604030504040204" pitchFamily="34" charset="-120"/>
              <a:ea typeface="微軟正黑體" panose="020B0604030504040204" pitchFamily="34" charset="-120"/>
            </a:endParaRPr>
          </a:p>
          <a:p>
            <a:pPr eaLnBrk="1" hangingPunct="1"/>
            <a:r>
              <a:rPr lang="zh-TW" altLang="en-US" dirty="0">
                <a:latin typeface="微軟正黑體" panose="020B0604030504040204" pitchFamily="34" charset="-120"/>
                <a:ea typeface="微軟正黑體" panose="020B0604030504040204" pitchFamily="34" charset="-120"/>
              </a:rPr>
              <a:t>分北、中、南</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區辦理招生</a:t>
            </a:r>
            <a:endParaRPr lang="en-US" altLang="zh-TW" dirty="0">
              <a:latin typeface="微軟正黑體" panose="020B0604030504040204" pitchFamily="34" charset="-120"/>
              <a:ea typeface="微軟正黑體" panose="020B0604030504040204" pitchFamily="34" charset="-120"/>
            </a:endParaRPr>
          </a:p>
          <a:p>
            <a:pPr eaLnBrk="1" hangingPunct="1"/>
            <a:r>
              <a:rPr lang="zh-TW" altLang="en-US" dirty="0">
                <a:latin typeface="微軟正黑體" panose="020B0604030504040204" pitchFamily="34" charset="-120"/>
                <a:ea typeface="微軟正黑體" panose="020B0604030504040204" pitchFamily="34" charset="-120"/>
              </a:rPr>
              <a:t>各區聯合免試入學限報名申請</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所五專招生學校</a:t>
            </a: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一區一校</a:t>
            </a:r>
            <a:r>
              <a:rPr lang="en-US" altLang="zh-TW" dirty="0">
                <a:latin typeface="微軟正黑體" panose="020B0604030504040204" pitchFamily="34" charset="-120"/>
                <a:ea typeface="微軟正黑體" panose="020B0604030504040204" pitchFamily="34" charset="-120"/>
              </a:rPr>
              <a:t>)</a:t>
            </a:r>
          </a:p>
          <a:p>
            <a:pPr eaLnBrk="1" hangingPunct="1"/>
            <a:r>
              <a:rPr lang="zh-TW" altLang="en-US" dirty="0">
                <a:latin typeface="微軟正黑體" panose="020B0604030504040204" pitchFamily="34" charset="-120"/>
                <a:ea typeface="微軟正黑體" panose="020B0604030504040204" pitchFamily="34" charset="-120"/>
              </a:rPr>
              <a:t>錄取方式皆採「</a:t>
            </a:r>
            <a:r>
              <a:rPr lang="zh-TW" altLang="en-US" b="1" dirty="0">
                <a:solidFill>
                  <a:srgbClr val="FF0000"/>
                </a:solidFill>
                <a:latin typeface="微軟正黑體" panose="020B0604030504040204" pitchFamily="34" charset="-120"/>
                <a:ea typeface="微軟正黑體" panose="020B0604030504040204" pitchFamily="34" charset="-120"/>
              </a:rPr>
              <a:t>現場登記分發報到</a:t>
            </a:r>
            <a:r>
              <a:rPr lang="zh-TW" altLang="en-US" dirty="0">
                <a:latin typeface="微軟正黑體" panose="020B0604030504040204" pitchFamily="34" charset="-120"/>
                <a:ea typeface="微軟正黑體" panose="020B0604030504040204" pitchFamily="34" charset="-120"/>
              </a:rPr>
              <a:t>」方式</a:t>
            </a:r>
            <a:endParaRPr lang="en-US" altLang="zh-TW" dirty="0">
              <a:latin typeface="微軟正黑體" panose="020B0604030504040204" pitchFamily="34" charset="-120"/>
              <a:ea typeface="微軟正黑體" panose="020B0604030504040204" pitchFamily="34" charset="-120"/>
            </a:endParaRPr>
          </a:p>
          <a:p>
            <a:pPr eaLnBrk="1" hangingPunct="1"/>
            <a:r>
              <a:rPr lang="zh-TW" altLang="en-US" dirty="0">
                <a:latin typeface="微軟正黑體" panose="020B0604030504040204" pitchFamily="34" charset="-120"/>
                <a:ea typeface="微軟正黑體" panose="020B0604030504040204" pitchFamily="34" charset="-120"/>
              </a:rPr>
              <a:t>各招生學校依「超額比序項目」核算總積分的高低依序分發，總積分相同時，再依各校所訂之比序項目順位進行比序，排定分發順序</a:t>
            </a:r>
            <a:endParaRPr lang="en-US" altLang="zh-TW" dirty="0">
              <a:latin typeface="微軟正黑體" panose="020B0604030504040204" pitchFamily="34" charset="-120"/>
              <a:ea typeface="微軟正黑體" panose="020B0604030504040204" pitchFamily="34" charset="-120"/>
            </a:endParaRPr>
          </a:p>
        </p:txBody>
      </p:sp>
      <p:pic>
        <p:nvPicPr>
          <p:cNvPr id="48132"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2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barn(inVertical)">
                                      <p:cBhvr>
                                        <p:cTn id="7" dur="500"/>
                                        <p:tgtEl>
                                          <p:spTgt spid="48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fade">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randombar(horizontal)">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131">
                                            <p:txEl>
                                              <p:pRg st="3" end="3"/>
                                            </p:txEl>
                                          </p:spTgt>
                                        </p:tgtEl>
                                        <p:attrNameLst>
                                          <p:attrName>style.visibility</p:attrName>
                                        </p:attrNameLst>
                                      </p:cBhvr>
                                      <p:to>
                                        <p:strVal val="visible"/>
                                      </p:to>
                                    </p:set>
                                    <p:animEffect transition="in" filter="wipe(down)">
                                      <p:cBhvr>
                                        <p:cTn id="22" dur="500"/>
                                        <p:tgtEl>
                                          <p:spTgt spid="48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8131">
                                            <p:txEl>
                                              <p:pRg st="4" end="4"/>
                                            </p:txEl>
                                          </p:spTgt>
                                        </p:tgtEl>
                                        <p:attrNameLst>
                                          <p:attrName>style.visibility</p:attrName>
                                        </p:attrNameLst>
                                      </p:cBhvr>
                                      <p:to>
                                        <p:strVal val="visible"/>
                                      </p:to>
                                    </p:set>
                                    <p:animEffect transition="in" filter="fade">
                                      <p:cBhvr>
                                        <p:cTn id="27" dur="1000"/>
                                        <p:tgtEl>
                                          <p:spTgt spid="48131">
                                            <p:txEl>
                                              <p:pRg st="4" end="4"/>
                                            </p:txEl>
                                          </p:spTgt>
                                        </p:tgtEl>
                                      </p:cBhvr>
                                    </p:animEffect>
                                    <p:anim calcmode="lin" valueType="num">
                                      <p:cBhvr>
                                        <p:cTn id="28" dur="10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813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1" y="29026"/>
            <a:ext cx="9144000" cy="6858000"/>
          </a:xfrm>
          <a:prstGeom prst="rect">
            <a:avLst/>
          </a:prstGeom>
        </p:spPr>
      </p:pic>
      <p:sp>
        <p:nvSpPr>
          <p:cNvPr id="49154" name="標題 1"/>
          <p:cNvSpPr txBox="1">
            <a:spLocks/>
          </p:cNvSpPr>
          <p:nvPr/>
        </p:nvSpPr>
        <p:spPr bwMode="auto">
          <a:xfrm>
            <a:off x="468313" y="116632"/>
            <a:ext cx="8229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mj-cs"/>
              </a:rPr>
              <a:t>五專聯合免試入學招生學校</a:t>
            </a:r>
          </a:p>
        </p:txBody>
      </p:sp>
      <p:graphicFrame>
        <p:nvGraphicFramePr>
          <p:cNvPr id="3" name="表格 2"/>
          <p:cNvGraphicFramePr>
            <a:graphicFrameLocks noGrp="1"/>
          </p:cNvGraphicFramePr>
          <p:nvPr>
            <p:extLst>
              <p:ext uri="{D42A27DB-BD31-4B8C-83A1-F6EECF244321}">
                <p14:modId xmlns:p14="http://schemas.microsoft.com/office/powerpoint/2010/main" val="3611823908"/>
              </p:ext>
            </p:extLst>
          </p:nvPr>
        </p:nvGraphicFramePr>
        <p:xfrm>
          <a:off x="1973037" y="709956"/>
          <a:ext cx="6689478" cy="2382434"/>
        </p:xfrm>
        <a:graphic>
          <a:graphicData uri="http://schemas.openxmlformats.org/drawingml/2006/table">
            <a:tbl>
              <a:tblPr firstRow="1" bandRow="1">
                <a:tableStyleId>{2D5ABB26-0587-4C30-8999-92F81FD0307C}</a:tableStyleId>
              </a:tblPr>
              <a:tblGrid>
                <a:gridCol w="2229826">
                  <a:extLst>
                    <a:ext uri="{9D8B030D-6E8A-4147-A177-3AD203B41FA5}">
                      <a16:colId xmlns:a16="http://schemas.microsoft.com/office/drawing/2014/main" val="20000"/>
                    </a:ext>
                  </a:extLst>
                </a:gridCol>
                <a:gridCol w="2229826">
                  <a:extLst>
                    <a:ext uri="{9D8B030D-6E8A-4147-A177-3AD203B41FA5}">
                      <a16:colId xmlns:a16="http://schemas.microsoft.com/office/drawing/2014/main" val="20001"/>
                    </a:ext>
                  </a:extLst>
                </a:gridCol>
                <a:gridCol w="2229826">
                  <a:extLst>
                    <a:ext uri="{9D8B030D-6E8A-4147-A177-3AD203B41FA5}">
                      <a16:colId xmlns:a16="http://schemas.microsoft.com/office/drawing/2014/main" val="20002"/>
                    </a:ext>
                  </a:extLst>
                </a:gridCol>
              </a:tblGrid>
              <a:tr h="371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國立臺北科技大學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國立臺北商業大學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致理科技大學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慈濟科技大學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醒吾科技大學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臺北城市科技大學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華夏科技大學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敏實科技大學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宏國德霖科技大學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台北海洋科技大學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龍華科技大學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經國管理暨健康學院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馬偕醫護管理專科學校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耕莘健康管理專科學校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聖母醫護管理專科學校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新生醫護管理專科學校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黎明技術學院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蘭陽技術學院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2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南亞技術學院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臺灣觀光學院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康寧大學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pic>
        <p:nvPicPr>
          <p:cNvPr id="49189"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1"/>
          <p:cNvSpPr txBox="1">
            <a:spLocks/>
          </p:cNvSpPr>
          <p:nvPr/>
        </p:nvSpPr>
        <p:spPr bwMode="auto">
          <a:xfrm>
            <a:off x="-35402" y="3188888"/>
            <a:ext cx="1973042" cy="99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algn="ctr" eaLnBrk="1" hangingPunct="1">
              <a:buFont typeface="Arial" panose="020B0604020202020204" pitchFamily="34" charset="0"/>
              <a:buNone/>
              <a:defRPr kumimoji="0" sz="40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zh-TW" altLang="en-US" dirty="0">
                <a:solidFill>
                  <a:srgbClr val="00B050"/>
                </a:solidFill>
                <a:latin typeface="微軟正黑體" panose="020B0604030504040204" pitchFamily="34" charset="-120"/>
                <a:ea typeface="微軟正黑體" panose="020B0604030504040204" pitchFamily="34" charset="-120"/>
              </a:rPr>
              <a:t>中區</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sz="1800" b="0" dirty="0">
                <a:solidFill>
                  <a:schemeClr val="tx1"/>
                </a:solidFill>
                <a:latin typeface="微軟正黑體" panose="020B0604030504040204" pitchFamily="34" charset="-120"/>
                <a:ea typeface="微軟正黑體" panose="020B0604030504040204" pitchFamily="34" charset="-120"/>
              </a:rPr>
              <a:t>（含苗栗、雲林）</a:t>
            </a:r>
          </a:p>
        </p:txBody>
      </p:sp>
      <p:graphicFrame>
        <p:nvGraphicFramePr>
          <p:cNvPr id="6" name="表格 5"/>
          <p:cNvGraphicFramePr>
            <a:graphicFrameLocks noGrp="1"/>
          </p:cNvGraphicFramePr>
          <p:nvPr>
            <p:extLst>
              <p:ext uri="{D42A27DB-BD31-4B8C-83A1-F6EECF244321}">
                <p14:modId xmlns:p14="http://schemas.microsoft.com/office/powerpoint/2010/main" val="4264871556"/>
              </p:ext>
            </p:extLst>
          </p:nvPr>
        </p:nvGraphicFramePr>
        <p:xfrm>
          <a:off x="1937641" y="3228648"/>
          <a:ext cx="6724874" cy="1005768"/>
        </p:xfrm>
        <a:graphic>
          <a:graphicData uri="http://schemas.openxmlformats.org/drawingml/2006/table">
            <a:tbl>
              <a:tblPr firstRow="1" bandRow="1">
                <a:tableStyleId>{2D5ABB26-0587-4C30-8999-92F81FD0307C}</a:tableStyleId>
              </a:tblPr>
              <a:tblGrid>
                <a:gridCol w="3362437">
                  <a:extLst>
                    <a:ext uri="{9D8B030D-6E8A-4147-A177-3AD203B41FA5}">
                      <a16:colId xmlns:a16="http://schemas.microsoft.com/office/drawing/2014/main" val="20000"/>
                    </a:ext>
                  </a:extLst>
                </a:gridCol>
                <a:gridCol w="3362437">
                  <a:extLst>
                    <a:ext uri="{9D8B030D-6E8A-4147-A177-3AD203B41FA5}">
                      <a16:colId xmlns:a16="http://schemas.microsoft.com/office/drawing/2014/main" val="20001"/>
                    </a:ext>
                  </a:extLst>
                </a:gridCol>
              </a:tblGrid>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國立虎尾科技大學</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國立臺中科技大學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弘光科技大學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南開科技大學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
        <p:nvSpPr>
          <p:cNvPr id="7" name="標題 1"/>
          <p:cNvSpPr txBox="1">
            <a:spLocks/>
          </p:cNvSpPr>
          <p:nvPr/>
        </p:nvSpPr>
        <p:spPr bwMode="auto">
          <a:xfrm>
            <a:off x="-1" y="4967147"/>
            <a:ext cx="197303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4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（含臺東、澎湖）</a:t>
            </a:r>
          </a:p>
        </p:txBody>
      </p:sp>
      <p:graphicFrame>
        <p:nvGraphicFramePr>
          <p:cNvPr id="8" name="表格 7"/>
          <p:cNvGraphicFramePr>
            <a:graphicFrameLocks noGrp="1"/>
          </p:cNvGraphicFramePr>
          <p:nvPr>
            <p:extLst>
              <p:ext uri="{D42A27DB-BD31-4B8C-83A1-F6EECF244321}">
                <p14:modId xmlns:p14="http://schemas.microsoft.com/office/powerpoint/2010/main" val="890947746"/>
              </p:ext>
            </p:extLst>
          </p:nvPr>
        </p:nvGraphicFramePr>
        <p:xfrm>
          <a:off x="1911764" y="4354001"/>
          <a:ext cx="6750751" cy="2306658"/>
        </p:xfrm>
        <a:graphic>
          <a:graphicData uri="http://schemas.openxmlformats.org/drawingml/2006/table">
            <a:tbl>
              <a:tblPr firstRow="1" bandRow="1">
                <a:tableStyleId>{2D5ABB26-0587-4C30-8999-92F81FD0307C}</a:tableStyleId>
              </a:tblPr>
              <a:tblGrid>
                <a:gridCol w="2274709">
                  <a:extLst>
                    <a:ext uri="{9D8B030D-6E8A-4147-A177-3AD203B41FA5}">
                      <a16:colId xmlns:a16="http://schemas.microsoft.com/office/drawing/2014/main" val="20000"/>
                    </a:ext>
                  </a:extLst>
                </a:gridCol>
                <a:gridCol w="2225792">
                  <a:extLst>
                    <a:ext uri="{9D8B030D-6E8A-4147-A177-3AD203B41FA5}">
                      <a16:colId xmlns:a16="http://schemas.microsoft.com/office/drawing/2014/main" val="20001"/>
                    </a:ext>
                  </a:extLst>
                </a:gridCol>
                <a:gridCol w="2250250">
                  <a:extLst>
                    <a:ext uri="{9D8B030D-6E8A-4147-A177-3AD203B41FA5}">
                      <a16:colId xmlns:a16="http://schemas.microsoft.com/office/drawing/2014/main" val="20002"/>
                    </a:ext>
                  </a:extLst>
                </a:gridCol>
              </a:tblGrid>
              <a:tr h="251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國立高雄科技大學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國立澎湖科技大學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433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國立臺南護理專科學校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國立臺東專科學校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南臺科技大學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251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正修科技大學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輔英科技大學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中華醫事科技大學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433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美和科技大學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崇仁醫護管理專科學校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育英醫護管理專科學校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433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樹人醫護管理專科學校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慈惠醫護管理專科學校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敏惠醫護管理專科學校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251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文藻外語大學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東方設計大學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大同技術學院</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bl>
          </a:graphicData>
        </a:graphic>
      </p:graphicFrame>
      <p:sp>
        <p:nvSpPr>
          <p:cNvPr id="9" name="標題 1"/>
          <p:cNvSpPr txBox="1">
            <a:spLocks/>
          </p:cNvSpPr>
          <p:nvPr/>
        </p:nvSpPr>
        <p:spPr bwMode="auto">
          <a:xfrm>
            <a:off x="-201614" y="1206192"/>
            <a:ext cx="2376264"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None/>
            </a:pPr>
            <a:r>
              <a:rPr kumimoji="0" lang="zh-TW" altLang="en-US" sz="4000" b="1" dirty="0">
                <a:latin typeface="微軟正黑體" panose="020B0604030504040204" pitchFamily="34" charset="-120"/>
                <a:ea typeface="微軟正黑體" panose="020B0604030504040204" pitchFamily="34" charset="-120"/>
                <a:cs typeface="Times New Roman" panose="02020603050405020304" pitchFamily="18" charset="0"/>
              </a:rPr>
              <a:t>北區</a:t>
            </a:r>
            <a:endParaRPr kumimoji="0" lang="en-US" altLang="zh-TW" sz="40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None/>
            </a:pP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（含宜蘭、花蓮）</a:t>
            </a:r>
            <a:endParaRPr kumimoji="0" lang="zh-TW" altLang="en-US" sz="2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196779871"/>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52226" name="標題 1"/>
          <p:cNvSpPr>
            <a:spLocks noGrp="1"/>
          </p:cNvSpPr>
          <p:nvPr>
            <p:ph type="title"/>
          </p:nvPr>
        </p:nvSpPr>
        <p:spPr>
          <a:xfrm>
            <a:off x="250825" y="116632"/>
            <a:ext cx="8642350" cy="1143000"/>
          </a:xfrm>
        </p:spPr>
        <p:txBody>
          <a:bodyPr>
            <a:normAutofit/>
          </a:bodyPr>
          <a:lstStyle/>
          <a:p>
            <a:pPr eaLnBrk="1" hangingPunct="1"/>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五專聯合免試入學招生流程圖</a:t>
            </a:r>
          </a:p>
        </p:txBody>
      </p:sp>
      <p:sp>
        <p:nvSpPr>
          <p:cNvPr id="16387" name="Rectangle 3"/>
          <p:cNvSpPr>
            <a:spLocks noChangeArrowheads="1"/>
          </p:cNvSpPr>
          <p:nvPr/>
        </p:nvSpPr>
        <p:spPr bwMode="auto">
          <a:xfrm>
            <a:off x="755650" y="1268760"/>
            <a:ext cx="5903913" cy="719137"/>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4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購買或下載五專聯合免試入學招生簡章</a:t>
            </a:r>
            <a:endParaRPr lang="en-US" altLang="zh-TW" sz="24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24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(110.01.15</a:t>
            </a:r>
            <a:r>
              <a:rPr lang="zh-TW" altLang="en-US" sz="24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起</a:t>
            </a:r>
            <a:r>
              <a:rPr lang="en-US" altLang="zh-TW" sz="24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388" name="Rectangle 4"/>
          <p:cNvSpPr>
            <a:spLocks noChangeArrowheads="1"/>
          </p:cNvSpPr>
          <p:nvPr/>
        </p:nvSpPr>
        <p:spPr bwMode="auto">
          <a:xfrm>
            <a:off x="755650" y="2348260"/>
            <a:ext cx="5903913" cy="93662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3600" dirty="0">
                <a:solidFill>
                  <a:schemeClr val="bg1"/>
                </a:solidFill>
                <a:latin typeface="文鼎粗圓" pitchFamily="49" charset="-120"/>
                <a:ea typeface="文鼎粗圓" pitchFamily="49" charset="-120"/>
                <a:cs typeface="Times New Roman" panose="02020603050405020304" pitchFamily="18" charset="0"/>
              </a:rPr>
              <a:t>報名</a:t>
            </a:r>
            <a:endParaRPr lang="en-US" altLang="zh-TW" sz="3600" dirty="0">
              <a:solidFill>
                <a:schemeClr val="bg1"/>
              </a:solidFill>
              <a:latin typeface="文鼎粗圓" pitchFamily="49" charset="-120"/>
              <a:ea typeface="文鼎粗圓" pitchFamily="49" charset="-120"/>
              <a:cs typeface="Times New Roman" panose="02020603050405020304" pitchFamily="18" charset="0"/>
            </a:endParaRPr>
          </a:p>
          <a:p>
            <a:pPr algn="ctr" eaLnBrk="1" hangingPunct="1">
              <a:spcBef>
                <a:spcPct val="0"/>
              </a:spcBef>
              <a:buFontTx/>
              <a:buNone/>
            </a:pPr>
            <a:r>
              <a:rPr lang="zh-TW" altLang="en-US" sz="2000" dirty="0">
                <a:solidFill>
                  <a:schemeClr val="bg1"/>
                </a:solidFill>
                <a:latin typeface="文鼎粗圓" pitchFamily="49" charset="-120"/>
                <a:ea typeface="文鼎粗圓" pitchFamily="49" charset="-120"/>
                <a:cs typeface="Times New Roman" panose="02020603050405020304" pitchFamily="18" charset="0"/>
              </a:rPr>
              <a:t>各區限擇</a:t>
            </a:r>
            <a:r>
              <a:rPr lang="en-US" altLang="zh-TW" sz="2000" dirty="0">
                <a:solidFill>
                  <a:schemeClr val="bg1"/>
                </a:solidFill>
                <a:latin typeface="文鼎粗圓" pitchFamily="49" charset="-120"/>
                <a:ea typeface="文鼎粗圓" pitchFamily="49" charset="-120"/>
                <a:cs typeface="Times New Roman" panose="02020603050405020304" pitchFamily="18" charset="0"/>
              </a:rPr>
              <a:t>1</a:t>
            </a:r>
            <a:r>
              <a:rPr lang="zh-TW" altLang="en-US" sz="2000" dirty="0">
                <a:solidFill>
                  <a:schemeClr val="bg1"/>
                </a:solidFill>
                <a:latin typeface="文鼎粗圓" pitchFamily="49" charset="-120"/>
                <a:ea typeface="文鼎粗圓" pitchFamily="49" charset="-120"/>
                <a:cs typeface="Times New Roman" panose="02020603050405020304" pitchFamily="18" charset="0"/>
              </a:rPr>
              <a:t>所五專招生學校</a:t>
            </a:r>
            <a:r>
              <a:rPr lang="zh-TW" altLang="en-US"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報名</a:t>
            </a:r>
          </a:p>
        </p:txBody>
      </p:sp>
      <p:sp>
        <p:nvSpPr>
          <p:cNvPr id="16389" name="Line 5"/>
          <p:cNvSpPr>
            <a:spLocks noChangeShapeType="1"/>
          </p:cNvSpPr>
          <p:nvPr/>
        </p:nvSpPr>
        <p:spPr bwMode="auto">
          <a:xfrm>
            <a:off x="3708400" y="1987897"/>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0" name="Line 6"/>
          <p:cNvSpPr>
            <a:spLocks noChangeShapeType="1"/>
          </p:cNvSpPr>
          <p:nvPr/>
        </p:nvSpPr>
        <p:spPr bwMode="auto">
          <a:xfrm>
            <a:off x="3708400" y="328488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1" name="Rectangle 8"/>
          <p:cNvSpPr>
            <a:spLocks noChangeArrowheads="1"/>
          </p:cNvSpPr>
          <p:nvPr/>
        </p:nvSpPr>
        <p:spPr bwMode="auto">
          <a:xfrm>
            <a:off x="755650" y="3716685"/>
            <a:ext cx="5903913" cy="576262"/>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dirty="0">
                <a:latin typeface="文鼎粗圓" pitchFamily="49" charset="-120"/>
                <a:ea typeface="文鼎粗圓" pitchFamily="49" charset="-120"/>
                <a:cs typeface="Times New Roman" panose="02020603050405020304" pitchFamily="18" charset="0"/>
              </a:rPr>
              <a:t>各招生學校寄發現場登記分發通知單</a:t>
            </a:r>
            <a:r>
              <a:rPr lang="en-US" altLang="zh-TW" sz="2000" dirty="0">
                <a:latin typeface="文鼎粗圓" pitchFamily="49" charset="-120"/>
                <a:ea typeface="文鼎粗圓" pitchFamily="49" charset="-120"/>
                <a:cs typeface="Times New Roman" panose="02020603050405020304" pitchFamily="18" charset="0"/>
              </a:rPr>
              <a:t>(</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110.07.02</a:t>
            </a:r>
            <a:r>
              <a:rPr lang="en-US" altLang="zh-TW" sz="2000" dirty="0">
                <a:latin typeface="文鼎粗圓" pitchFamily="49" charset="-120"/>
                <a:ea typeface="文鼎粗圓" pitchFamily="49" charset="-120"/>
                <a:cs typeface="Times New Roman" panose="02020603050405020304" pitchFamily="18" charset="0"/>
              </a:rPr>
              <a:t>)</a:t>
            </a:r>
            <a:endParaRPr lang="zh-TW" altLang="en-US" sz="2000" dirty="0">
              <a:latin typeface="文鼎粗圓" pitchFamily="49" charset="-120"/>
              <a:ea typeface="文鼎粗圓" pitchFamily="49" charset="-120"/>
              <a:cs typeface="Times New Roman" panose="02020603050405020304" pitchFamily="18" charset="0"/>
            </a:endParaRPr>
          </a:p>
        </p:txBody>
      </p:sp>
      <p:sp>
        <p:nvSpPr>
          <p:cNvPr id="16392" name="Rectangle 13"/>
          <p:cNvSpPr>
            <a:spLocks noChangeArrowheads="1"/>
          </p:cNvSpPr>
          <p:nvPr/>
        </p:nvSpPr>
        <p:spPr bwMode="auto">
          <a:xfrm>
            <a:off x="755650" y="4724747"/>
            <a:ext cx="5903913" cy="576263"/>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依指定時間地點前往參加現場登記分發</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(110.07.07)</a:t>
            </a:r>
            <a:endPar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393" name="Line 16"/>
          <p:cNvSpPr>
            <a:spLocks noChangeShapeType="1"/>
          </p:cNvSpPr>
          <p:nvPr/>
        </p:nvSpPr>
        <p:spPr bwMode="auto">
          <a:xfrm>
            <a:off x="6656388" y="4989860"/>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4" name="Text Box 17"/>
          <p:cNvSpPr txBox="1">
            <a:spLocks noChangeArrowheads="1"/>
          </p:cNvSpPr>
          <p:nvPr/>
        </p:nvSpPr>
        <p:spPr bwMode="auto">
          <a:xfrm>
            <a:off x="6659563" y="4642197"/>
            <a:ext cx="1225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分發結果</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未錄取</a:t>
            </a:r>
          </a:p>
        </p:txBody>
      </p:sp>
      <p:sp>
        <p:nvSpPr>
          <p:cNvPr id="16395" name="Line 18"/>
          <p:cNvSpPr>
            <a:spLocks noChangeShapeType="1"/>
          </p:cNvSpPr>
          <p:nvPr/>
        </p:nvSpPr>
        <p:spPr bwMode="auto">
          <a:xfrm>
            <a:off x="7740650" y="4148485"/>
            <a:ext cx="0" cy="2160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6" name="Line 20"/>
          <p:cNvSpPr>
            <a:spLocks noChangeShapeType="1"/>
          </p:cNvSpPr>
          <p:nvPr/>
        </p:nvSpPr>
        <p:spPr bwMode="auto">
          <a:xfrm>
            <a:off x="6656388" y="4124672"/>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7" name="Text Box 21"/>
          <p:cNvSpPr txBox="1">
            <a:spLocks noChangeArrowheads="1"/>
          </p:cNvSpPr>
          <p:nvPr/>
        </p:nvSpPr>
        <p:spPr bwMode="auto">
          <a:xfrm>
            <a:off x="6659563" y="3502372"/>
            <a:ext cx="1801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未獲通知參加現場登記分發</a:t>
            </a:r>
          </a:p>
        </p:txBody>
      </p:sp>
      <p:sp>
        <p:nvSpPr>
          <p:cNvPr id="16398" name="Text Box 22"/>
          <p:cNvSpPr txBox="1">
            <a:spLocks noChangeArrowheads="1"/>
          </p:cNvSpPr>
          <p:nvPr/>
        </p:nvSpPr>
        <p:spPr bwMode="auto">
          <a:xfrm>
            <a:off x="6666490" y="6292937"/>
            <a:ext cx="1972468" cy="40011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下一入學管道</a:t>
            </a:r>
          </a:p>
        </p:txBody>
      </p:sp>
      <p:sp>
        <p:nvSpPr>
          <p:cNvPr id="44" name="Rectangle 13"/>
          <p:cNvSpPr>
            <a:spLocks noChangeArrowheads="1"/>
          </p:cNvSpPr>
          <p:nvPr/>
        </p:nvSpPr>
        <p:spPr bwMode="auto">
          <a:xfrm>
            <a:off x="755650" y="5732810"/>
            <a:ext cx="5903913" cy="504825"/>
          </a:xfrm>
          <a:prstGeom prst="rect">
            <a:avLst/>
          </a:prstGeom>
          <a:solidFill>
            <a:schemeClr val="accent3">
              <a:lumMod val="20000"/>
              <a:lumOff val="80000"/>
            </a:schemeClr>
          </a:solidFill>
          <a:ln w="9525">
            <a:solidFill>
              <a:schemeClr val="tx1"/>
            </a:solidFill>
            <a:miter lim="800000"/>
            <a:headEnd/>
            <a:tailEnd/>
          </a:ln>
        </p:spPr>
        <p:txBody>
          <a:bodyPr wrap="none" anchor="ctr"/>
          <a:lstStyle/>
          <a:p>
            <a:pPr algn="ctr" eaLnBrk="1" hangingPunct="1">
              <a:defRPr/>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快樂的五專生</a:t>
            </a:r>
          </a:p>
        </p:txBody>
      </p:sp>
      <p:sp>
        <p:nvSpPr>
          <p:cNvPr id="16400" name="Text Box 17"/>
          <p:cNvSpPr txBox="1">
            <a:spLocks noChangeArrowheads="1"/>
          </p:cNvSpPr>
          <p:nvPr/>
        </p:nvSpPr>
        <p:spPr bwMode="auto">
          <a:xfrm>
            <a:off x="3779838" y="5372447"/>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錄取</a:t>
            </a:r>
          </a:p>
        </p:txBody>
      </p:sp>
      <p:sp>
        <p:nvSpPr>
          <p:cNvPr id="16401" name="Line 6"/>
          <p:cNvSpPr>
            <a:spLocks noChangeShapeType="1"/>
          </p:cNvSpPr>
          <p:nvPr/>
        </p:nvSpPr>
        <p:spPr bwMode="auto">
          <a:xfrm>
            <a:off x="3708400" y="4292947"/>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402" name="Line 6"/>
          <p:cNvSpPr>
            <a:spLocks noChangeShapeType="1"/>
          </p:cNvSpPr>
          <p:nvPr/>
        </p:nvSpPr>
        <p:spPr bwMode="auto">
          <a:xfrm>
            <a:off x="3708400" y="5301010"/>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52243"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146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in)">
                                      <p:cBhvr>
                                        <p:cTn id="7" dur="10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blinds(horizontal)">
                                      <p:cBhvr>
                                        <p:cTn id="12" dur="500"/>
                                        <p:tgtEl>
                                          <p:spTgt spid="16389"/>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6388"/>
                                        </p:tgtEl>
                                        <p:attrNameLst>
                                          <p:attrName>style.visibility</p:attrName>
                                        </p:attrNameLst>
                                      </p:cBhvr>
                                      <p:to>
                                        <p:strVal val="visible"/>
                                      </p:to>
                                    </p:set>
                                    <p:animEffect transition="in" filter="blinds(horizontal)">
                                      <p:cBhvr>
                                        <p:cTn id="16" dur="500"/>
                                        <p:tgtEl>
                                          <p:spTgt spid="163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6390"/>
                                        </p:tgtEl>
                                        <p:attrNameLst>
                                          <p:attrName>style.visibility</p:attrName>
                                        </p:attrNameLst>
                                      </p:cBhvr>
                                      <p:to>
                                        <p:strVal val="visible"/>
                                      </p:to>
                                    </p:set>
                                    <p:animEffect transition="in" filter="blinds(horizontal)">
                                      <p:cBhvr>
                                        <p:cTn id="21" dur="500"/>
                                        <p:tgtEl>
                                          <p:spTgt spid="16390"/>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16391"/>
                                        </p:tgtEl>
                                        <p:attrNameLst>
                                          <p:attrName>style.visibility</p:attrName>
                                        </p:attrNameLst>
                                      </p:cBhvr>
                                      <p:to>
                                        <p:strVal val="visible"/>
                                      </p:to>
                                    </p:set>
                                    <p:animEffect transition="in" filter="blinds(horizontal)">
                                      <p:cBhvr>
                                        <p:cTn id="25" dur="500"/>
                                        <p:tgtEl>
                                          <p:spTgt spid="1639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6401"/>
                                        </p:tgtEl>
                                        <p:attrNameLst>
                                          <p:attrName>style.visibility</p:attrName>
                                        </p:attrNameLst>
                                      </p:cBhvr>
                                      <p:to>
                                        <p:strVal val="visible"/>
                                      </p:to>
                                    </p:set>
                                    <p:animEffect transition="in" filter="blinds(horizontal)">
                                      <p:cBhvr>
                                        <p:cTn id="30" dur="500"/>
                                        <p:tgtEl>
                                          <p:spTgt spid="16401"/>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16392"/>
                                        </p:tgtEl>
                                        <p:attrNameLst>
                                          <p:attrName>style.visibility</p:attrName>
                                        </p:attrNameLst>
                                      </p:cBhvr>
                                      <p:to>
                                        <p:strVal val="visible"/>
                                      </p:to>
                                    </p:set>
                                    <p:animEffect transition="in" filter="blinds(horizontal)">
                                      <p:cBhvr>
                                        <p:cTn id="34" dur="500"/>
                                        <p:tgtEl>
                                          <p:spTgt spid="1639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400"/>
                                        </p:tgtEl>
                                        <p:attrNameLst>
                                          <p:attrName>style.visibility</p:attrName>
                                        </p:attrNameLst>
                                      </p:cBhvr>
                                      <p:to>
                                        <p:strVal val="visible"/>
                                      </p:to>
                                    </p:set>
                                    <p:animEffect transition="in" filter="blinds(horizontal)">
                                      <p:cBhvr>
                                        <p:cTn id="39" dur="500"/>
                                        <p:tgtEl>
                                          <p:spTgt spid="16400"/>
                                        </p:tgtEl>
                                      </p:cBhvr>
                                    </p:animEffect>
                                  </p:childTnLst>
                                </p:cTn>
                              </p:par>
                            </p:childTnLst>
                          </p:cTn>
                        </p:par>
                        <p:par>
                          <p:cTn id="40" fill="hold" nodeType="afterGroup">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16402"/>
                                        </p:tgtEl>
                                        <p:attrNameLst>
                                          <p:attrName>style.visibility</p:attrName>
                                        </p:attrNameLst>
                                      </p:cBhvr>
                                      <p:to>
                                        <p:strVal val="visible"/>
                                      </p:to>
                                    </p:set>
                                    <p:animEffect transition="in" filter="blinds(horizontal)">
                                      <p:cBhvr>
                                        <p:cTn id="43" dur="500"/>
                                        <p:tgtEl>
                                          <p:spTgt spid="16402"/>
                                        </p:tgtEl>
                                      </p:cBhvr>
                                    </p:animEffect>
                                  </p:childTnLst>
                                </p:cTn>
                              </p:par>
                            </p:childTnLst>
                          </p:cTn>
                        </p:par>
                        <p:par>
                          <p:cTn id="44" fill="hold" nodeType="afterGroup">
                            <p:stCondLst>
                              <p:cond delay="1000"/>
                            </p:stCondLst>
                            <p:childTnLst>
                              <p:par>
                                <p:cTn id="45" presetID="3" presetClass="entr" presetSubtype="1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linds(horizontal)">
                                      <p:cBhvr>
                                        <p:cTn id="47" dur="500"/>
                                        <p:tgtEl>
                                          <p:spTgt spid="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397"/>
                                        </p:tgtEl>
                                        <p:attrNameLst>
                                          <p:attrName>style.visibility</p:attrName>
                                        </p:attrNameLst>
                                      </p:cBhvr>
                                      <p:to>
                                        <p:strVal val="visible"/>
                                      </p:to>
                                    </p:set>
                                    <p:animEffect transition="in" filter="blinds(horizontal)">
                                      <p:cBhvr>
                                        <p:cTn id="52" dur="500"/>
                                        <p:tgtEl>
                                          <p:spTgt spid="16397"/>
                                        </p:tgtEl>
                                      </p:cBhvr>
                                    </p:animEffect>
                                  </p:childTnLst>
                                </p:cTn>
                              </p:par>
                            </p:childTnLst>
                          </p:cTn>
                        </p:par>
                        <p:par>
                          <p:cTn id="53" fill="hold" nodeType="afterGroup">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6396"/>
                                        </p:tgtEl>
                                        <p:attrNameLst>
                                          <p:attrName>style.visibility</p:attrName>
                                        </p:attrNameLst>
                                      </p:cBhvr>
                                      <p:to>
                                        <p:strVal val="visible"/>
                                      </p:to>
                                    </p:set>
                                    <p:anim calcmode="lin" valueType="num">
                                      <p:cBhvr additive="base">
                                        <p:cTn id="56" dur="500" fill="hold"/>
                                        <p:tgtEl>
                                          <p:spTgt spid="16396"/>
                                        </p:tgtEl>
                                        <p:attrNameLst>
                                          <p:attrName>ppt_x</p:attrName>
                                        </p:attrNameLst>
                                      </p:cBhvr>
                                      <p:tavLst>
                                        <p:tav tm="0">
                                          <p:val>
                                            <p:strVal val="#ppt_x"/>
                                          </p:val>
                                        </p:tav>
                                        <p:tav tm="100000">
                                          <p:val>
                                            <p:strVal val="#ppt_x"/>
                                          </p:val>
                                        </p:tav>
                                      </p:tavLst>
                                    </p:anim>
                                    <p:anim calcmode="lin" valueType="num">
                                      <p:cBhvr additive="base">
                                        <p:cTn id="57"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394"/>
                                        </p:tgtEl>
                                        <p:attrNameLst>
                                          <p:attrName>style.visibility</p:attrName>
                                        </p:attrNameLst>
                                      </p:cBhvr>
                                      <p:to>
                                        <p:strVal val="visible"/>
                                      </p:to>
                                    </p:set>
                                    <p:animEffect transition="in" filter="blinds(horizontal)">
                                      <p:cBhvr>
                                        <p:cTn id="62" dur="500"/>
                                        <p:tgtEl>
                                          <p:spTgt spid="16394"/>
                                        </p:tgtEl>
                                      </p:cBhvr>
                                    </p:animEffect>
                                  </p:childTnLst>
                                </p:cTn>
                              </p:par>
                            </p:childTnLst>
                          </p:cTn>
                        </p:par>
                        <p:par>
                          <p:cTn id="63" fill="hold" nodeType="afterGroup">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16393"/>
                                        </p:tgtEl>
                                        <p:attrNameLst>
                                          <p:attrName>style.visibility</p:attrName>
                                        </p:attrNameLst>
                                      </p:cBhvr>
                                      <p:to>
                                        <p:strVal val="visible"/>
                                      </p:to>
                                    </p:set>
                                    <p:anim calcmode="lin" valueType="num">
                                      <p:cBhvr additive="base">
                                        <p:cTn id="66" dur="500" fill="hold"/>
                                        <p:tgtEl>
                                          <p:spTgt spid="16393"/>
                                        </p:tgtEl>
                                        <p:attrNameLst>
                                          <p:attrName>ppt_x</p:attrName>
                                        </p:attrNameLst>
                                      </p:cBhvr>
                                      <p:tavLst>
                                        <p:tav tm="0">
                                          <p:val>
                                            <p:strVal val="#ppt_x"/>
                                          </p:val>
                                        </p:tav>
                                        <p:tav tm="100000">
                                          <p:val>
                                            <p:strVal val="#ppt_x"/>
                                          </p:val>
                                        </p:tav>
                                      </p:tavLst>
                                    </p:anim>
                                    <p:anim calcmode="lin" valueType="num">
                                      <p:cBhvr additive="base">
                                        <p:cTn id="67"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6395"/>
                                        </p:tgtEl>
                                        <p:attrNameLst>
                                          <p:attrName>style.visibility</p:attrName>
                                        </p:attrNameLst>
                                      </p:cBhvr>
                                      <p:to>
                                        <p:strVal val="visible"/>
                                      </p:to>
                                    </p:set>
                                    <p:anim calcmode="lin" valueType="num">
                                      <p:cBhvr additive="base">
                                        <p:cTn id="72" dur="500" fill="hold"/>
                                        <p:tgtEl>
                                          <p:spTgt spid="16395"/>
                                        </p:tgtEl>
                                        <p:attrNameLst>
                                          <p:attrName>ppt_x</p:attrName>
                                        </p:attrNameLst>
                                      </p:cBhvr>
                                      <p:tavLst>
                                        <p:tav tm="0">
                                          <p:val>
                                            <p:strVal val="#ppt_x"/>
                                          </p:val>
                                        </p:tav>
                                        <p:tav tm="100000">
                                          <p:val>
                                            <p:strVal val="#ppt_x"/>
                                          </p:val>
                                        </p:tav>
                                      </p:tavLst>
                                    </p:anim>
                                    <p:anim calcmode="lin" valueType="num">
                                      <p:cBhvr additive="base">
                                        <p:cTn id="73" dur="500" fill="hold"/>
                                        <p:tgtEl>
                                          <p:spTgt spid="16395"/>
                                        </p:tgtEl>
                                        <p:attrNameLst>
                                          <p:attrName>ppt_y</p:attrName>
                                        </p:attrNameLst>
                                      </p:cBhvr>
                                      <p:tavLst>
                                        <p:tav tm="0">
                                          <p:val>
                                            <p:strVal val="1+#ppt_h/2"/>
                                          </p:val>
                                        </p:tav>
                                        <p:tav tm="100000">
                                          <p:val>
                                            <p:strVal val="#ppt_y"/>
                                          </p:val>
                                        </p:tav>
                                      </p:tavLst>
                                    </p:anim>
                                  </p:childTnLst>
                                </p:cTn>
                              </p:par>
                            </p:childTnLst>
                          </p:cTn>
                        </p:par>
                        <p:par>
                          <p:cTn id="74" fill="hold" nodeType="afterGroup">
                            <p:stCondLst>
                              <p:cond delay="500"/>
                            </p:stCondLst>
                            <p:childTnLst>
                              <p:par>
                                <p:cTn id="75" presetID="4" presetClass="entr" presetSubtype="16" fill="hold" grpId="0" nodeType="afterEffect">
                                  <p:stCondLst>
                                    <p:cond delay="0"/>
                                  </p:stCondLst>
                                  <p:childTnLst>
                                    <p:set>
                                      <p:cBhvr>
                                        <p:cTn id="76" dur="1" fill="hold">
                                          <p:stCondLst>
                                            <p:cond delay="0"/>
                                          </p:stCondLst>
                                        </p:cTn>
                                        <p:tgtEl>
                                          <p:spTgt spid="16398"/>
                                        </p:tgtEl>
                                        <p:attrNameLst>
                                          <p:attrName>style.visibility</p:attrName>
                                        </p:attrNameLst>
                                      </p:cBhvr>
                                      <p:to>
                                        <p:strVal val="visible"/>
                                      </p:to>
                                    </p:set>
                                    <p:animEffect transition="in" filter="box(in)">
                                      <p:cBhvr>
                                        <p:cTn id="77" dur="500"/>
                                        <p:tgtEl>
                                          <p:spTgt spid="16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8" grpId="0" animBg="1"/>
      <p:bldP spid="16389" grpId="0" animBg="1"/>
      <p:bldP spid="16390" grpId="0" animBg="1"/>
      <p:bldP spid="16391" grpId="0" animBg="1"/>
      <p:bldP spid="16392" grpId="0" animBg="1"/>
      <p:bldP spid="16393" grpId="0" animBg="1"/>
      <p:bldP spid="16394" grpId="0"/>
      <p:bldP spid="16395" grpId="0" animBg="1"/>
      <p:bldP spid="16396" grpId="0" animBg="1"/>
      <p:bldP spid="16397" grpId="0"/>
      <p:bldP spid="16398" grpId="0" animBg="1"/>
      <p:bldP spid="44" grpId="0" animBg="1"/>
      <p:bldP spid="16400" grpId="0"/>
      <p:bldP spid="16401" grpId="0" animBg="1"/>
      <p:bldP spid="1640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53250" name="標題 1"/>
          <p:cNvSpPr>
            <a:spLocks noGrp="1"/>
          </p:cNvSpPr>
          <p:nvPr>
            <p:ph type="title"/>
          </p:nvPr>
        </p:nvSpPr>
        <p:spPr>
          <a:xfrm>
            <a:off x="107950" y="341784"/>
            <a:ext cx="8928100" cy="1143000"/>
          </a:xfrm>
        </p:spPr>
        <p:txBody>
          <a:bodyPr>
            <a:noAutofit/>
          </a:bodyPr>
          <a:lstStyle/>
          <a:p>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學年度各區五專聯合免試入學</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重要日程</a:t>
            </a:r>
          </a:p>
        </p:txBody>
      </p:sp>
      <p:pic>
        <p:nvPicPr>
          <p:cNvPr id="53271"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表格 5"/>
          <p:cNvGraphicFramePr>
            <a:graphicFrameLocks noGrp="1"/>
          </p:cNvGraphicFramePr>
          <p:nvPr>
            <p:extLst>
              <p:ext uri="{D42A27DB-BD31-4B8C-83A1-F6EECF244321}">
                <p14:modId xmlns:p14="http://schemas.microsoft.com/office/powerpoint/2010/main" val="3075819627"/>
              </p:ext>
            </p:extLst>
          </p:nvPr>
        </p:nvGraphicFramePr>
        <p:xfrm>
          <a:off x="359568" y="1484784"/>
          <a:ext cx="8676482" cy="5112567"/>
        </p:xfrm>
        <a:graphic>
          <a:graphicData uri="http://schemas.openxmlformats.org/drawingml/2006/table">
            <a:tbl>
              <a:tblPr firstRow="1" bandRow="1">
                <a:tableStyleId>{5940675A-B579-460E-94D1-54222C63F5DA}</a:tableStyleId>
              </a:tblPr>
              <a:tblGrid>
                <a:gridCol w="2817779">
                  <a:extLst>
                    <a:ext uri="{9D8B030D-6E8A-4147-A177-3AD203B41FA5}">
                      <a16:colId xmlns:a16="http://schemas.microsoft.com/office/drawing/2014/main" val="20000"/>
                    </a:ext>
                  </a:extLst>
                </a:gridCol>
                <a:gridCol w="5858703">
                  <a:extLst>
                    <a:ext uri="{9D8B030D-6E8A-4147-A177-3AD203B41FA5}">
                      <a16:colId xmlns:a16="http://schemas.microsoft.com/office/drawing/2014/main" val="20001"/>
                    </a:ext>
                  </a:extLst>
                </a:gridCol>
              </a:tblGrid>
              <a:tr h="557104">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項目</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日程</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10000"/>
                  </a:ext>
                </a:extLst>
              </a:tr>
              <a:tr h="557104">
                <a:tc>
                  <a:txBody>
                    <a:bodyPr/>
                    <a:lstStyle/>
                    <a:p>
                      <a:pPr algn="ct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簡章發售及公告</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日起發售及</a:t>
                      </a:r>
                      <a:r>
                        <a:rPr lang="zh-TW" altLang="en-US" sz="2400" baseline="0" dirty="0">
                          <a:latin typeface="微軟正黑體" panose="020B0604030504040204" pitchFamily="34" charset="-120"/>
                          <a:ea typeface="微軟正黑體" panose="020B0604030504040204" pitchFamily="34" charset="-120"/>
                          <a:cs typeface="Times New Roman" panose="02020603050405020304" pitchFamily="18" charset="0"/>
                        </a:rPr>
                        <a:t>開放網路下載</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extLst>
                  <a:ext uri="{0D108BD9-81ED-4DB2-BD59-A6C34878D82A}">
                    <a16:rowId xmlns:a16="http://schemas.microsoft.com/office/drawing/2014/main" val="10001"/>
                  </a:ext>
                </a:extLst>
              </a:tr>
              <a:tr h="2284658">
                <a:tc>
                  <a:txBody>
                    <a:bodyPr/>
                    <a:lstStyle/>
                    <a:p>
                      <a:pPr algn="ct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報名</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l"/>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國中集體通訊報名、個別網路與通訊報名：</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星期五</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spcBef>
                          <a:spcPts val="1200"/>
                        </a:spcBef>
                      </a:pP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現場報名</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星期日</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28</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星期一</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extLst>
                  <a:ext uri="{0D108BD9-81ED-4DB2-BD59-A6C34878D82A}">
                    <a16:rowId xmlns:a16="http://schemas.microsoft.com/office/drawing/2014/main" val="10002"/>
                  </a:ext>
                </a:extLst>
              </a:tr>
              <a:tr h="961461">
                <a:tc>
                  <a:txBody>
                    <a:bodyPr/>
                    <a:lstStyle/>
                    <a:p>
                      <a:pPr algn="ct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寄發現場登記分發報到通知單</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星期五</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p>
                    <a:p>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註：</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日下午</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時前</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免試生確認是否收到通知單</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extLst>
                  <a:ext uri="{0D108BD9-81ED-4DB2-BD59-A6C34878D82A}">
                    <a16:rowId xmlns:a16="http://schemas.microsoft.com/office/drawing/2014/main" val="10003"/>
                  </a:ext>
                </a:extLst>
              </a:tr>
              <a:tr h="752240">
                <a:tc>
                  <a:txBody>
                    <a:bodyPr/>
                    <a:lstStyle/>
                    <a:p>
                      <a:pPr algn="ctr">
                        <a:lnSpc>
                          <a:spcPct val="150000"/>
                        </a:lnSpc>
                        <a:spcBef>
                          <a:spcPts val="0"/>
                        </a:spcBef>
                        <a:spcAft>
                          <a:spcPts val="0"/>
                        </a:spcAft>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nSpc>
                          <a:spcPct val="150000"/>
                        </a:lnSpc>
                        <a:spcBef>
                          <a:spcPts val="0"/>
                        </a:spcBef>
                        <a:spcAft>
                          <a:spcPts val="0"/>
                        </a:spcAft>
                      </a:pP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C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2780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54274" name="標題 1"/>
          <p:cNvSpPr>
            <a:spLocks noGrp="1"/>
          </p:cNvSpPr>
          <p:nvPr>
            <p:ph type="title"/>
          </p:nvPr>
        </p:nvSpPr>
        <p:spPr>
          <a:xfrm>
            <a:off x="457200" y="44624"/>
            <a:ext cx="8229600" cy="1143000"/>
          </a:xfrm>
        </p:spPr>
        <p:txBody>
          <a:bodyPr/>
          <a:lstStyle/>
          <a:p>
            <a:pPr eaLnBrk="1" hangingPunct="1"/>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五專聯合免試入學錄取方式</a:t>
            </a:r>
          </a:p>
        </p:txBody>
      </p:sp>
      <p:pic>
        <p:nvPicPr>
          <p:cNvPr id="54276"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內容版面配置區 1"/>
          <p:cNvSpPr>
            <a:spLocks noGrp="1"/>
          </p:cNvSpPr>
          <p:nvPr>
            <p:ph idx="1"/>
          </p:nvPr>
        </p:nvSpPr>
        <p:spPr>
          <a:xfrm>
            <a:off x="457200" y="1260848"/>
            <a:ext cx="8229600" cy="4525963"/>
          </a:xfrm>
        </p:spPr>
        <p:txBody>
          <a:bodyPr>
            <a:normAutofit fontScale="85000" lnSpcReduction="10000"/>
          </a:bodyPr>
          <a:lstStyle/>
          <a:p>
            <a:r>
              <a:rPr lang="zh-TW" altLang="en-US" dirty="0">
                <a:latin typeface="微軟正黑體" panose="020B0604030504040204" pitchFamily="34" charset="-120"/>
                <a:ea typeface="微軟正黑體" panose="020B0604030504040204" pitchFamily="34" charset="-120"/>
              </a:rPr>
              <a:t>採</a:t>
            </a:r>
            <a:r>
              <a:rPr lang="zh-TW" altLang="en-US" b="1" u="sng" dirty="0">
                <a:solidFill>
                  <a:srgbClr val="FF0000"/>
                </a:solidFill>
                <a:latin typeface="微軟正黑體" panose="020B0604030504040204" pitchFamily="34" charset="-120"/>
                <a:ea typeface="微軟正黑體" panose="020B0604030504040204" pitchFamily="34" charset="-120"/>
              </a:rPr>
              <a:t>現場登記分發報到</a:t>
            </a:r>
            <a:r>
              <a:rPr lang="zh-TW" altLang="en-US" dirty="0">
                <a:latin typeface="微軟正黑體" panose="020B0604030504040204" pitchFamily="34" charset="-120"/>
                <a:ea typeface="微軟正黑體" panose="020B0604030504040204" pitchFamily="34" charset="-120"/>
              </a:rPr>
              <a:t>方式辦理。</a:t>
            </a:r>
            <a:endParaRPr lang="en-US" altLang="zh-TW" dirty="0">
              <a:latin typeface="微軟正黑體" panose="020B0604030504040204" pitchFamily="34" charset="-120"/>
              <a:ea typeface="微軟正黑體" panose="020B0604030504040204" pitchFamily="34" charset="-120"/>
            </a:endParaRPr>
          </a:p>
          <a:p>
            <a:pPr>
              <a:spcBef>
                <a:spcPts val="1200"/>
              </a:spcBef>
            </a:pPr>
            <a:r>
              <a:rPr lang="zh-TW" altLang="en-US" dirty="0">
                <a:latin typeface="微軟正黑體" panose="020B0604030504040204" pitchFamily="34" charset="-120"/>
                <a:ea typeface="微軟正黑體" panose="020B0604030504040204" pitchFamily="34" charset="-120"/>
              </a:rPr>
              <a:t>各校訂定「通知參加現場登記分發人數之倍率」，亦即依據各校招生</a:t>
            </a:r>
            <a:r>
              <a:rPr lang="zh-TW" altLang="en-US" dirty="0">
                <a:solidFill>
                  <a:srgbClr val="FF0000"/>
                </a:solidFill>
                <a:latin typeface="微軟正黑體" panose="020B0604030504040204" pitchFamily="34" charset="-120"/>
                <a:ea typeface="微軟正黑體" panose="020B0604030504040204" pitchFamily="34" charset="-120"/>
              </a:rPr>
              <a:t>名額</a:t>
            </a:r>
            <a:r>
              <a:rPr lang="zh-TW" altLang="en-US" dirty="0">
                <a:latin typeface="微軟正黑體" panose="020B0604030504040204" pitchFamily="34" charset="-120"/>
                <a:ea typeface="微軟正黑體" panose="020B0604030504040204" pitchFamily="34" charset="-120"/>
              </a:rPr>
              <a:t>乘上登記分發人數之</a:t>
            </a:r>
            <a:r>
              <a:rPr lang="zh-TW" altLang="en-US" dirty="0">
                <a:solidFill>
                  <a:srgbClr val="FF0000"/>
                </a:solidFill>
                <a:latin typeface="微軟正黑體" panose="020B0604030504040204" pitchFamily="34" charset="-120"/>
                <a:ea typeface="微軟正黑體" panose="020B0604030504040204" pitchFamily="34" charset="-120"/>
              </a:rPr>
              <a:t>倍率</a:t>
            </a:r>
            <a:r>
              <a:rPr lang="en-US" altLang="zh-TW" baseline="30000"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，決定通知參加現場登記分發之學生人數。</a:t>
            </a:r>
            <a:r>
              <a:rPr lang="en-US" altLang="zh-TW" sz="1800" dirty="0">
                <a:latin typeface="微軟正黑體" panose="020B0604030504040204" pitchFamily="34" charset="-120"/>
                <a:ea typeface="微軟正黑體" panose="020B0604030504040204" pitchFamily="34" charset="-120"/>
              </a:rPr>
              <a:t/>
            </a:r>
            <a:br>
              <a:rPr lang="en-US" altLang="zh-TW" sz="1800" dirty="0">
                <a:latin typeface="微軟正黑體" panose="020B0604030504040204" pitchFamily="34" charset="-120"/>
                <a:ea typeface="微軟正黑體" panose="020B0604030504040204" pitchFamily="34" charset="-120"/>
              </a:rPr>
            </a:br>
            <a:r>
              <a:rPr lang="en-US" altLang="zh-TW" sz="1900" b="1" dirty="0">
                <a:solidFill>
                  <a:srgbClr val="990099"/>
                </a:solidFill>
                <a:latin typeface="微軟正黑體" panose="020B0604030504040204" pitchFamily="34" charset="-120"/>
                <a:ea typeface="微軟正黑體" panose="020B0604030504040204" pitchFamily="34" charset="-120"/>
              </a:rPr>
              <a:t>※</a:t>
            </a:r>
            <a:r>
              <a:rPr lang="zh-TW" altLang="en-US" sz="1900" b="1" dirty="0">
                <a:solidFill>
                  <a:srgbClr val="990099"/>
                </a:solidFill>
                <a:latin typeface="微軟正黑體" panose="020B0604030504040204" pitchFamily="34" charset="-120"/>
                <a:ea typeface="微軟正黑體" panose="020B0604030504040204" pitchFamily="34" charset="-120"/>
              </a:rPr>
              <a:t>最高為</a:t>
            </a:r>
            <a:r>
              <a:rPr lang="en-US" altLang="zh-TW" sz="1900" b="1" dirty="0">
                <a:solidFill>
                  <a:srgbClr val="990099"/>
                </a:solidFill>
                <a:latin typeface="微軟正黑體" panose="020B0604030504040204" pitchFamily="34" charset="-120"/>
                <a:ea typeface="微軟正黑體" panose="020B0604030504040204" pitchFamily="34" charset="-120"/>
              </a:rPr>
              <a:t>3</a:t>
            </a:r>
            <a:r>
              <a:rPr lang="zh-TW" altLang="en-US" sz="1900" b="1" dirty="0">
                <a:solidFill>
                  <a:srgbClr val="990099"/>
                </a:solidFill>
                <a:latin typeface="微軟正黑體" panose="020B0604030504040204" pitchFamily="34" charset="-120"/>
                <a:ea typeface="微軟正黑體" panose="020B0604030504040204" pitchFamily="34" charset="-120"/>
              </a:rPr>
              <a:t>倍率，例如招生名額為</a:t>
            </a:r>
            <a:r>
              <a:rPr lang="en-US" altLang="zh-TW" sz="1900" b="1" dirty="0">
                <a:solidFill>
                  <a:srgbClr val="990099"/>
                </a:solidFill>
                <a:latin typeface="微軟正黑體" panose="020B0604030504040204" pitchFamily="34" charset="-120"/>
                <a:ea typeface="微軟正黑體" panose="020B0604030504040204" pitchFamily="34" charset="-120"/>
              </a:rPr>
              <a:t>20</a:t>
            </a:r>
            <a:r>
              <a:rPr lang="zh-TW" altLang="en-US" sz="1900" b="1" dirty="0">
                <a:solidFill>
                  <a:srgbClr val="990099"/>
                </a:solidFill>
                <a:latin typeface="微軟正黑體" panose="020B0604030504040204" pitchFamily="34" charset="-120"/>
                <a:ea typeface="微軟正黑體" panose="020B0604030504040204" pitchFamily="34" charset="-120"/>
              </a:rPr>
              <a:t>人，至多可聯絡</a:t>
            </a:r>
            <a:r>
              <a:rPr lang="en-US" altLang="zh-TW" sz="1900" b="1" dirty="0">
                <a:solidFill>
                  <a:srgbClr val="990099"/>
                </a:solidFill>
                <a:latin typeface="微軟正黑體" panose="020B0604030504040204" pitchFamily="34" charset="-120"/>
                <a:ea typeface="微軟正黑體" panose="020B0604030504040204" pitchFamily="34" charset="-120"/>
              </a:rPr>
              <a:t>60</a:t>
            </a:r>
            <a:r>
              <a:rPr lang="zh-TW" altLang="en-US" sz="1900" b="1" dirty="0">
                <a:solidFill>
                  <a:srgbClr val="990099"/>
                </a:solidFill>
                <a:latin typeface="微軟正黑體" panose="020B0604030504040204" pitchFamily="34" charset="-120"/>
                <a:ea typeface="微軟正黑體" panose="020B0604030504040204" pitchFamily="34" charset="-120"/>
              </a:rPr>
              <a:t>人前來撕榜。</a:t>
            </a:r>
            <a:endParaRPr lang="en-US" altLang="zh-TW" sz="1900" b="1" dirty="0">
              <a:solidFill>
                <a:srgbClr val="990099"/>
              </a:solidFill>
              <a:latin typeface="微軟正黑體" panose="020B0604030504040204" pitchFamily="34" charset="-120"/>
              <a:ea typeface="微軟正黑體" panose="020B0604030504040204" pitchFamily="34" charset="-120"/>
            </a:endParaRPr>
          </a:p>
          <a:p>
            <a:pPr>
              <a:spcBef>
                <a:spcPts val="1200"/>
              </a:spcBef>
            </a:pPr>
            <a:r>
              <a:rPr lang="zh-TW" altLang="en-US" dirty="0">
                <a:solidFill>
                  <a:srgbClr val="FF0000"/>
                </a:solidFill>
                <a:latin typeface="微軟正黑體" panose="020B0604030504040204" pitchFamily="34" charset="-120"/>
                <a:ea typeface="微軟正黑體" panose="020B0604030504040204" pitchFamily="34" charset="-120"/>
              </a:rPr>
              <a:t>被通知參加現場登記分發</a:t>
            </a:r>
            <a:r>
              <a:rPr lang="zh-TW" altLang="en-US" dirty="0">
                <a:latin typeface="微軟正黑體" panose="020B0604030504040204" pitchFamily="34" charset="-120"/>
                <a:ea typeface="微軟正黑體" panose="020B0604030504040204" pitchFamily="34" charset="-120"/>
              </a:rPr>
              <a:t>之學生於指定時間至所報名招生學校參加現場登記分發報到，由各招生學校依「超額比序總積分」以及「同分比序積分項目順序」所排定之分發順位，依序分發選科錄取。</a:t>
            </a:r>
            <a:endParaRPr lang="en-US" altLang="zh-TW" dirty="0">
              <a:latin typeface="微軟正黑體" panose="020B0604030504040204" pitchFamily="34" charset="-120"/>
              <a:ea typeface="微軟正黑體" panose="020B0604030504040204" pitchFamily="34" charset="-120"/>
            </a:endParaRPr>
          </a:p>
          <a:p>
            <a:pPr>
              <a:spcBef>
                <a:spcPts val="1200"/>
              </a:spcBef>
            </a:pPr>
            <a:r>
              <a:rPr lang="zh-TW" altLang="en-US" dirty="0">
                <a:latin typeface="微軟正黑體" panose="020B0604030504040204" pitchFamily="34" charset="-120"/>
                <a:ea typeface="微軟正黑體" panose="020B0604030504040204" pitchFamily="34" charset="-120"/>
              </a:rPr>
              <a:t>分發作業至各科組招生</a:t>
            </a:r>
            <a:r>
              <a:rPr lang="zh-TW" altLang="en-US" dirty="0">
                <a:solidFill>
                  <a:srgbClr val="FF0000"/>
                </a:solidFill>
                <a:latin typeface="微軟正黑體" panose="020B0604030504040204" pitchFamily="34" charset="-120"/>
                <a:ea typeface="微軟正黑體" panose="020B0604030504040204" pitchFamily="34" charset="-120"/>
              </a:rPr>
              <a:t>名額額滿</a:t>
            </a:r>
            <a:r>
              <a:rPr lang="zh-TW" altLang="en-US" dirty="0">
                <a:latin typeface="微軟正黑體" panose="020B0604030504040204" pitchFamily="34" charset="-120"/>
                <a:ea typeface="微軟正黑體" panose="020B0604030504040204" pitchFamily="34" charset="-120"/>
              </a:rPr>
              <a:t>或</a:t>
            </a:r>
            <a:r>
              <a:rPr lang="zh-TW" altLang="en-US" dirty="0">
                <a:solidFill>
                  <a:srgbClr val="FF0000"/>
                </a:solidFill>
                <a:latin typeface="微軟正黑體" panose="020B0604030504040204" pitchFamily="34" charset="-120"/>
                <a:ea typeface="微軟正黑體" panose="020B0604030504040204" pitchFamily="34" charset="-120"/>
              </a:rPr>
              <a:t>已無可分發學生</a:t>
            </a:r>
            <a:r>
              <a:rPr lang="zh-TW" altLang="en-US" dirty="0">
                <a:latin typeface="微軟正黑體" panose="020B0604030504040204" pitchFamily="34" charset="-120"/>
                <a:ea typeface="微軟正黑體" panose="020B0604030504040204" pitchFamily="34" charset="-120"/>
              </a:rPr>
              <a:t>為止。</a:t>
            </a: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57710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10.jpg"/>
          <p:cNvPicPr>
            <a:picLocks noChangeAspect="1"/>
          </p:cNvPicPr>
          <p:nvPr/>
        </p:nvPicPr>
        <p:blipFill>
          <a:blip r:embed="rId3" cstate="print"/>
          <a:stretch>
            <a:fillRect/>
          </a:stretch>
        </p:blipFill>
        <p:spPr>
          <a:xfrm>
            <a:off x="15164" y="0"/>
            <a:ext cx="9144000" cy="6858000"/>
          </a:xfrm>
          <a:prstGeom prst="rect">
            <a:avLst/>
          </a:prstGeom>
        </p:spPr>
      </p:pic>
      <p:sp>
        <p:nvSpPr>
          <p:cNvPr id="5" name="矩形 4"/>
          <p:cNvSpPr/>
          <p:nvPr/>
        </p:nvSpPr>
        <p:spPr>
          <a:xfrm>
            <a:off x="119499" y="228218"/>
            <a:ext cx="8032968" cy="646331"/>
          </a:xfrm>
          <a:prstGeom prst="rect">
            <a:avLst/>
          </a:prstGeom>
          <a:noFill/>
        </p:spPr>
        <p:txBody>
          <a:bodyPr wrap="none">
            <a:spAutoFit/>
          </a:bodyPr>
          <a:lstStyle/>
          <a:p>
            <a:r>
              <a:rPr lang="zh-TW" altLang="en-US" sz="3600"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國中</a:t>
            </a:r>
            <a:r>
              <a:rPr lang="zh-TW" altLang="zh-TW" sz="3600"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教育會考各考試科目之時間</a:t>
            </a:r>
            <a:r>
              <a:rPr lang="zh-TW" altLang="en-US" sz="3600"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z="3600"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題數</a:t>
            </a:r>
            <a:endParaRPr lang="zh-TW" altLang="en-US" sz="3600"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481269674"/>
              </p:ext>
            </p:extLst>
          </p:nvPr>
        </p:nvGraphicFramePr>
        <p:xfrm>
          <a:off x="539552" y="1052736"/>
          <a:ext cx="8064896" cy="5135375"/>
        </p:xfrm>
        <a:graphic>
          <a:graphicData uri="http://schemas.openxmlformats.org/drawingml/2006/table">
            <a:tbl>
              <a:tblPr firstRow="1" firstCol="1" bandRow="1" bandCol="1">
                <a:tableStyleId>{5C22544A-7EE6-4342-B048-85BDC9FD1C3A}</a:tableStyleId>
              </a:tblPr>
              <a:tblGrid>
                <a:gridCol w="576064">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3312368">
                  <a:extLst>
                    <a:ext uri="{9D8B030D-6E8A-4147-A177-3AD203B41FA5}">
                      <a16:colId xmlns:a16="http://schemas.microsoft.com/office/drawing/2014/main" val="20003"/>
                    </a:ext>
                  </a:extLst>
                </a:gridCol>
                <a:gridCol w="2592288">
                  <a:extLst>
                    <a:ext uri="{9D8B030D-6E8A-4147-A177-3AD203B41FA5}">
                      <a16:colId xmlns:a16="http://schemas.microsoft.com/office/drawing/2014/main" val="20004"/>
                    </a:ext>
                  </a:extLst>
                </a:gridCol>
              </a:tblGrid>
              <a:tr h="332426">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時間</a:t>
                      </a:r>
                    </a:p>
                  </a:txBody>
                  <a:tcPr marL="54616" marR="54616" marT="29188" marB="29188" anchor="ctr">
                    <a:solidFill>
                      <a:srgbClr val="7030A0"/>
                    </a:solidFill>
                  </a:tcP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題數</a:t>
                      </a:r>
                    </a:p>
                  </a:txBody>
                  <a:tcPr marL="0" marR="0" marT="0" marB="0" anchor="ctr">
                    <a:solidFill>
                      <a:srgbClr val="7030A0"/>
                    </a:solidFill>
                  </a:tcP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結果呈現</a:t>
                      </a:r>
                    </a:p>
                  </a:txBody>
                  <a:tcPr marL="54616" marR="54616" marT="29188" marB="29188" anchor="ctr">
                    <a:solidFill>
                      <a:srgbClr val="7030A0"/>
                    </a:solidFill>
                  </a:tcPr>
                </a:tc>
                <a:extLst>
                  <a:ext uri="{0D108BD9-81ED-4DB2-BD59-A6C34878D82A}">
                    <a16:rowId xmlns:a16="http://schemas.microsoft.com/office/drawing/2014/main" val="10000"/>
                  </a:ext>
                </a:extLst>
              </a:tr>
              <a:tr h="482848">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70</a:t>
                      </a:r>
                      <a:r>
                        <a:rPr lang="zh-TW" sz="18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50</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tc>
                <a:tc rowSpan="6">
                  <a:txBody>
                    <a:bodyPr/>
                    <a:lstStyle/>
                    <a:p>
                      <a:pPr algn="just">
                        <a:spcAft>
                          <a:spcPts val="0"/>
                        </a:spcAft>
                      </a:pPr>
                      <a:r>
                        <a:rPr lang="zh-TW" sz="1800" b="0" kern="100" dirty="0">
                          <a:effectLst/>
                          <a:latin typeface="微軟正黑體" panose="020B0604030504040204" pitchFamily="34" charset="-120"/>
                          <a:ea typeface="微軟正黑體" panose="020B0604030504040204" pitchFamily="34" charset="-120"/>
                        </a:rPr>
                        <a:t>分為</a:t>
                      </a:r>
                      <a:r>
                        <a:rPr lang="zh-TW" sz="1800" b="0" kern="100" dirty="0">
                          <a:solidFill>
                            <a:srgbClr val="0000CC"/>
                          </a:solidFill>
                          <a:effectLst/>
                          <a:latin typeface="微軟正黑體" panose="020B0604030504040204" pitchFamily="34" charset="-120"/>
                          <a:ea typeface="微軟正黑體" panose="020B0604030504040204" pitchFamily="34" charset="-120"/>
                        </a:rPr>
                        <a:t>「精熟」</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(A)</a:t>
                      </a:r>
                      <a:r>
                        <a:rPr lang="zh-TW" altLang="en-US" sz="1800" b="0" kern="100" dirty="0">
                          <a:solidFill>
                            <a:schemeClr val="tx1"/>
                          </a:solidFill>
                          <a:effectLst/>
                          <a:latin typeface="微軟正黑體" panose="020B0604030504040204" pitchFamily="34" charset="-120"/>
                          <a:ea typeface="微軟正黑體" panose="020B0604030504040204" pitchFamily="34" charset="-120"/>
                        </a:rPr>
                        <a:t>、</a:t>
                      </a:r>
                      <a:r>
                        <a:rPr lang="zh-TW" sz="1800" b="0" kern="100" dirty="0">
                          <a:solidFill>
                            <a:srgbClr val="0000CC"/>
                          </a:solidFill>
                          <a:effectLst/>
                          <a:latin typeface="微軟正黑體" panose="020B0604030504040204" pitchFamily="34" charset="-120"/>
                          <a:ea typeface="微軟正黑體" panose="020B0604030504040204" pitchFamily="34" charset="-120"/>
                        </a:rPr>
                        <a:t>「基礎」</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(B)</a:t>
                      </a:r>
                      <a:r>
                        <a:rPr lang="zh-TW" sz="1800" b="0" kern="100" dirty="0">
                          <a:effectLst/>
                          <a:latin typeface="微軟正黑體" panose="020B0604030504040204" pitchFamily="34" charset="-120"/>
                          <a:ea typeface="微軟正黑體" panose="020B0604030504040204" pitchFamily="34" charset="-120"/>
                        </a:rPr>
                        <a:t>和</a:t>
                      </a:r>
                      <a:r>
                        <a:rPr lang="zh-TW" sz="1800" b="0" kern="100" dirty="0">
                          <a:solidFill>
                            <a:srgbClr val="0000CC"/>
                          </a:solidFill>
                          <a:effectLst/>
                          <a:latin typeface="微軟正黑體" panose="020B0604030504040204" pitchFamily="34" charset="-120"/>
                          <a:ea typeface="微軟正黑體" panose="020B0604030504040204" pitchFamily="34" charset="-120"/>
                        </a:rPr>
                        <a:t>「待加強」</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(C)</a:t>
                      </a:r>
                      <a:r>
                        <a:rPr lang="en-US" sz="1800" b="0" kern="100" dirty="0">
                          <a:solidFill>
                            <a:schemeClr val="tx1"/>
                          </a:solidFill>
                          <a:effectLst/>
                          <a:latin typeface="微軟正黑體" panose="020B0604030504040204" pitchFamily="34" charset="-120"/>
                          <a:ea typeface="微軟正黑體" panose="020B0604030504040204" pitchFamily="34" charset="-120"/>
                        </a:rPr>
                        <a:t>3</a:t>
                      </a:r>
                      <a:r>
                        <a:rPr lang="zh-TW" sz="1800" b="0" kern="100" dirty="0">
                          <a:effectLst/>
                          <a:latin typeface="微軟正黑體" panose="020B0604030504040204" pitchFamily="34" charset="-120"/>
                          <a:ea typeface="微軟正黑體" panose="020B0604030504040204" pitchFamily="34" charset="-120"/>
                        </a:rPr>
                        <a:t>等級</a:t>
                      </a:r>
                      <a:r>
                        <a:rPr lang="zh-TW" altLang="en-US"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spcAft>
                          <a:spcPts val="0"/>
                        </a:spcAft>
                      </a:pPr>
                      <a:endParaRPr lang="en-US" altLang="zh-TW"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spcAft>
                          <a:spcPts val="0"/>
                        </a:spcAft>
                      </a:pP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在精熟</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），並在基礎</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B05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B050"/>
                          </a:solidFill>
                          <a:effectLst/>
                          <a:latin typeface="微軟正黑體" panose="020B0604030504040204" pitchFamily="34" charset="-120"/>
                          <a:ea typeface="微軟正黑體" panose="020B0604030504040204" pitchFamily="34" charset="-120"/>
                        </a:rPr>
                        <a:t>】</a:t>
                      </a:r>
                    </a:p>
                    <a:p>
                      <a:pPr algn="just">
                        <a:spcAft>
                          <a:spcPts val="0"/>
                        </a:spcAft>
                      </a:pPr>
                      <a:endParaRPr lang="en-US" altLang="zh-TW" sz="1800" b="0" kern="100" dirty="0">
                        <a:effectLst/>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dirty="0">
                          <a:solidFill>
                            <a:srgbClr val="FF0000"/>
                          </a:solidFill>
                          <a:latin typeface="微軟正黑體" panose="020B0604030504040204" pitchFamily="34" charset="-120"/>
                          <a:ea typeface="微軟正黑體" panose="020B0604030504040204" pitchFamily="34" charset="-120"/>
                        </a:rPr>
                        <a:t>成績計算方式可詳見教育部國中教育會考網站：</a:t>
                      </a:r>
                      <a:r>
                        <a:rPr lang="en-US" altLang="zh-TW" sz="1600" b="0" dirty="0">
                          <a:solidFill>
                            <a:srgbClr val="FF0000"/>
                          </a:solidFill>
                          <a:latin typeface="微軟正黑體" panose="020B0604030504040204" pitchFamily="34" charset="-120"/>
                          <a:ea typeface="微軟正黑體" panose="020B0604030504040204" pitchFamily="34" charset="-120"/>
                        </a:rPr>
                        <a:t>https://cap.rcpet.edu.tw</a:t>
                      </a:r>
                      <a:endParaRPr lang="zh-TW" altLang="en-US" sz="1600" b="0" dirty="0">
                        <a:solidFill>
                          <a:srgbClr val="FF0000"/>
                        </a:solidFill>
                        <a:latin typeface="微軟正黑體" panose="020B0604030504040204" pitchFamily="34" charset="-120"/>
                        <a:ea typeface="微軟正黑體" panose="020B0604030504040204" pitchFamily="34" charset="-120"/>
                      </a:endParaRPr>
                    </a:p>
                  </a:txBody>
                  <a:tcPr marL="54616" marR="54616" marT="29188" marB="29188" anchor="ctr"/>
                </a:tc>
                <a:extLst>
                  <a:ext uri="{0D108BD9-81ED-4DB2-BD59-A6C34878D82A}">
                    <a16:rowId xmlns:a16="http://schemas.microsoft.com/office/drawing/2014/main" val="10001"/>
                  </a:ext>
                </a:extLst>
              </a:tr>
              <a:tr h="868557">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英語</a:t>
                      </a:r>
                    </a:p>
                  </a:txBody>
                  <a:tcPr marL="54616" marR="54616" marT="29188" marB="29188" anchor="ctr">
                    <a:solidFill>
                      <a:srgbClr val="7030A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800" b="0" kern="100" dirty="0">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0" kern="100" dirty="0">
                          <a:solidFill>
                            <a:schemeClr val="bg1"/>
                          </a:solidFill>
                          <a:effectLst/>
                          <a:latin typeface="微軟正黑體" panose="020B0604030504040204" pitchFamily="34" charset="-120"/>
                          <a:ea typeface="微軟正黑體" panose="020B0604030504040204" pitchFamily="34" charset="-120"/>
                        </a:rPr>
                        <a:t>閱讀</a:t>
                      </a:r>
                      <a:endParaRPr lang="zh-TW" alt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endParaRPr lang="zh-TW" sz="1800" b="0" kern="100" dirty="0">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60</a:t>
                      </a:r>
                      <a:r>
                        <a:rPr lang="zh-TW" sz="18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閱讀</a:t>
                      </a:r>
                      <a:r>
                        <a:rPr lang="en-US" sz="1800" b="0" kern="100" dirty="0">
                          <a:effectLst/>
                          <a:latin typeface="微軟正黑體" panose="020B0604030504040204" pitchFamily="34" charset="-120"/>
                          <a:ea typeface="微軟正黑體" panose="020B0604030504040204" pitchFamily="34" charset="-120"/>
                        </a:rPr>
                        <a:t>40</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80%)</a:t>
                      </a:r>
                      <a:r>
                        <a:rPr lang="en-US" altLang="zh-TW" sz="1800" b="0" kern="100" dirty="0">
                          <a:effectLst/>
                          <a:latin typeface="微軟正黑體" panose="020B0604030504040204" pitchFamily="34" charset="-120"/>
                          <a:ea typeface="微軟正黑體" panose="020B0604030504040204" pitchFamily="34" charset="-120"/>
                        </a:rPr>
                        <a:t> </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868557">
                <a:tc>
                  <a:txBody>
                    <a:bodyPr/>
                    <a:lstStyle/>
                    <a:p>
                      <a:pPr algn="ctr">
                        <a:spcAft>
                          <a:spcPts val="0"/>
                        </a:spcAft>
                      </a:pPr>
                      <a:endParaRPr lang="zh-TW" sz="1800" b="0" kern="100" dirty="0">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800" b="0" kern="100" dirty="0">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0" kern="100" dirty="0">
                          <a:solidFill>
                            <a:schemeClr val="bg1"/>
                          </a:solidFill>
                          <a:effectLst/>
                          <a:latin typeface="微軟正黑體" panose="020B0604030504040204" pitchFamily="34" charset="-120"/>
                          <a:ea typeface="微軟正黑體" panose="020B0604030504040204" pitchFamily="34" charset="-120"/>
                        </a:rPr>
                        <a:t>聽力</a:t>
                      </a:r>
                      <a:endParaRPr lang="zh-TW" alt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endParaRPr lang="zh-TW" sz="1800" b="0" kern="100" dirty="0">
                        <a:effectLst/>
                        <a:latin typeface="微軟正黑體" panose="020B0604030504040204" pitchFamily="34" charset="-120"/>
                        <a:ea typeface="微軟正黑體" panose="020B0604030504040204" pitchFamily="34" charset="-120"/>
                      </a:endParaRPr>
                    </a:p>
                  </a:txBody>
                  <a:tcPr marL="54616" marR="54616" marT="29188" marB="29188" anchor="ctr">
                    <a:solidFill>
                      <a:srgbClr val="7030A0"/>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25</a:t>
                      </a:r>
                      <a:r>
                        <a:rPr lang="zh-TW" altLang="en-US" sz="1800" b="0" kern="100" dirty="0">
                          <a:effectLst/>
                          <a:latin typeface="微軟正黑體" panose="020B0604030504040204" pitchFamily="34" charset="-120"/>
                          <a:ea typeface="微軟正黑體" panose="020B0604030504040204" pitchFamily="34" charset="-120"/>
                        </a:rPr>
                        <a:t>分鐘</a:t>
                      </a:r>
                      <a:endParaRPr lang="zh-TW" sz="1800" b="0" kern="100" dirty="0">
                        <a:effectLst/>
                        <a:latin typeface="微軟正黑體" panose="020B0604030504040204" pitchFamily="34" charset="-120"/>
                        <a:ea typeface="微軟正黑體" panose="020B0604030504040204" pitchFamily="34" charset="-120"/>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00" dirty="0">
                          <a:effectLst/>
                          <a:latin typeface="微軟正黑體" panose="020B0604030504040204" pitchFamily="34" charset="-120"/>
                          <a:ea typeface="微軟正黑體" panose="020B0604030504040204" pitchFamily="34" charset="-120"/>
                        </a:rPr>
                        <a:t>20</a:t>
                      </a:r>
                      <a:r>
                        <a:rPr lang="zh-TW" alt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30</a:t>
                      </a:r>
                      <a:r>
                        <a:rPr lang="zh-TW" alt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20%)</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836937">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80</a:t>
                      </a:r>
                      <a:r>
                        <a:rPr lang="zh-TW" sz="18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Bef>
                          <a:spcPts val="0"/>
                        </a:spcBef>
                        <a:spcAft>
                          <a:spcPts val="0"/>
                        </a:spcAft>
                      </a:pPr>
                      <a:r>
                        <a:rPr lang="en-US" sz="1800" b="0" kern="100" dirty="0">
                          <a:effectLst/>
                          <a:latin typeface="微軟正黑體" panose="020B0604030504040204" pitchFamily="34" charset="-120"/>
                          <a:ea typeface="微軟正黑體" panose="020B0604030504040204" pitchFamily="34" charset="-120"/>
                        </a:rPr>
                        <a:t>27</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3</a:t>
                      </a:r>
                      <a:r>
                        <a:rPr lang="en-US" altLang="zh-TW" sz="1800" b="0" kern="100" dirty="0">
                          <a:effectLst/>
                          <a:latin typeface="微軟正黑體" panose="020B0604030504040204" pitchFamily="34" charset="-120"/>
                          <a:ea typeface="微軟正黑體" panose="020B0604030504040204" pitchFamily="34" charset="-120"/>
                        </a:rPr>
                        <a:t>3</a:t>
                      </a:r>
                      <a:r>
                        <a:rPr lang="zh-TW" sz="1800" b="0" kern="100" dirty="0">
                          <a:effectLst/>
                          <a:latin typeface="微軟正黑體" panose="020B0604030504040204" pitchFamily="34" charset="-120"/>
                          <a:ea typeface="微軟正黑體" panose="020B0604030504040204" pitchFamily="34" charset="-120"/>
                        </a:rPr>
                        <a:t>題</a:t>
                      </a:r>
                      <a:r>
                        <a:rPr lang="en-US"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選擇題</a:t>
                      </a:r>
                      <a:r>
                        <a:rPr lang="en-US" sz="1800" b="0" kern="100" dirty="0">
                          <a:effectLst/>
                          <a:latin typeface="微軟正黑體" panose="020B0604030504040204" pitchFamily="34" charset="-120"/>
                          <a:ea typeface="微軟正黑體" panose="020B0604030504040204" pitchFamily="34" charset="-120"/>
                        </a:rPr>
                        <a:t>25</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30</a:t>
                      </a:r>
                      <a:r>
                        <a:rPr lang="zh-TW" sz="1800" b="0" kern="100" dirty="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85%)</a:t>
                      </a:r>
                      <a:r>
                        <a:rPr lang="en-US" altLang="zh-TW"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非選擇題</a:t>
                      </a:r>
                      <a:r>
                        <a:rPr lang="en-US" sz="1800" b="0" kern="100" dirty="0">
                          <a:solidFill>
                            <a:srgbClr val="00B050"/>
                          </a:solidFill>
                          <a:effectLst/>
                          <a:latin typeface="微軟正黑體" panose="020B0604030504040204" pitchFamily="34" charset="-120"/>
                          <a:ea typeface="微軟正黑體" panose="020B0604030504040204" pitchFamily="34" charset="-120"/>
                        </a:rPr>
                        <a:t>2</a:t>
                      </a:r>
                      <a:r>
                        <a:rPr lang="en-US" altLang="zh-TW" sz="1800" b="0" kern="100" dirty="0">
                          <a:solidFill>
                            <a:srgbClr val="00B050"/>
                          </a:solidFill>
                          <a:effectLst/>
                          <a:latin typeface="微軟正黑體" panose="020B0604030504040204" pitchFamily="34" charset="-120"/>
                          <a:ea typeface="微軟正黑體" panose="020B0604030504040204" pitchFamily="34" charset="-120"/>
                        </a:rPr>
                        <a:t>~3</a:t>
                      </a:r>
                      <a:r>
                        <a:rPr lang="zh-TW" sz="1800" b="0" kern="100" dirty="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15%)</a:t>
                      </a:r>
                      <a:r>
                        <a:rPr lang="en-US" altLang="zh-TW" sz="1800" b="0" kern="100" dirty="0">
                          <a:effectLst/>
                          <a:latin typeface="微軟正黑體" panose="020B0604030504040204" pitchFamily="34" charset="-120"/>
                          <a:ea typeface="微軟正黑體" panose="020B0604030504040204" pitchFamily="34" charset="-120"/>
                        </a:rPr>
                        <a:t> </a:t>
                      </a:r>
                      <a:endParaRPr lang="zh-TW" altLang="zh-TW" sz="1800" b="0" kern="100" dirty="0">
                        <a:effectLst/>
                        <a:latin typeface="微軟正黑體" panose="020B0604030504040204" pitchFamily="34" charset="-120"/>
                        <a:ea typeface="微軟正黑體" panose="020B0604030504040204" pitchFamily="34"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447390">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70</a:t>
                      </a:r>
                      <a:r>
                        <a:rPr lang="zh-TW" sz="1800" b="0" kern="10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60</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70</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385663">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自然</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70</a:t>
                      </a:r>
                      <a:r>
                        <a:rPr lang="zh-TW" sz="1800" b="0" kern="10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50</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60</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385663">
                <a:tc gridSpan="2">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50</a:t>
                      </a:r>
                      <a:r>
                        <a:rPr lang="zh-TW" sz="1800" b="0" kern="100">
                          <a:effectLst/>
                          <a:latin typeface="微軟正黑體" panose="020B0604030504040204" pitchFamily="34" charset="-120"/>
                          <a:ea typeface="微軟正黑體" panose="020B0604030504040204" pitchFamily="34" charset="-120"/>
                        </a:rPr>
                        <a:t>分鐘</a:t>
                      </a:r>
                    </a:p>
                  </a:txBody>
                  <a:tcPr marL="54616" marR="54616" marT="29188" marB="29188" anchor="ct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1</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分為一至六級分</a:t>
                      </a:r>
                    </a:p>
                  </a:txBody>
                  <a:tcPr marL="54616" marR="54616" marT="29188" marB="29188" anchor="ctr"/>
                </a:tc>
                <a:extLst>
                  <a:ext uri="{0D108BD9-81ED-4DB2-BD59-A6C34878D82A}">
                    <a16:rowId xmlns:a16="http://schemas.microsoft.com/office/drawing/2014/main" val="10007"/>
                  </a:ext>
                </a:extLst>
              </a:tr>
            </a:tbl>
          </a:graphicData>
        </a:graphic>
      </p:graphicFrame>
      <p:sp>
        <p:nvSpPr>
          <p:cNvPr id="8" name="Rectangle 2"/>
          <p:cNvSpPr>
            <a:spLocks noChangeArrowheads="1"/>
          </p:cNvSpPr>
          <p:nvPr/>
        </p:nvSpPr>
        <p:spPr bwMode="auto">
          <a:xfrm>
            <a:off x="597200" y="6336704"/>
            <a:ext cx="7949601" cy="404664"/>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endParaRPr lang="en-US" altLang="zh-TW" sz="2200" b="1" dirty="0">
              <a:latin typeface="微軟正黑體" panose="020B0604030504040204" pitchFamily="34" charset="-120"/>
              <a:ea typeface="微軟正黑體" panose="020B0604030504040204" pitchFamily="34" charset="-120"/>
            </a:endParaRPr>
          </a:p>
          <a:p>
            <a:pPr>
              <a:spcBef>
                <a:spcPct val="0"/>
              </a:spcBef>
              <a:buFontTx/>
              <a:buNone/>
            </a:pPr>
            <a:r>
              <a:rPr lang="en-US" altLang="zh-TW" sz="2200" b="1" dirty="0">
                <a:latin typeface="微軟正黑體" panose="020B0604030504040204" pitchFamily="34" charset="-120"/>
                <a:ea typeface="微軟正黑體" panose="020B0604030504040204" pitchFamily="34" charset="-120"/>
              </a:rPr>
              <a:t>※</a:t>
            </a:r>
            <a:r>
              <a:rPr lang="zh-TW" altLang="en-US" sz="2200" b="1" dirty="0">
                <a:solidFill>
                  <a:srgbClr val="3333FF"/>
                </a:solidFill>
                <a:latin typeface="微軟正黑體" panose="020B0604030504040204" pitchFamily="34" charset="-120"/>
                <a:ea typeface="微軟正黑體" panose="020B0604030504040204" pitchFamily="34" charset="-120"/>
              </a:rPr>
              <a:t>「寫作測驗」及「數學非選擇題」必須要用</a:t>
            </a:r>
            <a:r>
              <a:rPr lang="zh-TW" altLang="en-US" sz="2200" b="1" dirty="0">
                <a:solidFill>
                  <a:srgbClr val="FF0000"/>
                </a:solidFill>
                <a:latin typeface="微軟正黑體" panose="020B0604030504040204" pitchFamily="34" charset="-120"/>
                <a:ea typeface="微軟正黑體" panose="020B0604030504040204" pitchFamily="34" charset="-120"/>
              </a:rPr>
              <a:t>黑色墨水筆</a:t>
            </a:r>
            <a:r>
              <a:rPr lang="zh-TW" altLang="en-US" sz="2200" b="1" dirty="0">
                <a:solidFill>
                  <a:srgbClr val="3333FF"/>
                </a:solidFill>
                <a:latin typeface="微軟正黑體" panose="020B0604030504040204" pitchFamily="34" charset="-120"/>
                <a:ea typeface="微軟正黑體" panose="020B0604030504040204" pitchFamily="34" charset="-120"/>
              </a:rPr>
              <a:t>作答</a:t>
            </a:r>
            <a:r>
              <a:rPr lang="zh-TW" altLang="en-US" sz="2200" b="1" dirty="0">
                <a:latin typeface="微軟正黑體" panose="020B0604030504040204" pitchFamily="34" charset="-120"/>
                <a:ea typeface="微軟正黑體" panose="020B0604030504040204" pitchFamily="34" charset="-120"/>
              </a:rPr>
              <a:t>。</a:t>
            </a:r>
            <a:endParaRPr lang="en-US" altLang="zh-TW" sz="22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781655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56322" name="標題 1"/>
          <p:cNvSpPr>
            <a:spLocks noGrp="1"/>
          </p:cNvSpPr>
          <p:nvPr>
            <p:ph type="title"/>
          </p:nvPr>
        </p:nvSpPr>
        <p:spPr>
          <a:xfrm>
            <a:off x="457200" y="274638"/>
            <a:ext cx="8229600" cy="1143000"/>
          </a:xfrm>
        </p:spPr>
        <p:txBody>
          <a:bodyPr>
            <a:normAutofit fontScale="90000"/>
          </a:bodyPr>
          <a:lstStyle/>
          <a:p>
            <a:pPr eaLnBrk="1" hangingPunct="1"/>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五專聯合免試入學</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r>
            <a:b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b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「超額比序總積分」採計項目</a:t>
            </a:r>
          </a:p>
        </p:txBody>
      </p:sp>
      <p:sp>
        <p:nvSpPr>
          <p:cNvPr id="54275" name="內容版面配置區 2"/>
          <p:cNvSpPr>
            <a:spLocks noGrp="1"/>
          </p:cNvSpPr>
          <p:nvPr>
            <p:ph idx="1"/>
          </p:nvPr>
        </p:nvSpPr>
        <p:spPr>
          <a:xfrm>
            <a:off x="457200" y="1484313"/>
            <a:ext cx="7715200" cy="50403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rPr>
              <a:t>各區五專聯合免試入學超額比序總積分採計項目包含：「</a:t>
            </a:r>
            <a:r>
              <a:rPr lang="zh-TW" altLang="en-US" sz="2800" dirty="0">
                <a:solidFill>
                  <a:srgbClr val="00B050"/>
                </a:solidFill>
                <a:latin typeface="微軟正黑體" panose="020B0604030504040204" pitchFamily="34" charset="-120"/>
                <a:ea typeface="微軟正黑體" panose="020B0604030504040204" pitchFamily="34" charset="-120"/>
              </a:rPr>
              <a:t>多元學習表現</a:t>
            </a:r>
            <a:r>
              <a:rPr lang="zh-TW" altLang="en-US" sz="2800" dirty="0">
                <a:latin typeface="微軟正黑體" panose="020B0604030504040204" pitchFamily="34" charset="-120"/>
                <a:ea typeface="微軟正黑體" panose="020B0604030504040204" pitchFamily="34" charset="-120"/>
              </a:rPr>
              <a:t>（含服務學習、競賽、日常生活表現評量、體適能）」、「</a:t>
            </a:r>
            <a:r>
              <a:rPr lang="zh-TW" altLang="en-US" sz="2800" dirty="0">
                <a:solidFill>
                  <a:srgbClr val="00B050"/>
                </a:solidFill>
                <a:latin typeface="微軟正黑體" panose="020B0604030504040204" pitchFamily="34" charset="-120"/>
                <a:ea typeface="微軟正黑體" panose="020B0604030504040204" pitchFamily="34" charset="-120"/>
              </a:rPr>
              <a:t>技藝優良</a:t>
            </a:r>
            <a:r>
              <a:rPr lang="zh-TW" altLang="en-US" sz="2800" dirty="0">
                <a:latin typeface="微軟正黑體" panose="020B0604030504040204" pitchFamily="34" charset="-120"/>
                <a:ea typeface="微軟正黑體" panose="020B0604030504040204" pitchFamily="34" charset="-120"/>
              </a:rPr>
              <a:t>」、「</a:t>
            </a:r>
            <a:r>
              <a:rPr lang="zh-TW" altLang="en-US" sz="2800" dirty="0">
                <a:solidFill>
                  <a:srgbClr val="00B050"/>
                </a:solidFill>
                <a:latin typeface="微軟正黑體" panose="020B0604030504040204" pitchFamily="34" charset="-120"/>
                <a:ea typeface="微軟正黑體" panose="020B0604030504040204" pitchFamily="34" charset="-120"/>
              </a:rPr>
              <a:t>弱勢身分</a:t>
            </a:r>
            <a:r>
              <a:rPr lang="zh-TW" altLang="en-US" sz="2800" dirty="0">
                <a:latin typeface="微軟正黑體" panose="020B0604030504040204" pitchFamily="34" charset="-120"/>
                <a:ea typeface="微軟正黑體" panose="020B0604030504040204" pitchFamily="34" charset="-120"/>
              </a:rPr>
              <a:t>」、「</a:t>
            </a:r>
            <a:r>
              <a:rPr lang="zh-TW" altLang="en-US" sz="2800" dirty="0">
                <a:solidFill>
                  <a:srgbClr val="00B050"/>
                </a:solidFill>
                <a:latin typeface="微軟正黑體" panose="020B0604030504040204" pitchFamily="34" charset="-120"/>
                <a:ea typeface="微軟正黑體" panose="020B0604030504040204" pitchFamily="34" charset="-120"/>
              </a:rPr>
              <a:t>均衡學習</a:t>
            </a:r>
            <a:r>
              <a:rPr lang="zh-TW" altLang="en-US" sz="2800" dirty="0">
                <a:latin typeface="微軟正黑體" panose="020B0604030504040204" pitchFamily="34" charset="-120"/>
                <a:ea typeface="微軟正黑體" panose="020B0604030504040204" pitchFamily="34" charset="-120"/>
              </a:rPr>
              <a:t>」、「</a:t>
            </a:r>
            <a:r>
              <a:rPr lang="zh-TW" altLang="en-US" sz="2800" dirty="0">
                <a:solidFill>
                  <a:srgbClr val="00B050"/>
                </a:solidFill>
                <a:latin typeface="微軟正黑體" panose="020B0604030504040204" pitchFamily="34" charset="-120"/>
                <a:ea typeface="微軟正黑體" panose="020B0604030504040204" pitchFamily="34" charset="-120"/>
              </a:rPr>
              <a:t>適性輔導</a:t>
            </a:r>
            <a:r>
              <a:rPr lang="zh-TW" altLang="en-US" sz="2800" dirty="0">
                <a:latin typeface="微軟正黑體" panose="020B0604030504040204" pitchFamily="34" charset="-120"/>
                <a:ea typeface="微軟正黑體" panose="020B0604030504040204" pitchFamily="34" charset="-120"/>
              </a:rPr>
              <a:t>」、「</a:t>
            </a:r>
            <a:r>
              <a:rPr lang="zh-TW" altLang="en-US" sz="2800" dirty="0">
                <a:solidFill>
                  <a:srgbClr val="00B050"/>
                </a:solidFill>
                <a:latin typeface="微軟正黑體" panose="020B0604030504040204" pitchFamily="34" charset="-120"/>
                <a:ea typeface="微軟正黑體" panose="020B0604030504040204" pitchFamily="34" charset="-120"/>
              </a:rPr>
              <a:t>國中教育會考</a:t>
            </a:r>
            <a:r>
              <a:rPr lang="zh-TW" altLang="en-US" sz="2800" dirty="0">
                <a:latin typeface="微軟正黑體" panose="020B0604030504040204" pitchFamily="34" charset="-120"/>
                <a:ea typeface="微軟正黑體" panose="020B0604030504040204" pitchFamily="34" charset="-120"/>
              </a:rPr>
              <a:t>」以及「</a:t>
            </a:r>
            <a:r>
              <a:rPr lang="zh-TW" altLang="en-US" sz="2800" dirty="0">
                <a:solidFill>
                  <a:srgbClr val="00B050"/>
                </a:solidFill>
                <a:latin typeface="微軟正黑體" panose="020B0604030504040204" pitchFamily="34" charset="-120"/>
                <a:ea typeface="微軟正黑體" panose="020B0604030504040204" pitchFamily="34" charset="-120"/>
              </a:rPr>
              <a:t>其他</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招生學校自訂項目</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eaLnBrk="1" hangingPunct="1"/>
            <a:r>
              <a:rPr lang="zh-TW" altLang="en-US" sz="2800" dirty="0">
                <a:latin typeface="微軟正黑體" panose="020B0604030504040204" pitchFamily="34" charset="-120"/>
                <a:ea typeface="微軟正黑體" panose="020B0604030504040204" pitchFamily="34" charset="-120"/>
              </a:rPr>
              <a:t>各招生學校將訂定以上各項目積分採計</a:t>
            </a:r>
            <a:r>
              <a:rPr lang="zh-TW" altLang="en-US" sz="2800" dirty="0">
                <a:solidFill>
                  <a:srgbClr val="FF0000"/>
                </a:solidFill>
                <a:latin typeface="微軟正黑體" panose="020B0604030504040204" pitchFamily="34" charset="-120"/>
                <a:ea typeface="微軟正黑體" panose="020B0604030504040204" pitchFamily="34" charset="-120"/>
              </a:rPr>
              <a:t>權重</a:t>
            </a:r>
            <a:r>
              <a:rPr lang="zh-TW" altLang="en-US" sz="2800" dirty="0">
                <a:latin typeface="微軟正黑體" panose="020B0604030504040204" pitchFamily="34" charset="-120"/>
                <a:ea typeface="微軟正黑體" panose="020B0604030504040204" pitchFamily="34" charset="-120"/>
              </a:rPr>
              <a:t>以及同分比序項目</a:t>
            </a:r>
            <a:r>
              <a:rPr lang="zh-TW" altLang="en-US" sz="2800" dirty="0">
                <a:solidFill>
                  <a:srgbClr val="FF0000"/>
                </a:solidFill>
                <a:latin typeface="微軟正黑體" panose="020B0604030504040204" pitchFamily="34" charset="-120"/>
                <a:ea typeface="微軟正黑體" panose="020B0604030504040204" pitchFamily="34" charset="-120"/>
              </a:rPr>
              <a:t>順序</a:t>
            </a:r>
            <a:r>
              <a:rPr lang="zh-TW" altLang="en-US" sz="2800" dirty="0">
                <a:latin typeface="微軟正黑體" panose="020B0604030504040204" pitchFamily="34" charset="-120"/>
                <a:ea typeface="微軟正黑體" panose="020B0604030504040204" pitchFamily="34" charset="-120"/>
              </a:rPr>
              <a:t>，依此計算各項目積分所得之超額比序總積分與分發順位</a:t>
            </a:r>
            <a:endParaRPr lang="en-US" altLang="zh-TW" sz="2800" dirty="0">
              <a:latin typeface="微軟正黑體" panose="020B0604030504040204" pitchFamily="34" charset="-120"/>
              <a:ea typeface="微軟正黑體" panose="020B0604030504040204" pitchFamily="34" charset="-120"/>
            </a:endParaRPr>
          </a:p>
        </p:txBody>
      </p:sp>
      <p:pic>
        <p:nvPicPr>
          <p:cNvPr id="56324"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47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randombar(horizontal)">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randombar(horizontal)">
                                      <p:cBhvr>
                                        <p:cTn id="12" dur="500"/>
                                        <p:tgtEl>
                                          <p:spTgt spid="54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4.jpg"/>
          <p:cNvPicPr>
            <a:picLocks noChangeAspect="1"/>
          </p:cNvPicPr>
          <p:nvPr/>
        </p:nvPicPr>
        <p:blipFill>
          <a:blip r:embed="rId3" cstate="print"/>
          <a:stretch>
            <a:fillRect/>
          </a:stretch>
        </p:blipFill>
        <p:spPr>
          <a:xfrm>
            <a:off x="-26081" y="0"/>
            <a:ext cx="9144000" cy="6858000"/>
          </a:xfrm>
          <a:prstGeom prst="rect">
            <a:avLst/>
          </a:prstGeom>
        </p:spPr>
      </p:pic>
      <p:sp>
        <p:nvSpPr>
          <p:cNvPr id="58370" name="標題 1"/>
          <p:cNvSpPr>
            <a:spLocks noGrp="1"/>
          </p:cNvSpPr>
          <p:nvPr>
            <p:ph type="title"/>
          </p:nvPr>
        </p:nvSpPr>
        <p:spPr>
          <a:xfrm>
            <a:off x="1043608" y="-104835"/>
            <a:ext cx="6408712" cy="1143000"/>
          </a:xfrm>
        </p:spPr>
        <p:txBody>
          <a:bodyPr/>
          <a:lstStyle/>
          <a:p>
            <a:pPr eaLnBrk="1" hangingPunct="1"/>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積分採計項目與權重範例</a:t>
            </a:r>
          </a:p>
        </p:txBody>
      </p:sp>
      <p:pic>
        <p:nvPicPr>
          <p:cNvPr id="10" name="圖片 9" descr="107學年度北區五專聯合免試入學招生簡章.pdf - Adobe Acrobat Pro 2017"/>
          <p:cNvPicPr>
            <a:picLocks noChangeAspect="1"/>
          </p:cNvPicPr>
          <p:nvPr/>
        </p:nvPicPr>
        <p:blipFill rotWithShape="1">
          <a:blip r:embed="rId4">
            <a:extLst>
              <a:ext uri="{28A0092B-C50C-407E-A947-70E740481C1C}">
                <a14:useLocalDpi xmlns:a14="http://schemas.microsoft.com/office/drawing/2010/main" val="0"/>
              </a:ext>
            </a:extLst>
          </a:blip>
          <a:srcRect l="32676" t="19477" r="30313" b="3488"/>
          <a:stretch/>
        </p:blipFill>
        <p:spPr>
          <a:xfrm>
            <a:off x="1603122" y="815032"/>
            <a:ext cx="5179652" cy="5854328"/>
          </a:xfrm>
          <a:prstGeom prst="rect">
            <a:avLst/>
          </a:prstGeom>
        </p:spPr>
      </p:pic>
      <p:sp>
        <p:nvSpPr>
          <p:cNvPr id="6" name="矩形 5"/>
          <p:cNvSpPr>
            <a:spLocks noChangeArrowheads="1"/>
          </p:cNvSpPr>
          <p:nvPr/>
        </p:nvSpPr>
        <p:spPr bwMode="auto">
          <a:xfrm>
            <a:off x="3491881" y="2348879"/>
            <a:ext cx="3168352" cy="2263052"/>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Arial" panose="020B0604020202020204" pitchFamily="34" charset="0"/>
            </a:endParaRPr>
          </a:p>
        </p:txBody>
      </p:sp>
      <p:sp>
        <p:nvSpPr>
          <p:cNvPr id="3" name="文字方塊 2"/>
          <p:cNvSpPr txBox="1">
            <a:spLocks noChangeArrowheads="1"/>
          </p:cNvSpPr>
          <p:nvPr/>
        </p:nvSpPr>
        <p:spPr bwMode="auto">
          <a:xfrm>
            <a:off x="1722541" y="4088055"/>
            <a:ext cx="1944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學校自訂</a:t>
            </a:r>
          </a:p>
        </p:txBody>
      </p:sp>
      <p:sp>
        <p:nvSpPr>
          <p:cNvPr id="2" name="矩形 1"/>
          <p:cNvSpPr>
            <a:spLocks noChangeArrowheads="1"/>
          </p:cNvSpPr>
          <p:nvPr/>
        </p:nvSpPr>
        <p:spPr bwMode="auto">
          <a:xfrm>
            <a:off x="2672111" y="2348879"/>
            <a:ext cx="459729" cy="1224137"/>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Arial" panose="020B0604020202020204" pitchFamily="34" charset="0"/>
            </a:endParaRPr>
          </a:p>
        </p:txBody>
      </p:sp>
      <p:pic>
        <p:nvPicPr>
          <p:cNvPr id="58446"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20" y="6283325"/>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928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0418" name="標題 1"/>
          <p:cNvSpPr>
            <a:spLocks noGrp="1"/>
          </p:cNvSpPr>
          <p:nvPr>
            <p:ph type="title"/>
          </p:nvPr>
        </p:nvSpPr>
        <p:spPr>
          <a:xfrm>
            <a:off x="457200" y="341784"/>
            <a:ext cx="8229600" cy="1143000"/>
          </a:xfrm>
        </p:spPr>
        <p:txBody>
          <a:bodyPr>
            <a:noAutofit/>
          </a:bodyPr>
          <a:lstStyle/>
          <a:p>
            <a:pPr eaLnBrk="1" hangingPunct="1"/>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五專聯合免試入學</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r>
            <a:b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br>
            <a:r>
              <a:rPr lang="zh-TW" altLang="en-US" b="1" dirty="0">
                <a:solidFill>
                  <a:schemeClr val="accent1">
                    <a:lumMod val="50000"/>
                  </a:schemeClr>
                </a:solidFill>
                <a:latin typeface="微軟正黑體" panose="020B0604030504040204" pitchFamily="34" charset="-120"/>
                <a:ea typeface="微軟正黑體" panose="020B0604030504040204" pitchFamily="34" charset="-120"/>
              </a:rPr>
              <a:t>超額比序項目積分對照表</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166865633"/>
              </p:ext>
            </p:extLst>
          </p:nvPr>
        </p:nvGraphicFramePr>
        <p:xfrm>
          <a:off x="457200" y="1700808"/>
          <a:ext cx="8229601" cy="4114538"/>
        </p:xfrm>
        <a:graphic>
          <a:graphicData uri="http://schemas.openxmlformats.org/drawingml/2006/table">
            <a:tbl>
              <a:tblPr firstRow="1" bandRow="1">
                <a:tableStyleId>{5940675A-B579-460E-94D1-54222C63F5DA}</a:tableStyleId>
              </a:tblPr>
              <a:tblGrid>
                <a:gridCol w="94644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2736303">
                  <a:extLst>
                    <a:ext uri="{9D8B030D-6E8A-4147-A177-3AD203B41FA5}">
                      <a16:colId xmlns:a16="http://schemas.microsoft.com/office/drawing/2014/main" val="20004"/>
                    </a:ext>
                  </a:extLst>
                </a:gridCol>
                <a:gridCol w="946450">
                  <a:extLst>
                    <a:ext uri="{9D8B030D-6E8A-4147-A177-3AD203B41FA5}">
                      <a16:colId xmlns:a16="http://schemas.microsoft.com/office/drawing/2014/main" val="20005"/>
                    </a:ext>
                  </a:extLst>
                </a:gridCol>
              </a:tblGrid>
              <a:tr h="1371542">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主項目</a:t>
                      </a:r>
                    </a:p>
                  </a:txBody>
                  <a:tcPr marT="45703" marB="45703" anchor="ctr">
                    <a:solidFill>
                      <a:srgbClr val="FFCC99"/>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分項目</a:t>
                      </a:r>
                    </a:p>
                  </a:txBody>
                  <a:tcPr marT="45703" marB="45703" anchor="ctr">
                    <a:solidFill>
                      <a:srgbClr val="FFCC99"/>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單項積分上限</a:t>
                      </a:r>
                    </a:p>
                  </a:txBody>
                  <a:tcPr marT="45703" marB="45703" anchor="ctr">
                    <a:solidFill>
                      <a:srgbClr val="FFCC99"/>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積分上限</a:t>
                      </a:r>
                    </a:p>
                  </a:txBody>
                  <a:tcPr marT="45703" marB="45703" anchor="ctr">
                    <a:solidFill>
                      <a:srgbClr val="FFCC99"/>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主項目</a:t>
                      </a:r>
                    </a:p>
                  </a:txBody>
                  <a:tcPr marT="45703" marB="45703" anchor="ctr">
                    <a:solidFill>
                      <a:srgbClr val="FFCC99"/>
                    </a:solidFill>
                  </a:tcPr>
                </a:tc>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積分上限</a:t>
                      </a:r>
                    </a:p>
                  </a:txBody>
                  <a:tcPr marT="45703" marB="45703" anchor="ctr">
                    <a:solidFill>
                      <a:srgbClr val="FFCC99"/>
                    </a:solidFill>
                  </a:tcPr>
                </a:tc>
                <a:extLst>
                  <a:ext uri="{0D108BD9-81ED-4DB2-BD59-A6C34878D82A}">
                    <a16:rowId xmlns:a16="http://schemas.microsoft.com/office/drawing/2014/main" val="10000"/>
                  </a:ext>
                </a:extLst>
              </a:tr>
              <a:tr h="0">
                <a:tc rowSpan="8">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a:t>
                      </a:r>
                    </a:p>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多</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元</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習</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表</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現</a:t>
                      </a:r>
                    </a:p>
                  </a:txBody>
                  <a:tcPr marT="45703" marB="45703" anchor="ctr">
                    <a:solidFill>
                      <a:srgbClr val="FFCC99"/>
                    </a:solidFill>
                  </a:tcPr>
                </a:tc>
                <a:tc rowSpan="2">
                  <a:txBody>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競賽</a:t>
                      </a:r>
                    </a:p>
                  </a:txBody>
                  <a:tcPr marT="45703" marB="45703" anchor="ctr">
                    <a:solidFill>
                      <a:srgbClr val="FFCC99"/>
                    </a:solidFill>
                  </a:tcPr>
                </a:tc>
                <a:tc rowSpan="2">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solidFill>
                      <a:srgbClr val="FFE6CD"/>
                    </a:solidFill>
                  </a:tcPr>
                </a:tc>
                <a:tc rowSpan="8">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solidFill>
                      <a:srgbClr val="FFE6CD"/>
                    </a:solidFill>
                  </a:tcPr>
                </a:tc>
                <a:tc>
                  <a:txBody>
                    <a:bodyPr/>
                    <a:lstStyle/>
                    <a:p>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技藝優良</a:t>
                      </a:r>
                    </a:p>
                  </a:txBody>
                  <a:tcPr marT="45703" marB="45703">
                    <a:solidFill>
                      <a:srgbClr val="FFCC99"/>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solidFill>
                      <a:srgbClr val="FFE6CD"/>
                    </a:solidFill>
                  </a:tcPr>
                </a:tc>
                <a:extLst>
                  <a:ext uri="{0D108BD9-81ED-4DB2-BD59-A6C34878D82A}">
                    <a16:rowId xmlns:a16="http://schemas.microsoft.com/office/drawing/2014/main" val="10001"/>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rowSpan="2">
                  <a:txBody>
                    <a:bodyPr/>
                    <a:lstStyle/>
                    <a:p>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弱勢身分</a:t>
                      </a:r>
                    </a:p>
                  </a:txBody>
                  <a:tcPr marT="45703" marB="45703">
                    <a:solidFill>
                      <a:srgbClr val="FFCC99"/>
                    </a:solidFill>
                  </a:tcPr>
                </a:tc>
                <a:tc rowSpan="2">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solidFill>
                      <a:srgbClr val="FFE6CD"/>
                    </a:solidFill>
                  </a:tcPr>
                </a:tc>
                <a:extLst>
                  <a:ext uri="{0D108BD9-81ED-4DB2-BD59-A6C34878D82A}">
                    <a16:rowId xmlns:a16="http://schemas.microsoft.com/office/drawing/2014/main" val="10002"/>
                  </a:ext>
                </a:extLst>
              </a:tr>
              <a:tr h="0">
                <a:tc vMerge="1">
                  <a:txBody>
                    <a:bodyPr/>
                    <a:lstStyle/>
                    <a:p>
                      <a:endParaRPr lang="zh-TW" altLang="en-US"/>
                    </a:p>
                  </a:txBody>
                  <a:tcPr/>
                </a:tc>
                <a:tc rowSpan="2">
                  <a:txBody>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服務學習</a:t>
                      </a:r>
                    </a:p>
                  </a:txBody>
                  <a:tcPr marT="45703" marB="45703" anchor="ctr">
                    <a:solidFill>
                      <a:srgbClr val="FFCC99"/>
                    </a:solidFill>
                  </a:tcPr>
                </a:tc>
                <a:tc rowSpan="2">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solidFill>
                      <a:srgbClr val="FFE6CD"/>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rowSpan="2">
                  <a:txBody>
                    <a:bodyPr/>
                    <a:lstStyle/>
                    <a:p>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均衡學習</a:t>
                      </a:r>
                    </a:p>
                  </a:txBody>
                  <a:tcPr marT="45703" marB="45703" anchor="ctr">
                    <a:solidFill>
                      <a:srgbClr val="FFCC99"/>
                    </a:solidFill>
                  </a:tcPr>
                </a:tc>
                <a:tc rowSpan="2">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solidFill>
                      <a:srgbClr val="FFE6CD"/>
                    </a:solidFill>
                  </a:tcPr>
                </a:tc>
                <a:extLst>
                  <a:ext uri="{0D108BD9-81ED-4DB2-BD59-A6C34878D82A}">
                    <a16:rowId xmlns:a16="http://schemas.microsoft.com/office/drawing/2014/main" val="10004"/>
                  </a:ext>
                </a:extLst>
              </a:tr>
              <a:tr h="0">
                <a:tc vMerge="1">
                  <a:txBody>
                    <a:bodyPr/>
                    <a:lstStyle/>
                    <a:p>
                      <a:endParaRPr lang="zh-TW" altLang="en-US"/>
                    </a:p>
                  </a:txBody>
                  <a:tcPr/>
                </a:tc>
                <a:tc rowSpan="2">
                  <a:txBody>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p>
                  </a:txBody>
                  <a:tcPr marT="45703" marB="45703" anchor="ctr">
                    <a:solidFill>
                      <a:srgbClr val="FFCC99"/>
                    </a:solidFill>
                  </a:tcPr>
                </a:tc>
                <a:tc rowSpan="2">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solidFill>
                      <a:srgbClr val="FFE6CD"/>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a:txBody>
                    <a:bodyPr/>
                    <a:lstStyle/>
                    <a:p>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適性輔導</a:t>
                      </a:r>
                    </a:p>
                  </a:txBody>
                  <a:tcPr marT="45703" marB="45703">
                    <a:solidFill>
                      <a:srgbClr val="FFCC99"/>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solidFill>
                      <a:srgbClr val="FFE6CD"/>
                    </a:solidFill>
                  </a:tcPr>
                </a:tc>
                <a:extLst>
                  <a:ext uri="{0D108BD9-81ED-4DB2-BD59-A6C34878D82A}">
                    <a16:rowId xmlns:a16="http://schemas.microsoft.com/office/drawing/2014/main" val="10006"/>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rowSpan="2">
                  <a:txBody>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體適能</a:t>
                      </a:r>
                    </a:p>
                  </a:txBody>
                  <a:tcPr marT="45703" marB="45703" anchor="ctr">
                    <a:solidFill>
                      <a:srgbClr val="FFCC99"/>
                    </a:solidFill>
                  </a:tcPr>
                </a:tc>
                <a:tc rowSpan="2">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solidFill>
                      <a:srgbClr val="FFE6CD"/>
                    </a:solidFill>
                  </a:tcPr>
                </a:tc>
                <a:tc vMerge="1">
                  <a:txBody>
                    <a:bodyPr/>
                    <a:lstStyle/>
                    <a:p>
                      <a:pPr algn="ctr"/>
                      <a:endParaRPr lang="zh-TW" altLang="en-US" sz="2800" dirty="0"/>
                    </a:p>
                  </a:txBody>
                  <a:tcPr anchor="ctr"/>
                </a:tc>
                <a:tc>
                  <a:txBody>
                    <a:bodyPr/>
                    <a:lstStyle/>
                    <a:p>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國中教育會考</a:t>
                      </a:r>
                    </a:p>
                  </a:txBody>
                  <a:tcPr marT="45703" marB="45703">
                    <a:solidFill>
                      <a:srgbClr val="FFCC99"/>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solidFill>
                      <a:srgbClr val="FFE6CD"/>
                    </a:solidFill>
                  </a:tcPr>
                </a:tc>
                <a:extLst>
                  <a:ext uri="{0D108BD9-81ED-4DB2-BD59-A6C34878D82A}">
                    <a16:rowId xmlns:a16="http://schemas.microsoft.com/office/drawing/2014/main" val="10007"/>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a:txBody>
                    <a:bodyPr/>
                    <a:lstStyle/>
                    <a:p>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其他</a:t>
                      </a:r>
                    </a:p>
                  </a:txBody>
                  <a:tcPr marT="45703" marB="45703">
                    <a:solidFill>
                      <a:srgbClr val="FFCC99"/>
                    </a:solid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03" marB="45703" anchor="ctr">
                    <a:solidFill>
                      <a:srgbClr val="FFE6CD"/>
                    </a:solidFill>
                  </a:tcPr>
                </a:tc>
                <a:extLst>
                  <a:ext uri="{0D108BD9-81ED-4DB2-BD59-A6C34878D82A}">
                    <a16:rowId xmlns:a16="http://schemas.microsoft.com/office/drawing/2014/main" val="10008"/>
                  </a:ext>
                </a:extLst>
              </a:tr>
            </a:tbl>
          </a:graphicData>
        </a:graphic>
      </p:graphicFrame>
      <p:pic>
        <p:nvPicPr>
          <p:cNvPr id="60472"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2812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61442" name="標題 1"/>
          <p:cNvSpPr>
            <a:spLocks noGrp="1"/>
          </p:cNvSpPr>
          <p:nvPr>
            <p:ph type="title"/>
          </p:nvPr>
        </p:nvSpPr>
        <p:spPr>
          <a:xfrm>
            <a:off x="-3308" y="106350"/>
            <a:ext cx="8229600" cy="1143000"/>
          </a:xfrm>
        </p:spPr>
        <p:txBody>
          <a:bodyPr>
            <a:normAutofit/>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五專聯免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多元學習表現</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 </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競賽</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476058038"/>
              </p:ext>
            </p:extLst>
          </p:nvPr>
        </p:nvGraphicFramePr>
        <p:xfrm>
          <a:off x="234853" y="1355699"/>
          <a:ext cx="8451947" cy="2328312"/>
        </p:xfrm>
        <a:graphic>
          <a:graphicData uri="http://schemas.openxmlformats.org/drawingml/2006/table">
            <a:tbl>
              <a:tblPr firstRow="1" bandRow="1">
                <a:tableStyleId>{5940675A-B579-460E-94D1-54222C63F5DA}</a:tableStyleId>
              </a:tblPr>
              <a:tblGrid>
                <a:gridCol w="2377136">
                  <a:extLst>
                    <a:ext uri="{9D8B030D-6E8A-4147-A177-3AD203B41FA5}">
                      <a16:colId xmlns:a16="http://schemas.microsoft.com/office/drawing/2014/main" val="20000"/>
                    </a:ext>
                  </a:extLst>
                </a:gridCol>
                <a:gridCol w="1285375">
                  <a:extLst>
                    <a:ext uri="{9D8B030D-6E8A-4147-A177-3AD203B41FA5}">
                      <a16:colId xmlns:a16="http://schemas.microsoft.com/office/drawing/2014/main" val="20001"/>
                    </a:ext>
                  </a:extLst>
                </a:gridCol>
                <a:gridCol w="1267792">
                  <a:extLst>
                    <a:ext uri="{9D8B030D-6E8A-4147-A177-3AD203B41FA5}">
                      <a16:colId xmlns:a16="http://schemas.microsoft.com/office/drawing/2014/main" val="20002"/>
                    </a:ext>
                  </a:extLst>
                </a:gridCol>
                <a:gridCol w="1479091">
                  <a:extLst>
                    <a:ext uri="{9D8B030D-6E8A-4147-A177-3AD203B41FA5}">
                      <a16:colId xmlns:a16="http://schemas.microsoft.com/office/drawing/2014/main" val="20003"/>
                    </a:ext>
                  </a:extLst>
                </a:gridCol>
                <a:gridCol w="2042553">
                  <a:extLst>
                    <a:ext uri="{9D8B030D-6E8A-4147-A177-3AD203B41FA5}">
                      <a16:colId xmlns:a16="http://schemas.microsoft.com/office/drawing/2014/main" val="20004"/>
                    </a:ext>
                  </a:extLst>
                </a:gridCol>
              </a:tblGrid>
              <a:tr h="648072">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競賽類型</a:t>
                      </a:r>
                    </a:p>
                  </a:txBody>
                  <a:tcPr marT="45723" marB="45723" anchor="ctr">
                    <a:solidFill>
                      <a:srgbClr val="FFCC99"/>
                    </a:solidFill>
                  </a:tcPr>
                </a:tc>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第一名</a:t>
                      </a:r>
                    </a:p>
                  </a:txBody>
                  <a:tcPr marT="45723" marB="45723" anchor="ctr">
                    <a:solidFill>
                      <a:srgbClr val="FFCC99"/>
                    </a:solidFill>
                  </a:tcPr>
                </a:tc>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第二名</a:t>
                      </a:r>
                    </a:p>
                  </a:txBody>
                  <a:tcPr marT="45723" marB="45723" anchor="ctr">
                    <a:solidFill>
                      <a:srgbClr val="FFCC99"/>
                    </a:solidFill>
                  </a:tcPr>
                </a:tc>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第三名</a:t>
                      </a:r>
                    </a:p>
                  </a:txBody>
                  <a:tcPr marT="45723" marB="45723" anchor="ctr">
                    <a:solidFill>
                      <a:srgbClr val="FFCC99"/>
                    </a:solidFill>
                  </a:tcPr>
                </a:tc>
                <a:tc>
                  <a:txBody>
                    <a:bodyPr/>
                    <a:lstStyle/>
                    <a:p>
                      <a:pPr marL="0" algn="ctr" defTabSz="914400" rtl="0" eaLnBrk="1" latinLnBrk="0" hangingPunct="1"/>
                      <a:r>
                        <a:rPr lang="zh-TW" altLang="en-US" sz="24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第四至六名</a:t>
                      </a:r>
                    </a:p>
                  </a:txBody>
                  <a:tcPr marT="45723" marB="45723">
                    <a:solidFill>
                      <a:srgbClr val="FFCC99"/>
                    </a:solidFill>
                  </a:tcPr>
                </a:tc>
                <a:extLst>
                  <a:ext uri="{0D108BD9-81ED-4DB2-BD59-A6C34878D82A}">
                    <a16:rowId xmlns:a16="http://schemas.microsoft.com/office/drawing/2014/main" val="10000"/>
                  </a:ext>
                </a:extLst>
              </a:tr>
              <a:tr h="579228">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國際性競賽</a:t>
                      </a:r>
                    </a:p>
                  </a:txBody>
                  <a:tcPr marT="45723" marB="45723">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3" marB="45723"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3" marB="45723"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3" marB="45723"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solidFill>
                      <a:srgbClr val="FFE6CD"/>
                    </a:solidFill>
                  </a:tcPr>
                </a:tc>
                <a:extLst>
                  <a:ext uri="{0D108BD9-81ED-4DB2-BD59-A6C34878D82A}">
                    <a16:rowId xmlns:a16="http://schemas.microsoft.com/office/drawing/2014/main" val="10001"/>
                  </a:ext>
                </a:extLst>
              </a:tr>
              <a:tr h="500892">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全國性競賽</a:t>
                      </a:r>
                    </a:p>
                  </a:txBody>
                  <a:tcPr marT="45723" marB="45723">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3" marB="45723"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3" marB="45723"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3" marB="45723"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3" marB="45723" anchor="ctr">
                    <a:solidFill>
                      <a:srgbClr val="FFE6CD"/>
                    </a:solidFill>
                  </a:tcPr>
                </a:tc>
                <a:extLst>
                  <a:ext uri="{0D108BD9-81ED-4DB2-BD59-A6C34878D82A}">
                    <a16:rowId xmlns:a16="http://schemas.microsoft.com/office/drawing/2014/main" val="10002"/>
                  </a:ext>
                </a:extLst>
              </a:tr>
              <a:tr h="582846">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區域及縣市競賽</a:t>
                      </a:r>
                    </a:p>
                  </a:txBody>
                  <a:tcPr marT="45723" marB="45723">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3" marB="45723"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3" marB="45723"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3" marB="45723"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solidFill>
                      <a:srgbClr val="FFE6CD"/>
                    </a:solidFill>
                  </a:tcPr>
                </a:tc>
                <a:extLst>
                  <a:ext uri="{0D108BD9-81ED-4DB2-BD59-A6C34878D82A}">
                    <a16:rowId xmlns:a16="http://schemas.microsoft.com/office/drawing/2014/main" val="10003"/>
                  </a:ext>
                </a:extLst>
              </a:tr>
            </a:tbl>
          </a:graphicData>
        </a:graphic>
      </p:graphicFrame>
      <p:sp>
        <p:nvSpPr>
          <p:cNvPr id="24617" name="文字方塊 4"/>
          <p:cNvSpPr txBox="1">
            <a:spLocks noChangeArrowheads="1"/>
          </p:cNvSpPr>
          <p:nvPr/>
        </p:nvSpPr>
        <p:spPr bwMode="auto">
          <a:xfrm>
            <a:off x="253225" y="3859568"/>
            <a:ext cx="8496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註：</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本項目積分上限為</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分。同學年度同項競賽擇優</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次採計。</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國際性競賽（國際科技展覽、國際運動會）、全國性競賽以簡章所列競賽為限。</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區域及縣市競賽以地方政府機關主辦者為限，獲獎證明落款人：縣市為</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縣長</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，直轄市為</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市長</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或其所屬之</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一級機關首長</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參賽者</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人以上視為團體，團體參賽依個人賽積分折半計算。</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競賽得獎應於</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國中就學期間且至</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 </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含</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取得為限。</a:t>
            </a:r>
          </a:p>
        </p:txBody>
      </p:sp>
      <p:pic>
        <p:nvPicPr>
          <p:cNvPr id="61476"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8946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34807" y="14955"/>
            <a:ext cx="9144000" cy="6858000"/>
          </a:xfrm>
          <a:prstGeom prst="rect">
            <a:avLst/>
          </a:prstGeom>
        </p:spPr>
      </p:pic>
      <p:sp>
        <p:nvSpPr>
          <p:cNvPr id="63490" name="標題 1"/>
          <p:cNvSpPr>
            <a:spLocks noGrp="1"/>
          </p:cNvSpPr>
          <p:nvPr>
            <p:ph type="title"/>
          </p:nvPr>
        </p:nvSpPr>
        <p:spPr>
          <a:xfrm>
            <a:off x="0" y="32666"/>
            <a:ext cx="8229600" cy="1143000"/>
          </a:xfrm>
        </p:spPr>
        <p:txBody>
          <a:bodyPr>
            <a:normAutofit/>
          </a:bodyPr>
          <a:lstStyle/>
          <a:p>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rPr>
              <a:t>五專聯免</a:t>
            </a: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rPr>
              <a:t>多元學習表現</a:t>
            </a: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rPr>
              <a:t>(2)</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rPr>
              <a:t> </a:t>
            </a: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rPr>
              <a:t>服務學習</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345017188"/>
              </p:ext>
            </p:extLst>
          </p:nvPr>
        </p:nvGraphicFramePr>
        <p:xfrm>
          <a:off x="457200" y="1124744"/>
          <a:ext cx="8229600" cy="3108960"/>
        </p:xfrm>
        <a:graphic>
          <a:graphicData uri="http://schemas.openxmlformats.org/drawingml/2006/table">
            <a:tbl>
              <a:tblPr firstRow="1" bandRow="1">
                <a:tableStyleId>{5940675A-B579-460E-94D1-54222C63F5DA}</a:tableStyleId>
              </a:tblPr>
              <a:tblGrid>
                <a:gridCol w="4906888">
                  <a:extLst>
                    <a:ext uri="{9D8B030D-6E8A-4147-A177-3AD203B41FA5}">
                      <a16:colId xmlns:a16="http://schemas.microsoft.com/office/drawing/2014/main" val="20000"/>
                    </a:ext>
                  </a:extLst>
                </a:gridCol>
                <a:gridCol w="3322712">
                  <a:extLst>
                    <a:ext uri="{9D8B030D-6E8A-4147-A177-3AD203B41FA5}">
                      <a16:colId xmlns:a16="http://schemas.microsoft.com/office/drawing/2014/main" val="20001"/>
                    </a:ext>
                  </a:extLst>
                </a:gridCol>
              </a:tblGrid>
              <a:tr h="370840">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採計項目</a:t>
                      </a:r>
                    </a:p>
                  </a:txBody>
                  <a:tcPr>
                    <a:solidFill>
                      <a:srgbClr val="FFCC99"/>
                    </a:solidFill>
                  </a:tcPr>
                </a:tc>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積分採計方式</a:t>
                      </a:r>
                    </a:p>
                  </a:txBody>
                  <a:tcPr>
                    <a:solidFill>
                      <a:srgbClr val="FFCC99"/>
                    </a:solidFill>
                  </a:tcPr>
                </a:tc>
                <a:extLst>
                  <a:ext uri="{0D108BD9-81ED-4DB2-BD59-A6C34878D82A}">
                    <a16:rowId xmlns:a16="http://schemas.microsoft.com/office/drawing/2014/main" val="10000"/>
                  </a:ext>
                </a:extLst>
              </a:tr>
              <a:tr h="370840">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班級幹部</a:t>
                      </a:r>
                    </a:p>
                  </a:txBody>
                  <a:tcPr>
                    <a:solidFill>
                      <a:srgbClr val="FFCC99"/>
                    </a:solidFill>
                  </a:tcPr>
                </a:tc>
                <a:tc rowSpan="3">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滿一學期得</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anchor="ctr">
                    <a:solidFill>
                      <a:srgbClr val="FFE6CD"/>
                    </a:solidFill>
                  </a:tcPr>
                </a:tc>
                <a:extLst>
                  <a:ext uri="{0D108BD9-81ED-4DB2-BD59-A6C34878D82A}">
                    <a16:rowId xmlns:a16="http://schemas.microsoft.com/office/drawing/2014/main" val="10001"/>
                  </a:ext>
                </a:extLst>
              </a:tr>
              <a:tr h="370840">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小老師</a:t>
                      </a:r>
                    </a:p>
                  </a:txBody>
                  <a:tcPr>
                    <a:solidFill>
                      <a:srgbClr val="FFCC99"/>
                    </a:solidFill>
                  </a:tcPr>
                </a:tc>
                <a:tc vMerge="1">
                  <a:txBody>
                    <a:bodyPr/>
                    <a:lstStyle/>
                    <a:p>
                      <a:endParaRPr lang="zh-TW" altLang="en-US" sz="3200" dirty="0"/>
                    </a:p>
                  </a:txBody>
                  <a:tcPr/>
                </a:tc>
                <a:extLst>
                  <a:ext uri="{0D108BD9-81ED-4DB2-BD59-A6C34878D82A}">
                    <a16:rowId xmlns:a16="http://schemas.microsoft.com/office/drawing/2014/main" val="10002"/>
                  </a:ext>
                </a:extLst>
              </a:tr>
              <a:tr h="370840">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社團幹部</a:t>
                      </a:r>
                    </a:p>
                  </a:txBody>
                  <a:tcPr>
                    <a:solidFill>
                      <a:srgbClr val="FFCC99"/>
                    </a:solidFill>
                  </a:tcPr>
                </a:tc>
                <a:tc vMerge="1">
                  <a:txBody>
                    <a:bodyPr/>
                    <a:lstStyle/>
                    <a:p>
                      <a:endParaRPr lang="zh-TW" altLang="en-US" sz="3200" dirty="0"/>
                    </a:p>
                  </a:txBody>
                  <a:tcPr/>
                </a:tc>
                <a:extLst>
                  <a:ext uri="{0D108BD9-81ED-4DB2-BD59-A6C34878D82A}">
                    <a16:rowId xmlns:a16="http://schemas.microsoft.com/office/drawing/2014/main" val="10003"/>
                  </a:ext>
                </a:extLst>
              </a:tr>
              <a:tr h="370840">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a:t>
                      </a:r>
                    </a:p>
                  </a:txBody>
                  <a:tcPr>
                    <a:solidFill>
                      <a:srgbClr val="FFCC99"/>
                    </a:solidFill>
                  </a:tcPr>
                </a:tc>
                <a:tc rowSpan="2">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滿</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anchor="ctr">
                    <a:solidFill>
                      <a:srgbClr val="FFE6CD"/>
                    </a:solidFill>
                  </a:tcPr>
                </a:tc>
                <a:extLst>
                  <a:ext uri="{0D108BD9-81ED-4DB2-BD59-A6C34878D82A}">
                    <a16:rowId xmlns:a16="http://schemas.microsoft.com/office/drawing/2014/main" val="10004"/>
                  </a:ext>
                </a:extLst>
              </a:tr>
              <a:tr h="370840">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校外參加志工服務或社區服務</a:t>
                      </a:r>
                    </a:p>
                  </a:txBody>
                  <a:tcPr>
                    <a:solidFill>
                      <a:srgbClr val="FFCC99"/>
                    </a:solidFill>
                  </a:tcPr>
                </a:tc>
                <a:tc vMerge="1">
                  <a:txBody>
                    <a:bodyPr/>
                    <a:lstStyle/>
                    <a:p>
                      <a:endParaRPr lang="zh-TW" altLang="en-US" sz="3200" dirty="0"/>
                    </a:p>
                  </a:txBody>
                  <a:tcPr/>
                </a:tc>
                <a:extLst>
                  <a:ext uri="{0D108BD9-81ED-4DB2-BD59-A6C34878D82A}">
                    <a16:rowId xmlns:a16="http://schemas.microsoft.com/office/drawing/2014/main" val="10005"/>
                  </a:ext>
                </a:extLst>
              </a:tr>
            </a:tbl>
          </a:graphicData>
        </a:graphic>
      </p:graphicFrame>
      <p:sp>
        <p:nvSpPr>
          <p:cNvPr id="25623" name="文字方塊 4"/>
          <p:cNvSpPr txBox="1">
            <a:spLocks noChangeArrowheads="1"/>
          </p:cNvSpPr>
          <p:nvPr/>
        </p:nvSpPr>
        <p:spPr bwMode="auto">
          <a:xfrm>
            <a:off x="457200" y="4437112"/>
            <a:ext cx="8207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註：</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本項目積分上限為</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分。</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同一學期同時擔任班級幹部、小老師或社團幹部，仍以</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分採計。</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除副班長、副社長以外之其餘副級幹部皆不採計。</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服務時數應於國中就學期間且至</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 </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含</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前取得為限。</a:t>
            </a:r>
          </a:p>
        </p:txBody>
      </p:sp>
      <p:pic>
        <p:nvPicPr>
          <p:cNvPr id="63512"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8491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64514" name="標題 1"/>
          <p:cNvSpPr>
            <a:spLocks noGrp="1"/>
          </p:cNvSpPr>
          <p:nvPr>
            <p:ph type="title"/>
          </p:nvPr>
        </p:nvSpPr>
        <p:spPr>
          <a:xfrm>
            <a:off x="250825" y="341784"/>
            <a:ext cx="8642350" cy="1143000"/>
          </a:xfrm>
        </p:spPr>
        <p:txBody>
          <a:bodyPr>
            <a:noAutofit/>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五專聯免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多元學習表現</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(3)</a:t>
            </a:r>
            <a:b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b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日常生活表現評量</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694401401"/>
              </p:ext>
            </p:extLst>
          </p:nvPr>
        </p:nvGraphicFramePr>
        <p:xfrm>
          <a:off x="457200" y="1600200"/>
          <a:ext cx="7643192" cy="4359273"/>
        </p:xfrm>
        <a:graphic>
          <a:graphicData uri="http://schemas.openxmlformats.org/drawingml/2006/table">
            <a:tbl>
              <a:tblPr firstRow="1" bandRow="1">
                <a:tableStyleId>{5940675A-B579-460E-94D1-54222C63F5DA}</a:tableStyleId>
              </a:tblPr>
              <a:tblGrid>
                <a:gridCol w="5248700">
                  <a:extLst>
                    <a:ext uri="{9D8B030D-6E8A-4147-A177-3AD203B41FA5}">
                      <a16:colId xmlns:a16="http://schemas.microsoft.com/office/drawing/2014/main" val="20000"/>
                    </a:ext>
                  </a:extLst>
                </a:gridCol>
                <a:gridCol w="2394492">
                  <a:extLst>
                    <a:ext uri="{9D8B030D-6E8A-4147-A177-3AD203B41FA5}">
                      <a16:colId xmlns:a16="http://schemas.microsoft.com/office/drawing/2014/main" val="20001"/>
                    </a:ext>
                  </a:extLst>
                </a:gridCol>
              </a:tblGrid>
              <a:tr h="579204">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採計項目</a:t>
                      </a:r>
                    </a:p>
                  </a:txBody>
                  <a:tcPr marT="45727" marB="45727">
                    <a:solidFill>
                      <a:srgbClr val="FFCC99"/>
                    </a:solidFill>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積分採計方式</a:t>
                      </a:r>
                    </a:p>
                  </a:txBody>
                  <a:tcPr marT="45727" marB="45727">
                    <a:solidFill>
                      <a:srgbClr val="FFCC99"/>
                    </a:solidFill>
                  </a:tcPr>
                </a:tc>
                <a:extLst>
                  <a:ext uri="{0D108BD9-81ED-4DB2-BD59-A6C34878D82A}">
                    <a16:rowId xmlns:a16="http://schemas.microsoft.com/office/drawing/2014/main" val="10000"/>
                  </a:ext>
                </a:extLst>
              </a:tr>
              <a:tr h="1066955">
                <a:tc>
                  <a:txBody>
                    <a:bodyPr/>
                    <a:lstStyle/>
                    <a:p>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無小過以上處分，獎懲相抵後得</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次大功</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含以上</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7" marB="45727">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7" marB="45727" anchor="ctr">
                    <a:solidFill>
                      <a:srgbClr val="FFE6CD"/>
                    </a:solidFill>
                  </a:tcPr>
                </a:tc>
                <a:extLst>
                  <a:ext uri="{0D108BD9-81ED-4DB2-BD59-A6C34878D82A}">
                    <a16:rowId xmlns:a16="http://schemas.microsoft.com/office/drawing/2014/main" val="10001"/>
                  </a:ext>
                </a:extLst>
              </a:tr>
              <a:tr h="1066955">
                <a:tc>
                  <a:txBody>
                    <a:bodyPr/>
                    <a:lstStyle/>
                    <a:p>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無小過以上處分，獎懲相抵後得</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次小功</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含以上</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7" marB="45727">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7" marB="45727" anchor="ctr">
                    <a:solidFill>
                      <a:srgbClr val="FFE6CD"/>
                    </a:solidFill>
                  </a:tcPr>
                </a:tc>
                <a:extLst>
                  <a:ext uri="{0D108BD9-81ED-4DB2-BD59-A6C34878D82A}">
                    <a16:rowId xmlns:a16="http://schemas.microsoft.com/office/drawing/2014/main" val="10002"/>
                  </a:ext>
                </a:extLst>
              </a:tr>
              <a:tr h="10669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無小過以上處分，獎懲相抵後得</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次嘉獎</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含以上</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7" marB="45727">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7" marB="45727" anchor="ctr">
                    <a:solidFill>
                      <a:srgbClr val="FFE6CD"/>
                    </a:solidFill>
                  </a:tcPr>
                </a:tc>
                <a:extLst>
                  <a:ext uri="{0D108BD9-81ED-4DB2-BD59-A6C34878D82A}">
                    <a16:rowId xmlns:a16="http://schemas.microsoft.com/office/drawing/2014/main" val="10003"/>
                  </a:ext>
                </a:extLst>
              </a:tr>
              <a:tr h="579204">
                <a:tc>
                  <a:txBody>
                    <a:bodyPr/>
                    <a:lstStyle/>
                    <a:p>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獎懲相抵後無任何懲處紀錄</a:t>
                      </a:r>
                    </a:p>
                  </a:txBody>
                  <a:tcPr marT="45727" marB="45727">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7" marB="45727" anchor="ctr">
                    <a:solidFill>
                      <a:srgbClr val="FFE6CD"/>
                    </a:solidFill>
                  </a:tcPr>
                </a:tc>
                <a:extLst>
                  <a:ext uri="{0D108BD9-81ED-4DB2-BD59-A6C34878D82A}">
                    <a16:rowId xmlns:a16="http://schemas.microsoft.com/office/drawing/2014/main" val="10004"/>
                  </a:ext>
                </a:extLst>
              </a:tr>
            </a:tbl>
          </a:graphicData>
        </a:graphic>
      </p:graphicFrame>
      <p:pic>
        <p:nvPicPr>
          <p:cNvPr id="64535"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0684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6562" name="標題 1"/>
          <p:cNvSpPr>
            <a:spLocks noGrp="1"/>
          </p:cNvSpPr>
          <p:nvPr>
            <p:ph type="title"/>
          </p:nvPr>
        </p:nvSpPr>
        <p:spPr>
          <a:xfrm>
            <a:off x="-31017" y="134888"/>
            <a:ext cx="8234218" cy="1143000"/>
          </a:xfrm>
        </p:spPr>
        <p:txBody>
          <a:bodyPr>
            <a:normAutofit/>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五專聯免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 多元學習表現</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(4)–</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體適能</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716222536"/>
              </p:ext>
            </p:extLst>
          </p:nvPr>
        </p:nvGraphicFramePr>
        <p:xfrm>
          <a:off x="611560" y="1268264"/>
          <a:ext cx="7427169" cy="2971799"/>
        </p:xfrm>
        <a:graphic>
          <a:graphicData uri="http://schemas.openxmlformats.org/drawingml/2006/table">
            <a:tbl>
              <a:tblPr firstRow="1" bandRow="1">
                <a:tableStyleId>{5940675A-B579-460E-94D1-54222C63F5DA}</a:tableStyleId>
              </a:tblPr>
              <a:tblGrid>
                <a:gridCol w="2475723">
                  <a:extLst>
                    <a:ext uri="{9D8B030D-6E8A-4147-A177-3AD203B41FA5}">
                      <a16:colId xmlns:a16="http://schemas.microsoft.com/office/drawing/2014/main" val="20000"/>
                    </a:ext>
                  </a:extLst>
                </a:gridCol>
                <a:gridCol w="2862532">
                  <a:extLst>
                    <a:ext uri="{9D8B030D-6E8A-4147-A177-3AD203B41FA5}">
                      <a16:colId xmlns:a16="http://schemas.microsoft.com/office/drawing/2014/main" val="20001"/>
                    </a:ext>
                  </a:extLst>
                </a:gridCol>
                <a:gridCol w="2088914">
                  <a:extLst>
                    <a:ext uri="{9D8B030D-6E8A-4147-A177-3AD203B41FA5}">
                      <a16:colId xmlns:a16="http://schemas.microsoft.com/office/drawing/2014/main" val="20002"/>
                    </a:ext>
                  </a:extLst>
                </a:gridCol>
              </a:tblGrid>
              <a:tr h="579114">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採計項目</a:t>
                      </a:r>
                    </a:p>
                  </a:txBody>
                  <a:tcPr marT="45717" marB="45717" anchor="ctr">
                    <a:solidFill>
                      <a:srgbClr val="FFCC99"/>
                    </a:solidFill>
                  </a:tcPr>
                </a:tc>
                <a:tc gridSpan="2">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積分採計方式</a:t>
                      </a:r>
                    </a:p>
                  </a:txBody>
                  <a:tcPr marT="45717" marB="45717" anchor="ctr">
                    <a:solidFill>
                      <a:srgbClr val="FFCC99"/>
                    </a:solidFill>
                  </a:tcPr>
                </a:tc>
                <a:tc hMerge="1">
                  <a:txBody>
                    <a:bodyPr/>
                    <a:lstStyle/>
                    <a:p>
                      <a:endParaRPr lang="zh-TW" altLang="en-US" sz="3200" dirty="0"/>
                    </a:p>
                  </a:txBody>
                  <a:tcPr/>
                </a:tc>
                <a:extLst>
                  <a:ext uri="{0D108BD9-81ED-4DB2-BD59-A6C34878D82A}">
                    <a16:rowId xmlns:a16="http://schemas.microsoft.com/office/drawing/2014/main" val="10000"/>
                  </a:ext>
                </a:extLst>
              </a:tr>
              <a:tr h="765477">
                <a:tc rowSpan="3">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肌耐力</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柔軟度</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瞬發力</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心肺耐力</a:t>
                      </a:r>
                    </a:p>
                  </a:txBody>
                  <a:tcPr marT="45717" marB="45717" anchor="ctr">
                    <a:solidFill>
                      <a:srgbClr val="FFCC99"/>
                    </a:solidFill>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其中</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項達標準</a:t>
                      </a:r>
                    </a:p>
                  </a:txBody>
                  <a:tcPr marT="45717" marB="45717"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7" marB="45717" anchor="ctr">
                    <a:solidFill>
                      <a:srgbClr val="FFE6CD"/>
                    </a:solidFill>
                  </a:tcPr>
                </a:tc>
                <a:extLst>
                  <a:ext uri="{0D108BD9-81ED-4DB2-BD59-A6C34878D82A}">
                    <a16:rowId xmlns:a16="http://schemas.microsoft.com/office/drawing/2014/main" val="10001"/>
                  </a:ext>
                </a:extLst>
              </a:tr>
              <a:tr h="839718">
                <a:tc vMerge="1">
                  <a:txBody>
                    <a:bodyPr/>
                    <a:lstStyle/>
                    <a:p>
                      <a:endParaRPr lang="zh-TW" altLang="en-US" sz="3200" dirty="0"/>
                    </a:p>
                  </a:txBody>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其中</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項達標準</a:t>
                      </a:r>
                    </a:p>
                  </a:txBody>
                  <a:tcPr marT="45717" marB="45717"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7" marB="45717" anchor="ctr">
                    <a:solidFill>
                      <a:srgbClr val="FFE6CD"/>
                    </a:solidFill>
                  </a:tcPr>
                </a:tc>
                <a:extLst>
                  <a:ext uri="{0D108BD9-81ED-4DB2-BD59-A6C34878D82A}">
                    <a16:rowId xmlns:a16="http://schemas.microsoft.com/office/drawing/2014/main" val="10002"/>
                  </a:ext>
                </a:extLst>
              </a:tr>
              <a:tr h="787490">
                <a:tc vMerge="1">
                  <a:txBody>
                    <a:bodyPr/>
                    <a:lstStyle/>
                    <a:p>
                      <a:endParaRPr lang="zh-TW" altLang="en-US" sz="3200" dirty="0"/>
                    </a:p>
                  </a:txBody>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其中</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項達標準</a:t>
                      </a:r>
                    </a:p>
                  </a:txBody>
                  <a:tcPr marT="45717" marB="45717"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7" marB="45717" anchor="ctr">
                    <a:solidFill>
                      <a:srgbClr val="FFE6CD"/>
                    </a:solidFill>
                  </a:tcPr>
                </a:tc>
                <a:extLst>
                  <a:ext uri="{0D108BD9-81ED-4DB2-BD59-A6C34878D82A}">
                    <a16:rowId xmlns:a16="http://schemas.microsoft.com/office/drawing/2014/main" val="10003"/>
                  </a:ext>
                </a:extLst>
              </a:tr>
            </a:tbl>
          </a:graphicData>
        </a:graphic>
      </p:graphicFrame>
      <p:sp>
        <p:nvSpPr>
          <p:cNvPr id="5" name="文字方塊 4"/>
          <p:cNvSpPr txBox="1">
            <a:spLocks noChangeArrowheads="1"/>
          </p:cNvSpPr>
          <p:nvPr/>
        </p:nvSpPr>
        <p:spPr bwMode="auto">
          <a:xfrm>
            <a:off x="323528" y="4314825"/>
            <a:ext cx="82073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註：</a:t>
            </a:r>
            <a:endParaRPr lang="en-US" altLang="zh-TW"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檢測門檻之標準，依教育部體育署之規定為中等（即</a:t>
            </a:r>
            <a:r>
              <a:rPr lang="en-US" altLang="zh-TW"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PR</a:t>
            </a:r>
            <a:r>
              <a:rPr lang="zh-TW" altLang="en-US"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值</a:t>
            </a:r>
            <a:r>
              <a:rPr lang="en-US" altLang="zh-TW"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）以上（含金牌、銀牌、銅牌）</a:t>
            </a:r>
            <a:endParaRPr lang="en-US" altLang="zh-TW"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eaLnBrk="1" hangingPunct="1">
              <a:buFont typeface="+mj-lt"/>
              <a:buAutoNum type="arabicPeriod"/>
              <a:defRPr/>
            </a:pPr>
            <a:r>
              <a:rPr lang="zh-TW" altLang="en-US"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持有</a:t>
            </a:r>
            <a:r>
              <a:rPr lang="zh-TW" altLang="en-US" b="1" u="sng"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各級主管機關特殊教育學生鑑定</a:t>
            </a:r>
            <a:r>
              <a:rPr lang="zh-TW" altLang="en-US"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b="1" u="sng"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就學輔導會鑑定為身心障礙學生</a:t>
            </a:r>
            <a:r>
              <a:rPr lang="zh-TW" altLang="en-US"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之證明，或</a:t>
            </a:r>
            <a:r>
              <a:rPr lang="zh-TW" altLang="en-US" b="1" u="sng"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領有身心障礙手冊</a:t>
            </a:r>
            <a:r>
              <a:rPr lang="en-US" altLang="zh-TW" b="1" u="sng"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u="sng"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證明</a:t>
            </a:r>
            <a:r>
              <a:rPr lang="en-US" altLang="zh-TW" b="1" u="sng"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者，或</a:t>
            </a:r>
            <a:r>
              <a:rPr lang="zh-TW" altLang="en-US" b="1" u="sng"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持有公立醫院證明為重大傷病、體弱之學生</a:t>
            </a:r>
            <a:r>
              <a:rPr lang="zh-TW" altLang="en-US"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，考量學生身心發展差異及就學權益，將比照</a:t>
            </a:r>
            <a:r>
              <a:rPr lang="en-US" altLang="zh-TW"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項達門檻標準者得</a:t>
            </a:r>
            <a:r>
              <a:rPr lang="en-US" altLang="zh-TW"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b="1" dirty="0">
                <a:solidFill>
                  <a:srgbClr val="990099"/>
                </a:solidFill>
                <a:latin typeface="微軟正黑體" panose="020B0604030504040204" pitchFamily="34" charset="-120"/>
                <a:ea typeface="微軟正黑體" panose="020B0604030504040204" pitchFamily="34" charset="-120"/>
                <a:cs typeface="Times New Roman" panose="02020603050405020304" pitchFamily="18" charset="0"/>
              </a:rPr>
              <a:t>分。</a:t>
            </a:r>
          </a:p>
        </p:txBody>
      </p:sp>
      <p:pic>
        <p:nvPicPr>
          <p:cNvPr id="66583"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6651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7586" name="標題 1"/>
          <p:cNvSpPr txBox="1">
            <a:spLocks/>
          </p:cNvSpPr>
          <p:nvPr/>
        </p:nvSpPr>
        <p:spPr bwMode="auto">
          <a:xfrm>
            <a:off x="457200" y="33265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五專聯免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kumimoji="0"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技藝優良</a:t>
            </a:r>
          </a:p>
        </p:txBody>
      </p:sp>
      <p:graphicFrame>
        <p:nvGraphicFramePr>
          <p:cNvPr id="3" name="內容版面配置區 3"/>
          <p:cNvGraphicFramePr>
            <a:graphicFrameLocks/>
          </p:cNvGraphicFramePr>
          <p:nvPr>
            <p:extLst>
              <p:ext uri="{D42A27DB-BD31-4B8C-83A1-F6EECF244321}">
                <p14:modId xmlns:p14="http://schemas.microsoft.com/office/powerpoint/2010/main" val="2492433381"/>
              </p:ext>
            </p:extLst>
          </p:nvPr>
        </p:nvGraphicFramePr>
        <p:xfrm>
          <a:off x="457200" y="1556792"/>
          <a:ext cx="7859216" cy="3528392"/>
        </p:xfrm>
        <a:graphic>
          <a:graphicData uri="http://schemas.openxmlformats.org/drawingml/2006/table">
            <a:tbl>
              <a:tblPr firstRow="1" bandRow="1">
                <a:tableStyleId>{5940675A-B579-460E-94D1-54222C63F5DA}</a:tableStyleId>
              </a:tblPr>
              <a:tblGrid>
                <a:gridCol w="2746648">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tblGrid>
              <a:tr h="597139">
                <a:tc>
                  <a:txBody>
                    <a:bodyPr/>
                    <a:lstStyle/>
                    <a:p>
                      <a:pPr algn="ct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採計項目</a:t>
                      </a:r>
                    </a:p>
                  </a:txBody>
                  <a:tcPr marT="45714" marB="45714" anchor="ctr">
                    <a:solidFill>
                      <a:srgbClr val="FFCC99"/>
                    </a:solidFill>
                  </a:tcPr>
                </a:tc>
                <a:tc gridSpan="2">
                  <a:txBody>
                    <a:bodyPr/>
                    <a:lstStyle/>
                    <a:p>
                      <a:pPr algn="ct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積分採計方式</a:t>
                      </a:r>
                    </a:p>
                  </a:txBody>
                  <a:tcPr marT="45714" marB="45714" anchor="ctr">
                    <a:solidFill>
                      <a:srgbClr val="FFCC99"/>
                    </a:solidFill>
                  </a:tcPr>
                </a:tc>
                <a:tc hMerge="1">
                  <a:txBody>
                    <a:bodyPr/>
                    <a:lstStyle/>
                    <a:p>
                      <a:endParaRPr lang="zh-TW" altLang="en-US" sz="3200" dirty="0"/>
                    </a:p>
                  </a:txBody>
                  <a:tcPr/>
                </a:tc>
                <a:extLst>
                  <a:ext uri="{0D108BD9-81ED-4DB2-BD59-A6C34878D82A}">
                    <a16:rowId xmlns:a16="http://schemas.microsoft.com/office/drawing/2014/main" val="10000"/>
                  </a:ext>
                </a:extLst>
              </a:tr>
              <a:tr h="982202">
                <a:tc rowSpan="3">
                  <a:txBody>
                    <a:bodyPr/>
                    <a:lstStyle/>
                    <a:p>
                      <a:pPr algn="ct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技藝教育課程平均總成績</a:t>
                      </a:r>
                    </a:p>
                  </a:txBody>
                  <a:tcPr marT="45714" marB="45714" anchor="ctr">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90</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分以上者</a:t>
                      </a:r>
                    </a:p>
                  </a:txBody>
                  <a:tcPr marT="45714" marB="45714"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4" marB="45714" anchor="ctr">
                    <a:solidFill>
                      <a:srgbClr val="FFE6CD"/>
                    </a:solidFill>
                  </a:tcPr>
                </a:tc>
                <a:extLst>
                  <a:ext uri="{0D108BD9-81ED-4DB2-BD59-A6C34878D82A}">
                    <a16:rowId xmlns:a16="http://schemas.microsoft.com/office/drawing/2014/main" val="10001"/>
                  </a:ext>
                </a:extLst>
              </a:tr>
              <a:tr h="103763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分以上未滿</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90</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分者</a:t>
                      </a:r>
                    </a:p>
                  </a:txBody>
                  <a:tcPr marT="45714" marB="45714"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4" marB="45714" anchor="ctr">
                    <a:solidFill>
                      <a:srgbClr val="FFE6CD"/>
                    </a:solidFill>
                  </a:tcPr>
                </a:tc>
                <a:extLst>
                  <a:ext uri="{0D108BD9-81ED-4DB2-BD59-A6C34878D82A}">
                    <a16:rowId xmlns:a16="http://schemas.microsoft.com/office/drawing/2014/main" val="10002"/>
                  </a:ext>
                </a:extLst>
              </a:tr>
              <a:tr h="911421">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分以上未滿</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分者</a:t>
                      </a:r>
                    </a:p>
                  </a:txBody>
                  <a:tcPr marT="45714" marB="45714" anchor="ctr">
                    <a:solidFill>
                      <a:srgbClr val="FFE6CD"/>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4" marB="45714" anchor="ctr">
                    <a:solidFill>
                      <a:srgbClr val="FFE6CD"/>
                    </a:solidFill>
                  </a:tcPr>
                </a:tc>
                <a:extLst>
                  <a:ext uri="{0D108BD9-81ED-4DB2-BD59-A6C34878D82A}">
                    <a16:rowId xmlns:a16="http://schemas.microsoft.com/office/drawing/2014/main" val="10003"/>
                  </a:ext>
                </a:extLst>
              </a:tr>
            </a:tbl>
          </a:graphicData>
        </a:graphic>
      </p:graphicFrame>
      <p:pic>
        <p:nvPicPr>
          <p:cNvPr id="67606"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044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8610" name="標題 1"/>
          <p:cNvSpPr>
            <a:spLocks noGrp="1"/>
          </p:cNvSpPr>
          <p:nvPr>
            <p:ph type="title"/>
          </p:nvPr>
        </p:nvSpPr>
        <p:spPr>
          <a:xfrm>
            <a:off x="457200" y="116632"/>
            <a:ext cx="8229600" cy="1143000"/>
          </a:xfrm>
        </p:spPr>
        <p:txBody>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五專聯免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弱勢身分</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014831177"/>
              </p:ext>
            </p:extLst>
          </p:nvPr>
        </p:nvGraphicFramePr>
        <p:xfrm>
          <a:off x="251520" y="1558128"/>
          <a:ext cx="8280920" cy="2953974"/>
        </p:xfrm>
        <a:graphic>
          <a:graphicData uri="http://schemas.openxmlformats.org/drawingml/2006/table">
            <a:tbl>
              <a:tblPr firstRow="1" bandRow="1">
                <a:tableStyleId>{5940675A-B579-460E-94D1-54222C63F5DA}</a:tableStyleId>
              </a:tblPr>
              <a:tblGrid>
                <a:gridCol w="5444687">
                  <a:extLst>
                    <a:ext uri="{9D8B030D-6E8A-4147-A177-3AD203B41FA5}">
                      <a16:colId xmlns:a16="http://schemas.microsoft.com/office/drawing/2014/main" val="20000"/>
                    </a:ext>
                  </a:extLst>
                </a:gridCol>
                <a:gridCol w="2836233">
                  <a:extLst>
                    <a:ext uri="{9D8B030D-6E8A-4147-A177-3AD203B41FA5}">
                      <a16:colId xmlns:a16="http://schemas.microsoft.com/office/drawing/2014/main" val="20001"/>
                    </a:ext>
                  </a:extLst>
                </a:gridCol>
              </a:tblGrid>
              <a:tr h="579059">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採計項目</a:t>
                      </a:r>
                    </a:p>
                  </a:txBody>
                  <a:tcPr marT="45696" marB="45696">
                    <a:solidFill>
                      <a:srgbClr val="FFCC99"/>
                    </a:solidFill>
                  </a:tcPr>
                </a:tc>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積分採計方式</a:t>
                      </a:r>
                    </a:p>
                  </a:txBody>
                  <a:tcPr marT="45696" marB="45696">
                    <a:solidFill>
                      <a:srgbClr val="FFCC99"/>
                    </a:solidFill>
                  </a:tcPr>
                </a:tc>
                <a:extLst>
                  <a:ext uri="{0D108BD9-81ED-4DB2-BD59-A6C34878D82A}">
                    <a16:rowId xmlns:a16="http://schemas.microsoft.com/office/drawing/2014/main" val="10000"/>
                  </a:ext>
                </a:extLst>
              </a:tr>
              <a:tr h="579059">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低收入戶</a:t>
                      </a:r>
                    </a:p>
                  </a:txBody>
                  <a:tcPr marT="45696" marB="45696" anchor="ctr">
                    <a:solidFill>
                      <a:srgbClr val="FFCC99"/>
                    </a:solidFill>
                  </a:tcPr>
                </a:tc>
                <a:tc rowSpan="4">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696" marB="45696" anchor="ctr">
                    <a:solidFill>
                      <a:srgbClr val="FFE6CD"/>
                    </a:solidFill>
                  </a:tcPr>
                </a:tc>
                <a:extLst>
                  <a:ext uri="{0D108BD9-81ED-4DB2-BD59-A6C34878D82A}">
                    <a16:rowId xmlns:a16="http://schemas.microsoft.com/office/drawing/2014/main" val="10001"/>
                  </a:ext>
                </a:extLst>
              </a:tr>
              <a:tr h="579059">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中低收入戶</a:t>
                      </a:r>
                    </a:p>
                  </a:txBody>
                  <a:tcPr marT="45696" marB="45696" anchor="ctr">
                    <a:solidFill>
                      <a:srgbClr val="FFCC99"/>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3200" dirty="0">
                        <a:latin typeface="Arial Unicode MS" pitchFamily="34" charset="-120"/>
                        <a:ea typeface="Arial Unicode MS" pitchFamily="34" charset="-120"/>
                        <a:cs typeface="Arial Unicode MS" pitchFamily="34" charset="-120"/>
                      </a:endParaRPr>
                    </a:p>
                  </a:txBody>
                  <a:tcPr/>
                </a:tc>
                <a:extLst>
                  <a:ext uri="{0D108BD9-81ED-4DB2-BD59-A6C34878D82A}">
                    <a16:rowId xmlns:a16="http://schemas.microsoft.com/office/drawing/2014/main" val="10002"/>
                  </a:ext>
                </a:extLst>
              </a:tr>
              <a:tr h="637738">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直系血親尊親屬支領失業給付之子女</a:t>
                      </a:r>
                    </a:p>
                  </a:txBody>
                  <a:tcPr marT="45696" marB="45696" anchor="ctr">
                    <a:solidFill>
                      <a:srgbClr val="FFCC99"/>
                    </a:solidFill>
                  </a:tcPr>
                </a:tc>
                <a:tc v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extLst>
                  <a:ext uri="{0D108BD9-81ED-4DB2-BD59-A6C34878D82A}">
                    <a16:rowId xmlns:a16="http://schemas.microsoft.com/office/drawing/2014/main" val="10003"/>
                  </a:ext>
                </a:extLst>
              </a:tr>
              <a:tr h="579059">
                <a:tc>
                  <a:txBody>
                    <a:bodyPr/>
                    <a:lstStyle/>
                    <a:p>
                      <a:pPr algn="ct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特殊境遇家庭子女</a:t>
                      </a:r>
                    </a:p>
                  </a:txBody>
                  <a:tcPr marT="45696" marB="45696" anchor="ctr">
                    <a:solidFill>
                      <a:srgbClr val="FFCC99"/>
                    </a:solidFill>
                  </a:tcPr>
                </a:tc>
                <a:tc v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extLst>
                  <a:ext uri="{0D108BD9-81ED-4DB2-BD59-A6C34878D82A}">
                    <a16:rowId xmlns:a16="http://schemas.microsoft.com/office/drawing/2014/main" val="10004"/>
                  </a:ext>
                </a:extLst>
              </a:tr>
            </a:tbl>
          </a:graphicData>
        </a:graphic>
      </p:graphicFrame>
      <p:sp>
        <p:nvSpPr>
          <p:cNvPr id="68628" name="文字方塊 4"/>
          <p:cNvSpPr txBox="1">
            <a:spLocks noChangeArrowheads="1"/>
          </p:cNvSpPr>
          <p:nvPr/>
        </p:nvSpPr>
        <p:spPr bwMode="auto">
          <a:xfrm>
            <a:off x="468313" y="5085184"/>
            <a:ext cx="820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註：同時具備</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種以上資格者僅得擇一計分。</a:t>
            </a:r>
          </a:p>
        </p:txBody>
      </p:sp>
      <p:pic>
        <p:nvPicPr>
          <p:cNvPr id="68629"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9568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9634" name="標題 1"/>
          <p:cNvSpPr>
            <a:spLocks noGrp="1"/>
          </p:cNvSpPr>
          <p:nvPr>
            <p:ph type="title"/>
          </p:nvPr>
        </p:nvSpPr>
        <p:spPr>
          <a:xfrm>
            <a:off x="457200" y="116632"/>
            <a:ext cx="8229600" cy="1143000"/>
          </a:xfrm>
        </p:spPr>
        <p:txBody>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五專聯免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均衡學習</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513313464"/>
              </p:ext>
            </p:extLst>
          </p:nvPr>
        </p:nvGraphicFramePr>
        <p:xfrm>
          <a:off x="457200" y="1349375"/>
          <a:ext cx="8229600" cy="4572001"/>
        </p:xfrm>
        <a:graphic>
          <a:graphicData uri="http://schemas.openxmlformats.org/drawingml/2006/table">
            <a:tbl>
              <a:tblPr firstRow="1" bandRow="1">
                <a:tableStyleId>{5940675A-B579-460E-94D1-54222C63F5DA}</a:tableStyleId>
              </a:tblPr>
              <a:tblGrid>
                <a:gridCol w="3106688">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gridCol w="1522512">
                  <a:extLst>
                    <a:ext uri="{9D8B030D-6E8A-4147-A177-3AD203B41FA5}">
                      <a16:colId xmlns:a16="http://schemas.microsoft.com/office/drawing/2014/main" val="20002"/>
                    </a:ext>
                  </a:extLst>
                </a:gridCol>
              </a:tblGrid>
              <a:tr h="1066791">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學習領域</a:t>
                      </a:r>
                    </a:p>
                  </a:txBody>
                  <a:tcPr anchor="ctr">
                    <a:solidFill>
                      <a:schemeClr val="accent6">
                        <a:lumMod val="60000"/>
                        <a:lumOff val="40000"/>
                      </a:schemeClr>
                    </a:solidFill>
                  </a:tcPr>
                </a:tc>
                <a:tc gridSpan="2">
                  <a:txBody>
                    <a:bodyPr/>
                    <a:lstStyle/>
                    <a:p>
                      <a:pPr algn="ctr"/>
                      <a:r>
                        <a:rPr lang="zh-TW" altLang="en-US" sz="2700" b="1" dirty="0">
                          <a:latin typeface="微軟正黑體" panose="020B0604030504040204" pitchFamily="34" charset="-120"/>
                          <a:ea typeface="微軟正黑體" panose="020B0604030504040204" pitchFamily="34" charset="-120"/>
                          <a:cs typeface="Times New Roman" panose="02020603050405020304" pitchFamily="18" charset="0"/>
                        </a:rPr>
                        <a:t>七上、七下、八上、八下及九上</a:t>
                      </a:r>
                      <a:endParaRPr lang="en-US" altLang="zh-TW" sz="27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700" b="1" dirty="0">
                          <a:latin typeface="微軟正黑體" panose="020B0604030504040204" pitchFamily="34" charset="-120"/>
                          <a:ea typeface="微軟正黑體" panose="020B0604030504040204" pitchFamily="34" charset="-120"/>
                          <a:cs typeface="Times New Roman" panose="02020603050405020304" pitchFamily="18" charset="0"/>
                        </a:rPr>
                        <a:t>共計五學期平均成績</a:t>
                      </a:r>
                    </a:p>
                  </a:txBody>
                  <a:tcPr anchor="ctr">
                    <a:solidFill>
                      <a:schemeClr val="accent6">
                        <a:lumMod val="60000"/>
                        <a:lumOff val="40000"/>
                      </a:schemeClr>
                    </a:solidFill>
                  </a:tcPr>
                </a:tc>
                <a:tc hMerge="1">
                  <a:txBody>
                    <a:bodyPr/>
                    <a:lstStyle/>
                    <a:p>
                      <a:endParaRPr lang="zh-TW" altLang="en-US" sz="3200" dirty="0"/>
                    </a:p>
                  </a:txBody>
                  <a:tcPr/>
                </a:tc>
                <a:extLst>
                  <a:ext uri="{0D108BD9-81ED-4DB2-BD59-A6C34878D82A}">
                    <a16:rowId xmlns:a16="http://schemas.microsoft.com/office/drawing/2014/main" val="10000"/>
                  </a:ext>
                </a:extLst>
              </a:tr>
              <a:tr h="1106670">
                <a:tc rowSpan="3">
                  <a:txBody>
                    <a:bodyPr/>
                    <a:lstStyle/>
                    <a:p>
                      <a:pPr algn="ct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「健康與體育」「藝術與人文」「綜合活動」</a:t>
                      </a:r>
                      <a:endPar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三大學習領域</a:t>
                      </a:r>
                    </a:p>
                  </a:txBody>
                  <a:tcPr anchor="ctr">
                    <a:solidFill>
                      <a:schemeClr val="accent6">
                        <a:lumMod val="60000"/>
                        <a:lumOff val="40000"/>
                      </a:schemeClr>
                    </a:solidFill>
                  </a:tcPr>
                </a:tc>
                <a:tc>
                  <a:txBody>
                    <a:bodyPr/>
                    <a:lstStyle/>
                    <a:p>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項領域平均成績皆達</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分以上</a:t>
                      </a:r>
                    </a:p>
                  </a:txBody>
                  <a:tcPr>
                    <a:solidFill>
                      <a:schemeClr val="accent6">
                        <a:lumMod val="20000"/>
                        <a:lumOff val="80000"/>
                      </a:schemeClr>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anchor="ctr">
                    <a:solidFill>
                      <a:schemeClr val="accent6">
                        <a:lumMod val="20000"/>
                        <a:lumOff val="80000"/>
                      </a:schemeClr>
                    </a:solidFill>
                  </a:tcPr>
                </a:tc>
                <a:extLst>
                  <a:ext uri="{0D108BD9-81ED-4DB2-BD59-A6C34878D82A}">
                    <a16:rowId xmlns:a16="http://schemas.microsoft.com/office/drawing/2014/main" val="10001"/>
                  </a:ext>
                </a:extLst>
              </a:tr>
              <a:tr h="1214001">
                <a:tc vMerge="1">
                  <a:txBody>
                    <a:bodyPr/>
                    <a:lstStyle/>
                    <a:p>
                      <a:endParaRPr lang="zh-TW" altLang="en-US" sz="3200" dirty="0"/>
                    </a:p>
                  </a:txBody>
                  <a:tcPr/>
                </a:tc>
                <a:tc>
                  <a:txBody>
                    <a:bodyPr/>
                    <a:lstStyle/>
                    <a:p>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項領域平均成績皆達</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分以上</a:t>
                      </a:r>
                    </a:p>
                  </a:txBody>
                  <a:tcPr>
                    <a:solidFill>
                      <a:schemeClr val="accent6">
                        <a:lumMod val="20000"/>
                        <a:lumOff val="80000"/>
                      </a:schemeClr>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anchor="ctr">
                    <a:solidFill>
                      <a:schemeClr val="accent6">
                        <a:lumMod val="20000"/>
                        <a:lumOff val="80000"/>
                      </a:schemeClr>
                    </a:solidFill>
                  </a:tcPr>
                </a:tc>
                <a:extLst>
                  <a:ext uri="{0D108BD9-81ED-4DB2-BD59-A6C34878D82A}">
                    <a16:rowId xmlns:a16="http://schemas.microsoft.com/office/drawing/2014/main" val="10002"/>
                  </a:ext>
                </a:extLst>
              </a:tr>
              <a:tr h="1184539">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項領域平均成績達</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分以上</a:t>
                      </a:r>
                    </a:p>
                  </a:txBody>
                  <a:tcPr>
                    <a:solidFill>
                      <a:schemeClr val="accent6">
                        <a:lumMod val="20000"/>
                        <a:lumOff val="80000"/>
                      </a:schemeClr>
                    </a:solidFill>
                  </a:tcPr>
                </a:tc>
                <a:tc>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anchor="ct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pic>
        <p:nvPicPr>
          <p:cNvPr id="69654"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116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10.jpg"/>
          <p:cNvPicPr>
            <a:picLocks noChangeAspect="1"/>
          </p:cNvPicPr>
          <p:nvPr/>
        </p:nvPicPr>
        <p:blipFill>
          <a:blip r:embed="rId3" cstate="print"/>
          <a:stretch>
            <a:fillRect/>
          </a:stretch>
        </p:blipFill>
        <p:spPr>
          <a:xfrm>
            <a:off x="0" y="0"/>
            <a:ext cx="9144000" cy="6858000"/>
          </a:xfrm>
          <a:prstGeom prst="rect">
            <a:avLst/>
          </a:prstGeom>
        </p:spPr>
      </p:pic>
      <p:sp>
        <p:nvSpPr>
          <p:cNvPr id="12" name="矩形 11"/>
          <p:cNvSpPr/>
          <p:nvPr/>
        </p:nvSpPr>
        <p:spPr>
          <a:xfrm>
            <a:off x="324318" y="235867"/>
            <a:ext cx="8279141" cy="646331"/>
          </a:xfrm>
          <a:prstGeom prst="rect">
            <a:avLst/>
          </a:prstGeom>
          <a:noFill/>
        </p:spPr>
        <p:txBody>
          <a:bodyPr wrap="square">
            <a:spAutoFit/>
          </a:bodyPr>
          <a:lstStyle/>
          <a:p>
            <a:pPr algn="ctr"/>
            <a:r>
              <a:rPr lang="en-US" altLang="zh-TW" sz="3600" b="1"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3600" b="1"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年 國中教育會考</a:t>
            </a:r>
            <a:r>
              <a:rPr lang="zh-TW" altLang="zh-TW" sz="3600" b="1"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考試日期和時間</a:t>
            </a:r>
            <a:endParaRPr lang="zh-TW" altLang="en-US" sz="3600" b="1" dirty="0">
              <a:solidFill>
                <a:schemeClr val="accent1">
                  <a:lumMod val="50000"/>
                </a:schemeClr>
              </a:solidFill>
              <a:latin typeface="微軟正黑體" panose="020B0604030504040204" pitchFamily="34" charset="-120"/>
              <a:ea typeface="微軟正黑體" panose="020B0604030504040204" pitchFamily="34" charset="-120"/>
            </a:endParaRPr>
          </a:p>
        </p:txBody>
      </p:sp>
      <p:graphicFrame>
        <p:nvGraphicFramePr>
          <p:cNvPr id="5" name="內容版面配置區 3"/>
          <p:cNvGraphicFramePr>
            <a:graphicFrameLocks/>
          </p:cNvGraphicFramePr>
          <p:nvPr>
            <p:extLst>
              <p:ext uri="{D42A27DB-BD31-4B8C-83A1-F6EECF244321}">
                <p14:modId xmlns:p14="http://schemas.microsoft.com/office/powerpoint/2010/main" val="3375671963"/>
              </p:ext>
            </p:extLst>
          </p:nvPr>
        </p:nvGraphicFramePr>
        <p:xfrm>
          <a:off x="683568" y="1118065"/>
          <a:ext cx="7560643" cy="5516904"/>
        </p:xfrm>
        <a:graphic>
          <a:graphicData uri="http://schemas.openxmlformats.org/drawingml/2006/table">
            <a:tbl>
              <a:tblPr/>
              <a:tblGrid>
                <a:gridCol w="650378">
                  <a:extLst>
                    <a:ext uri="{9D8B030D-6E8A-4147-A177-3AD203B41FA5}">
                      <a16:colId xmlns:a16="http://schemas.microsoft.com/office/drawing/2014/main" val="20000"/>
                    </a:ext>
                  </a:extLst>
                </a:gridCol>
                <a:gridCol w="1615797">
                  <a:extLst>
                    <a:ext uri="{9D8B030D-6E8A-4147-A177-3AD203B41FA5}">
                      <a16:colId xmlns:a16="http://schemas.microsoft.com/office/drawing/2014/main" val="20001"/>
                    </a:ext>
                  </a:extLst>
                </a:gridCol>
                <a:gridCol w="1675523">
                  <a:extLst>
                    <a:ext uri="{9D8B030D-6E8A-4147-A177-3AD203B41FA5}">
                      <a16:colId xmlns:a16="http://schemas.microsoft.com/office/drawing/2014/main" val="20002"/>
                    </a:ext>
                  </a:extLst>
                </a:gridCol>
                <a:gridCol w="1742544">
                  <a:extLst>
                    <a:ext uri="{9D8B030D-6E8A-4147-A177-3AD203B41FA5}">
                      <a16:colId xmlns:a16="http://schemas.microsoft.com/office/drawing/2014/main" val="20003"/>
                    </a:ext>
                  </a:extLst>
                </a:gridCol>
                <a:gridCol w="1876401">
                  <a:extLst>
                    <a:ext uri="{9D8B030D-6E8A-4147-A177-3AD203B41FA5}">
                      <a16:colId xmlns:a16="http://schemas.microsoft.com/office/drawing/2014/main" val="20004"/>
                    </a:ext>
                  </a:extLst>
                </a:gridCol>
              </a:tblGrid>
              <a:tr h="355451">
                <a:tc>
                  <a:txBody>
                    <a:bodyPr/>
                    <a:lstStyle/>
                    <a:p>
                      <a:pPr algn="ctr"/>
                      <a:endParaRPr lang="zh-TW" altLang="en-US" sz="12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gridSpan="2">
                  <a:txBody>
                    <a:bodyPr/>
                    <a:lstStyle/>
                    <a:p>
                      <a:pPr algn="ctr"/>
                      <a:r>
                        <a:rPr lang="en-US" altLang="zh-TW" sz="2000" b="1" dirty="0">
                          <a:effectLst/>
                          <a:latin typeface="微軟正黑體" panose="020B0604030504040204" pitchFamily="34" charset="-120"/>
                          <a:ea typeface="微軟正黑體" panose="020B0604030504040204" pitchFamily="34" charset="-120"/>
                        </a:rPr>
                        <a:t>110</a:t>
                      </a:r>
                      <a:r>
                        <a:rPr lang="zh-TW" altLang="en-US" sz="2000" b="1" dirty="0">
                          <a:effectLst/>
                          <a:latin typeface="微軟正黑體" panose="020B0604030504040204" pitchFamily="34" charset="-120"/>
                          <a:ea typeface="微軟正黑體" panose="020B0604030504040204" pitchFamily="34" charset="-120"/>
                        </a:rPr>
                        <a:t>年</a:t>
                      </a:r>
                      <a:r>
                        <a:rPr lang="en-US" altLang="zh-TW" sz="2000" b="1" dirty="0">
                          <a:effectLst/>
                          <a:latin typeface="微軟正黑體" panose="020B0604030504040204" pitchFamily="34" charset="-120"/>
                          <a:ea typeface="微軟正黑體" panose="020B0604030504040204" pitchFamily="34" charset="-120"/>
                        </a:rPr>
                        <a:t>5</a:t>
                      </a:r>
                      <a:r>
                        <a:rPr lang="zh-TW" altLang="en-US" sz="2000" b="1" dirty="0">
                          <a:effectLst/>
                          <a:latin typeface="微軟正黑體" panose="020B0604030504040204" pitchFamily="34" charset="-120"/>
                          <a:ea typeface="微軟正黑體" panose="020B0604030504040204" pitchFamily="34" charset="-120"/>
                        </a:rPr>
                        <a:t>月</a:t>
                      </a:r>
                      <a:r>
                        <a:rPr lang="en-US" altLang="zh-TW" sz="2000" b="1" dirty="0">
                          <a:effectLst/>
                          <a:latin typeface="微軟正黑體" panose="020B0604030504040204" pitchFamily="34" charset="-120"/>
                          <a:ea typeface="微軟正黑體" panose="020B0604030504040204" pitchFamily="34" charset="-120"/>
                        </a:rPr>
                        <a:t>15</a:t>
                      </a:r>
                      <a:r>
                        <a:rPr lang="zh-TW" altLang="en-US" sz="2000" b="1" dirty="0">
                          <a:effectLst/>
                          <a:latin typeface="微軟正黑體" panose="020B0604030504040204" pitchFamily="34" charset="-120"/>
                          <a:ea typeface="微軟正黑體" panose="020B0604030504040204" pitchFamily="34" charset="-120"/>
                        </a:rPr>
                        <a:t>日（六）</a:t>
                      </a:r>
                    </a:p>
                  </a:txBody>
                  <a:tcPr marL="60017" marR="60017" marT="29977" marB="29977" anchor="ctr">
                    <a:lnL w="1270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hMerge="1">
                  <a:txBody>
                    <a:bodyPr/>
                    <a:lstStyle/>
                    <a:p>
                      <a:pPr algn="ctr"/>
                      <a:endParaRPr lang="zh-TW" altLang="en-US" sz="2000" b="1" dirty="0">
                        <a:effectLst/>
                      </a:endParaRPr>
                    </a:p>
                  </a:txBody>
                  <a:tcPr marL="60015" marR="60015" marT="29979" marB="29979"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gridSpan="2">
                  <a:txBody>
                    <a:bodyPr/>
                    <a:lstStyle/>
                    <a:p>
                      <a:pPr algn="ctr"/>
                      <a:r>
                        <a:rPr lang="en-US" altLang="zh-TW" sz="2000" b="1" dirty="0">
                          <a:effectLst/>
                          <a:latin typeface="微軟正黑體" panose="020B0604030504040204" pitchFamily="34" charset="-120"/>
                          <a:ea typeface="微軟正黑體" panose="020B0604030504040204" pitchFamily="34" charset="-120"/>
                        </a:rPr>
                        <a:t>110</a:t>
                      </a:r>
                      <a:r>
                        <a:rPr lang="zh-TW" altLang="en-US" sz="2000" b="1" dirty="0">
                          <a:effectLst/>
                          <a:latin typeface="微軟正黑體" panose="020B0604030504040204" pitchFamily="34" charset="-120"/>
                          <a:ea typeface="微軟正黑體" panose="020B0604030504040204" pitchFamily="34" charset="-120"/>
                        </a:rPr>
                        <a:t>年</a:t>
                      </a:r>
                      <a:r>
                        <a:rPr lang="en-US" altLang="zh-TW" sz="2000" b="1" dirty="0">
                          <a:effectLst/>
                          <a:latin typeface="微軟正黑體" panose="020B0604030504040204" pitchFamily="34" charset="-120"/>
                          <a:ea typeface="微軟正黑體" panose="020B0604030504040204" pitchFamily="34" charset="-120"/>
                        </a:rPr>
                        <a:t>5</a:t>
                      </a:r>
                      <a:r>
                        <a:rPr lang="zh-TW" altLang="en-US" sz="2000" b="1" dirty="0">
                          <a:effectLst/>
                          <a:latin typeface="微軟正黑體" panose="020B0604030504040204" pitchFamily="34" charset="-120"/>
                          <a:ea typeface="微軟正黑體" panose="020B0604030504040204" pitchFamily="34" charset="-120"/>
                        </a:rPr>
                        <a:t>月</a:t>
                      </a:r>
                      <a:r>
                        <a:rPr lang="en-US" altLang="zh-TW" sz="2000" b="1" dirty="0">
                          <a:effectLst/>
                          <a:latin typeface="微軟正黑體" panose="020B0604030504040204" pitchFamily="34" charset="-120"/>
                          <a:ea typeface="微軟正黑體" panose="020B0604030504040204" pitchFamily="34" charset="-120"/>
                        </a:rPr>
                        <a:t>16</a:t>
                      </a:r>
                      <a:r>
                        <a:rPr lang="zh-TW" altLang="en-US" sz="2000" b="1" dirty="0">
                          <a:effectLst/>
                          <a:latin typeface="微軟正黑體" panose="020B0604030504040204" pitchFamily="34" charset="-120"/>
                          <a:ea typeface="微軟正黑體" panose="020B0604030504040204" pitchFamily="34" charset="-120"/>
                        </a:rPr>
                        <a:t>日（日）</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hMerge="1">
                  <a:txBody>
                    <a:bodyPr/>
                    <a:lstStyle/>
                    <a:p>
                      <a:endParaRPr lang="zh-TW" altLang="en-US"/>
                    </a:p>
                  </a:txBody>
                  <a:tcPr/>
                </a:tc>
                <a:extLst>
                  <a:ext uri="{0D108BD9-81ED-4DB2-BD59-A6C34878D82A}">
                    <a16:rowId xmlns:a16="http://schemas.microsoft.com/office/drawing/2014/main" val="10000"/>
                  </a:ext>
                </a:extLst>
              </a:tr>
              <a:tr h="355451">
                <a:tc rowSpan="8">
                  <a:txBody>
                    <a:bodyPr/>
                    <a:lstStyle/>
                    <a:p>
                      <a:pPr algn="ctr"/>
                      <a:r>
                        <a:rPr lang="zh-TW" altLang="en-US" sz="3200" dirty="0">
                          <a:effectLst/>
                          <a:latin typeface="微軟正黑體" panose="020B0604030504040204" pitchFamily="34" charset="-120"/>
                          <a:ea typeface="微軟正黑體" panose="020B0604030504040204" pitchFamily="34" charset="-120"/>
                        </a:rPr>
                        <a:t>上</a:t>
                      </a:r>
                      <a:endParaRPr lang="en-US" altLang="zh-TW" sz="3200" dirty="0">
                        <a:effectLst/>
                        <a:latin typeface="微軟正黑體" panose="020B0604030504040204" pitchFamily="34" charset="-120"/>
                        <a:ea typeface="微軟正黑體" panose="020B0604030504040204" pitchFamily="34" charset="-120"/>
                      </a:endParaRPr>
                    </a:p>
                    <a:p>
                      <a:pPr algn="ctr"/>
                      <a:r>
                        <a:rPr lang="zh-TW" altLang="en-US" sz="3200" dirty="0">
                          <a:effectLst/>
                          <a:latin typeface="微軟正黑體" panose="020B0604030504040204" pitchFamily="34" charset="-120"/>
                          <a:ea typeface="微軟正黑體" panose="020B0604030504040204" pitchFamily="34" charset="-120"/>
                        </a:rPr>
                        <a:t>午</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1"/>
                  </a:ext>
                </a:extLst>
              </a:tr>
              <a:tr h="414856">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社會</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自然</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2"/>
                  </a:ext>
                </a:extLst>
              </a:tr>
              <a:tr h="355451">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3"/>
                  </a:ext>
                </a:extLst>
              </a:tr>
              <a:tr h="355451">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4"/>
                  </a:ext>
                </a:extLst>
              </a:tr>
              <a:tr h="414856">
                <a:tc vMerge="1">
                  <a:txBody>
                    <a:bodyPr/>
                    <a:lstStyle/>
                    <a:p>
                      <a:endParaRPr lang="zh-TW" altLang="en-US"/>
                    </a:p>
                  </a:txBody>
                  <a:tcPr/>
                </a:tc>
                <a:tc rowSpan="4">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11:50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4">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數學</a:t>
                      </a:r>
                      <a:r>
                        <a:rPr lang="zh-TW" altLang="en-US" sz="2400" b="0" dirty="0">
                          <a:effectLst/>
                          <a:latin typeface="微軟正黑體" panose="020B0604030504040204" pitchFamily="34" charset="-120"/>
                          <a:ea typeface="微軟正黑體" panose="020B0604030504040204" pitchFamily="34" charset="-120"/>
                        </a:rPr>
                        <a:t>  </a:t>
                      </a:r>
                      <a:r>
                        <a:rPr lang="zh-TW" altLang="en-US" sz="2400" b="0" dirty="0">
                          <a:solidFill>
                            <a:srgbClr val="FF0000"/>
                          </a:solidFill>
                          <a:effectLst/>
                          <a:latin typeface="微軟正黑體" panose="020B0604030504040204" pitchFamily="34" charset="-120"/>
                          <a:ea typeface="微軟正黑體" panose="020B0604030504040204" pitchFamily="34" charset="-120"/>
                        </a:rPr>
                        <a:t>                     </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閱讀</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b="1" dirty="0">
                        <a:solidFill>
                          <a:srgbClr val="FF0000"/>
                        </a:solidFill>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5"/>
                  </a:ext>
                </a:extLst>
              </a:tr>
              <a:tr h="355451">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rPr>
                        <a:t>11:30-12:00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休息</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6"/>
                  </a:ext>
                </a:extLst>
              </a:tr>
              <a:tr h="355451">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12:00-12:05</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7"/>
                  </a:ext>
                </a:extLst>
              </a:tr>
              <a:tr h="414856">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12:05-</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聽力</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dirty="0">
                        <a:solidFill>
                          <a:srgbClr val="FF0000"/>
                        </a:solidFill>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extLst>
                  <a:ext uri="{0D108BD9-81ED-4DB2-BD59-A6C34878D82A}">
                    <a16:rowId xmlns:a16="http://schemas.microsoft.com/office/drawing/2014/main" val="10008"/>
                  </a:ext>
                </a:extLst>
              </a:tr>
              <a:tr h="355451">
                <a:tc rowSpan="5">
                  <a:txBody>
                    <a:bodyPr/>
                    <a:lstStyle/>
                    <a:p>
                      <a:pPr algn="ctr"/>
                      <a:r>
                        <a:rPr lang="zh-TW" altLang="en-US" sz="3200" dirty="0">
                          <a:effectLst/>
                          <a:latin typeface="微軟正黑體" panose="020B0604030504040204" pitchFamily="34" charset="-120"/>
                          <a:ea typeface="微軟正黑體" panose="020B0604030504040204" pitchFamily="34" charset="-120"/>
                        </a:rPr>
                        <a:t>下</a:t>
                      </a:r>
                      <a:endParaRPr lang="en-US" altLang="zh-TW" sz="3200" dirty="0">
                        <a:effectLst/>
                        <a:latin typeface="微軟正黑體" panose="020B0604030504040204" pitchFamily="34" charset="-120"/>
                        <a:ea typeface="微軟正黑體" panose="020B0604030504040204" pitchFamily="34" charset="-120"/>
                      </a:endParaRPr>
                    </a:p>
                    <a:p>
                      <a:pPr algn="ctr"/>
                      <a:r>
                        <a:rPr lang="zh-TW" altLang="en-US" sz="3200" dirty="0">
                          <a:effectLst/>
                          <a:latin typeface="微軟正黑體" panose="020B0604030504040204" pitchFamily="34" charset="-120"/>
                          <a:ea typeface="微軟正黑體" panose="020B0604030504040204" pitchFamily="34" charset="-120"/>
                        </a:rPr>
                        <a:t>午</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13:40-13:50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5" gridSpan="2">
                  <a:txBody>
                    <a:bodyPr/>
                    <a:lstStyle/>
                    <a:p>
                      <a:pPr algn="l"/>
                      <a:endParaRPr lang="en-US" altLang="zh-TW" sz="2000" dirty="0">
                        <a:effectLst/>
                        <a:latin typeface="微軟正黑體" panose="020B0604030504040204" pitchFamily="34" charset="-120"/>
                        <a:ea typeface="微軟正黑體" panose="020B0604030504040204" pitchFamily="34" charset="-120"/>
                      </a:endParaRPr>
                    </a:p>
                    <a:p>
                      <a:pPr algn="l"/>
                      <a:endParaRPr lang="en-US" altLang="zh-TW" sz="2000" dirty="0">
                        <a:effectLst/>
                        <a:latin typeface="微軟正黑體" panose="020B0604030504040204" pitchFamily="34" charset="-120"/>
                        <a:ea typeface="微軟正黑體" panose="020B0604030504040204" pitchFamily="34" charset="-120"/>
                      </a:endParaRPr>
                    </a:p>
                    <a:p>
                      <a:pPr algn="l"/>
                      <a:endParaRPr lang="en-US" altLang="zh-TW" sz="2000" dirty="0">
                        <a:effectLst/>
                        <a:latin typeface="微軟正黑體" panose="020B0604030504040204" pitchFamily="34" charset="-120"/>
                        <a:ea typeface="微軟正黑體" panose="020B0604030504040204" pitchFamily="34" charset="-120"/>
                      </a:endParaRPr>
                    </a:p>
                    <a:p>
                      <a:pPr algn="l"/>
                      <a:endParaRPr lang="en-US" altLang="zh-TW" sz="2000" dirty="0">
                        <a:effectLst/>
                        <a:latin typeface="微軟正黑體" panose="020B0604030504040204" pitchFamily="34" charset="-120"/>
                        <a:ea typeface="微軟正黑體" panose="020B0604030504040204" pitchFamily="34" charset="-120"/>
                      </a:endParaRPr>
                    </a:p>
                    <a:p>
                      <a:pPr algn="l"/>
                      <a:endParaRPr lang="zh-TW" altLang="en-US" sz="2000" dirty="0">
                        <a:effectLst/>
                        <a:latin typeface="微軟正黑體" panose="020B0604030504040204" pitchFamily="34" charset="-120"/>
                        <a:ea typeface="微軟正黑體" panose="020B0604030504040204" pitchFamily="34" charset="-120"/>
                      </a:endParaRP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rowSpan="5" hMerge="1">
                  <a:txBody>
                    <a:bodyPr/>
                    <a:lstStyle/>
                    <a:p>
                      <a:endParaRPr lang="zh-TW" altLang="en-US"/>
                    </a:p>
                  </a:txBody>
                  <a:tcPr/>
                </a:tc>
                <a:extLst>
                  <a:ext uri="{0D108BD9-81ED-4DB2-BD59-A6C34878D82A}">
                    <a16:rowId xmlns:a16="http://schemas.microsoft.com/office/drawing/2014/main" val="10009"/>
                  </a:ext>
                </a:extLst>
              </a:tr>
              <a:tr h="478488">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15:00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國文</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0"/>
                  </a:ext>
                </a:extLst>
              </a:tr>
              <a:tr h="355451">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15:00-15:40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1"/>
                  </a:ext>
                </a:extLst>
              </a:tr>
              <a:tr h="355451">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15:40-15:50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2"/>
                  </a:ext>
                </a:extLst>
              </a:tr>
              <a:tr h="478488">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16:40</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寫作測驗</a:t>
                      </a:r>
                    </a:p>
                  </a:txBody>
                  <a:tcPr marL="60017" marR="60017" marT="29977" marB="29977"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7393977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0658" name="標題 1"/>
          <p:cNvSpPr>
            <a:spLocks noGrp="1"/>
          </p:cNvSpPr>
          <p:nvPr>
            <p:ph type="title"/>
          </p:nvPr>
        </p:nvSpPr>
        <p:spPr>
          <a:xfrm>
            <a:off x="457200" y="125760"/>
            <a:ext cx="8229600" cy="1143000"/>
          </a:xfrm>
        </p:spPr>
        <p:txBody>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五專聯免</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適性輔導</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6433655"/>
              </p:ext>
            </p:extLst>
          </p:nvPr>
        </p:nvGraphicFramePr>
        <p:xfrm>
          <a:off x="457200" y="1412776"/>
          <a:ext cx="8229600" cy="3528392"/>
        </p:xfrm>
        <a:graphic>
          <a:graphicData uri="http://schemas.openxmlformats.org/drawingml/2006/table">
            <a:tbl>
              <a:tblPr firstRow="1" bandRow="1">
                <a:tableStyleId>{5940675A-B579-460E-94D1-54222C63F5DA}</a:tableStyleId>
              </a:tblPr>
              <a:tblGrid>
                <a:gridCol w="3466728">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2098576">
                  <a:extLst>
                    <a:ext uri="{9D8B030D-6E8A-4147-A177-3AD203B41FA5}">
                      <a16:colId xmlns:a16="http://schemas.microsoft.com/office/drawing/2014/main" val="20002"/>
                    </a:ext>
                  </a:extLst>
                </a:gridCol>
              </a:tblGrid>
              <a:tr h="745816">
                <a:tc>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採計項目</a:t>
                      </a:r>
                    </a:p>
                  </a:txBody>
                  <a:tcPr marT="45714" marB="45714" anchor="ctr">
                    <a:solidFill>
                      <a:srgbClr val="FFCC99"/>
                    </a:solidFill>
                  </a:tcPr>
                </a:tc>
                <a:tc gridSpan="2">
                  <a:txBody>
                    <a:bodyPr/>
                    <a:lstStyle/>
                    <a:p>
                      <a:pPr algn="ct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積分採計方式</a:t>
                      </a:r>
                    </a:p>
                  </a:txBody>
                  <a:tcPr marT="45714" marB="45714" anchor="ctr">
                    <a:solidFill>
                      <a:srgbClr val="FFCC99"/>
                    </a:solidFill>
                  </a:tcPr>
                </a:tc>
                <a:tc hMerge="1">
                  <a:txBody>
                    <a:bodyPr/>
                    <a:lstStyle/>
                    <a:p>
                      <a:endParaRPr lang="zh-TW" altLang="en-US" sz="3200" dirty="0"/>
                    </a:p>
                  </a:txBody>
                  <a:tcPr/>
                </a:tc>
                <a:extLst>
                  <a:ext uri="{0D108BD9-81ED-4DB2-BD59-A6C34878D82A}">
                    <a16:rowId xmlns:a16="http://schemas.microsoft.com/office/drawing/2014/main" val="10000"/>
                  </a:ext>
                </a:extLst>
              </a:tr>
              <a:tr h="910368">
                <a:tc rowSpan="3">
                  <a:txBody>
                    <a:bodyPr/>
                    <a:lstStyle/>
                    <a:p>
                      <a:pPr algn="l"/>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生涯發展規劃書</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中：</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「家長意見」</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「導師意見」</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「輔導教師意見」</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勾選結果</a:t>
                      </a:r>
                    </a:p>
                  </a:txBody>
                  <a:tcPr marT="45714" marB="45714" anchor="ctr">
                    <a:solidFill>
                      <a:srgbClr val="FFCC99"/>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者皆勾選五專</a:t>
                      </a:r>
                    </a:p>
                  </a:txBody>
                  <a:tcPr marT="45714" marB="45714"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4" marB="45714" anchor="ctr">
                    <a:solidFill>
                      <a:srgbClr val="FFE6CD"/>
                    </a:solidFill>
                  </a:tcPr>
                </a:tc>
                <a:extLst>
                  <a:ext uri="{0D108BD9-81ED-4DB2-BD59-A6C34878D82A}">
                    <a16:rowId xmlns:a16="http://schemas.microsoft.com/office/drawing/2014/main" val="10001"/>
                  </a:ext>
                </a:extLst>
              </a:tr>
              <a:tr h="1008112">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任</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者勾選五專</a:t>
                      </a:r>
                    </a:p>
                  </a:txBody>
                  <a:tcPr marT="45714" marB="45714"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4" marB="45714" anchor="ctr">
                    <a:solidFill>
                      <a:srgbClr val="FFE6CD"/>
                    </a:solidFill>
                  </a:tcPr>
                </a:tc>
                <a:extLst>
                  <a:ext uri="{0D108BD9-81ED-4DB2-BD59-A6C34878D82A}">
                    <a16:rowId xmlns:a16="http://schemas.microsoft.com/office/drawing/2014/main" val="10002"/>
                  </a:ext>
                </a:extLst>
              </a:tr>
              <a:tr h="864096">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任</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者勾選五專</a:t>
                      </a:r>
                    </a:p>
                  </a:txBody>
                  <a:tcPr marT="45714" marB="45714" anchor="ctr">
                    <a:solidFill>
                      <a:srgbClr val="FFE6CD"/>
                    </a:solidFill>
                  </a:tcPr>
                </a:tc>
                <a:tc>
                  <a:txBody>
                    <a:bodyPr/>
                    <a:lstStyle/>
                    <a:p>
                      <a:pPr algn="ct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4" marB="45714" anchor="ctr">
                    <a:solidFill>
                      <a:srgbClr val="FFE6CD"/>
                    </a:solidFill>
                  </a:tcPr>
                </a:tc>
                <a:extLst>
                  <a:ext uri="{0D108BD9-81ED-4DB2-BD59-A6C34878D82A}">
                    <a16:rowId xmlns:a16="http://schemas.microsoft.com/office/drawing/2014/main" val="10003"/>
                  </a:ext>
                </a:extLst>
              </a:tr>
            </a:tbl>
          </a:graphicData>
        </a:graphic>
      </p:graphicFrame>
      <p:sp>
        <p:nvSpPr>
          <p:cNvPr id="70678" name="文字方塊 4"/>
          <p:cNvSpPr txBox="1">
            <a:spLocks noChangeArrowheads="1"/>
          </p:cNvSpPr>
          <p:nvPr/>
        </p:nvSpPr>
        <p:spPr bwMode="auto">
          <a:xfrm>
            <a:off x="484647" y="5352166"/>
            <a:ext cx="820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註：若報名學生為非應屆畢業生，則本項積分以</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分計。</a:t>
            </a:r>
          </a:p>
        </p:txBody>
      </p:sp>
      <p:pic>
        <p:nvPicPr>
          <p:cNvPr id="70679"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8942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1682" name="標題 1"/>
          <p:cNvSpPr>
            <a:spLocks noGrp="1"/>
          </p:cNvSpPr>
          <p:nvPr>
            <p:ph type="title"/>
          </p:nvPr>
        </p:nvSpPr>
        <p:spPr>
          <a:xfrm>
            <a:off x="457201" y="387275"/>
            <a:ext cx="8229600" cy="1143000"/>
          </a:xfrm>
        </p:spPr>
        <p:txBody>
          <a:bodyPr/>
          <a:lstStyle/>
          <a:p>
            <a:r>
              <a:rPr lang="en-US" altLang="zh-TW" sz="4000" b="1" dirty="0">
                <a:solidFill>
                  <a:schemeClr val="accent1">
                    <a:lumMod val="50000"/>
                  </a:schemeClr>
                </a:solidFill>
                <a:latin typeface="華康硬黑體W7" pitchFamily="49" charset="-120"/>
                <a:ea typeface="華康硬黑體W7" pitchFamily="49" charset="-120"/>
              </a:rPr>
              <a:t>[</a:t>
            </a:r>
            <a:r>
              <a:rPr lang="zh-TW" altLang="en-US" sz="4000" b="1" dirty="0">
                <a:solidFill>
                  <a:schemeClr val="accent1">
                    <a:lumMod val="50000"/>
                  </a:schemeClr>
                </a:solidFill>
                <a:latin typeface="華康硬黑體W7" pitchFamily="49" charset="-120"/>
                <a:ea typeface="華康硬黑體W7" pitchFamily="49" charset="-120"/>
              </a:rPr>
              <a:t>五專聯免</a:t>
            </a:r>
            <a:r>
              <a:rPr lang="en-US" altLang="zh-TW" sz="4000" b="1" dirty="0">
                <a:solidFill>
                  <a:schemeClr val="accent1">
                    <a:lumMod val="50000"/>
                  </a:schemeClr>
                </a:solidFill>
                <a:latin typeface="華康硬黑體W7" pitchFamily="49" charset="-120"/>
                <a:ea typeface="華康硬黑體W7" pitchFamily="49" charset="-120"/>
              </a:rPr>
              <a:t>] </a:t>
            </a:r>
            <a:r>
              <a:rPr lang="zh-TW" altLang="en-US" sz="4000" b="1" dirty="0">
                <a:solidFill>
                  <a:schemeClr val="accent1">
                    <a:lumMod val="50000"/>
                  </a:schemeClr>
                </a:solidFill>
                <a:latin typeface="華康硬黑體W7" pitchFamily="49" charset="-120"/>
                <a:ea typeface="華康硬黑體W7" pitchFamily="49" charset="-120"/>
              </a:rPr>
              <a:t>國中教育會考</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625068764"/>
              </p:ext>
            </p:extLst>
          </p:nvPr>
        </p:nvGraphicFramePr>
        <p:xfrm>
          <a:off x="457201" y="1600200"/>
          <a:ext cx="8229598" cy="4205289"/>
        </p:xfrm>
        <a:graphic>
          <a:graphicData uri="http://schemas.openxmlformats.org/drawingml/2006/table">
            <a:tbl>
              <a:tblPr firstRow="1" bandRow="1">
                <a:tableStyleId>{5940675A-B579-460E-94D1-54222C63F5DA}</a:tableStyleId>
              </a:tblPr>
              <a:tblGrid>
                <a:gridCol w="2026568">
                  <a:extLst>
                    <a:ext uri="{9D8B030D-6E8A-4147-A177-3AD203B41FA5}">
                      <a16:colId xmlns:a16="http://schemas.microsoft.com/office/drawing/2014/main" val="20000"/>
                    </a:ext>
                  </a:extLst>
                </a:gridCol>
                <a:gridCol w="1240606">
                  <a:extLst>
                    <a:ext uri="{9D8B030D-6E8A-4147-A177-3AD203B41FA5}">
                      <a16:colId xmlns:a16="http://schemas.microsoft.com/office/drawing/2014/main" val="20001"/>
                    </a:ext>
                  </a:extLst>
                </a:gridCol>
                <a:gridCol w="1240606">
                  <a:extLst>
                    <a:ext uri="{9D8B030D-6E8A-4147-A177-3AD203B41FA5}">
                      <a16:colId xmlns:a16="http://schemas.microsoft.com/office/drawing/2014/main" val="20002"/>
                    </a:ext>
                  </a:extLst>
                </a:gridCol>
                <a:gridCol w="1240606">
                  <a:extLst>
                    <a:ext uri="{9D8B030D-6E8A-4147-A177-3AD203B41FA5}">
                      <a16:colId xmlns:a16="http://schemas.microsoft.com/office/drawing/2014/main" val="20003"/>
                    </a:ext>
                  </a:extLst>
                </a:gridCol>
                <a:gridCol w="1240606">
                  <a:extLst>
                    <a:ext uri="{9D8B030D-6E8A-4147-A177-3AD203B41FA5}">
                      <a16:colId xmlns:a16="http://schemas.microsoft.com/office/drawing/2014/main" val="20004"/>
                    </a:ext>
                  </a:extLst>
                </a:gridCol>
                <a:gridCol w="1240606">
                  <a:extLst>
                    <a:ext uri="{9D8B030D-6E8A-4147-A177-3AD203B41FA5}">
                      <a16:colId xmlns:a16="http://schemas.microsoft.com/office/drawing/2014/main" val="20005"/>
                    </a:ext>
                  </a:extLst>
                </a:gridCol>
              </a:tblGrid>
              <a:tr h="841058">
                <a:tc rowSpan="2">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會考成績</a:t>
                      </a:r>
                    </a:p>
                  </a:txBody>
                  <a:tcPr marT="45722" marB="45722" anchor="ctr">
                    <a:lnB w="12700" cap="flat" cmpd="sng" algn="ctr">
                      <a:solidFill>
                        <a:schemeClr val="tx1"/>
                      </a:solidFill>
                      <a:prstDash val="solid"/>
                      <a:round/>
                      <a:headEnd type="none" w="med" len="med"/>
                      <a:tailEnd type="none" w="med" len="med"/>
                    </a:lnB>
                    <a:solidFill>
                      <a:srgbClr val="FFCC99"/>
                    </a:solidFill>
                  </a:tcPr>
                </a:tc>
                <a:tc gridSpan="5">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採計科目</a:t>
                      </a:r>
                    </a:p>
                  </a:txBody>
                  <a:tcPr marT="45722" marB="45722" anchor="ctr">
                    <a:solidFill>
                      <a:srgbClr val="FFCC99"/>
                    </a:solidFill>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extLst>
                  <a:ext uri="{0D108BD9-81ED-4DB2-BD59-A6C34878D82A}">
                    <a16:rowId xmlns:a16="http://schemas.microsoft.com/office/drawing/2014/main" val="10000"/>
                  </a:ext>
                </a:extLst>
              </a:tr>
              <a:tr h="841058">
                <a:tc v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國文</a:t>
                      </a:r>
                    </a:p>
                  </a:txBody>
                  <a:tcPr marT="45722" marB="45722" anchor="ctr">
                    <a:solidFill>
                      <a:srgbClr val="FFCC99"/>
                    </a:solidFill>
                  </a:tcPr>
                </a:tc>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數學</a:t>
                      </a:r>
                    </a:p>
                  </a:txBody>
                  <a:tcPr marT="45722" marB="45722" anchor="ctr">
                    <a:solidFill>
                      <a:srgbClr val="FFCC99"/>
                    </a:solidFill>
                  </a:tcPr>
                </a:tc>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英語</a:t>
                      </a:r>
                    </a:p>
                  </a:txBody>
                  <a:tcPr marT="45722" marB="45722" anchor="ctr">
                    <a:solidFill>
                      <a:srgbClr val="FFCC99"/>
                    </a:solidFill>
                  </a:tcPr>
                </a:tc>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自然</a:t>
                      </a:r>
                    </a:p>
                  </a:txBody>
                  <a:tcPr marT="45722" marB="45722" anchor="ctr">
                    <a:solidFill>
                      <a:srgbClr val="FFCC99"/>
                    </a:solidFill>
                  </a:tcPr>
                </a:tc>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社會</a:t>
                      </a:r>
                    </a:p>
                  </a:txBody>
                  <a:tcPr marT="45722" marB="45722" anchor="ctr">
                    <a:solidFill>
                      <a:srgbClr val="FFCC99"/>
                    </a:solidFill>
                  </a:tcPr>
                </a:tc>
                <a:extLst>
                  <a:ext uri="{0D108BD9-81ED-4DB2-BD59-A6C34878D82A}">
                    <a16:rowId xmlns:a16="http://schemas.microsoft.com/office/drawing/2014/main" val="10001"/>
                  </a:ext>
                </a:extLst>
              </a:tr>
              <a:tr h="841057">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精熟</a:t>
                      </a:r>
                    </a:p>
                  </a:txBody>
                  <a:tcPr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5">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2" marB="45722" anchor="ctr">
                    <a:lnL w="12700" cap="flat" cmpd="sng" algn="ctr">
                      <a:solidFill>
                        <a:schemeClr val="tx1"/>
                      </a:solidFill>
                      <a:prstDash val="solid"/>
                      <a:round/>
                      <a:headEnd type="none" w="med" len="med"/>
                      <a:tailEnd type="none" w="med" len="med"/>
                    </a:lnL>
                    <a:solidFill>
                      <a:srgbClr val="FFE6CD"/>
                    </a:solidFill>
                  </a:tcP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3</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3</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3</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3</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extLst>
                  <a:ext uri="{0D108BD9-81ED-4DB2-BD59-A6C34878D82A}">
                    <a16:rowId xmlns:a16="http://schemas.microsoft.com/office/drawing/2014/main" val="10002"/>
                  </a:ext>
                </a:extLst>
              </a:tr>
              <a:tr h="841058">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基礎</a:t>
                      </a:r>
                    </a:p>
                  </a:txBody>
                  <a:tcPr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5">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2" marB="45722" anchor="ctr">
                    <a:lnL w="12700" cap="flat" cmpd="sng" algn="ctr">
                      <a:solidFill>
                        <a:schemeClr val="tx1"/>
                      </a:solidFill>
                      <a:prstDash val="solid"/>
                      <a:round/>
                      <a:headEnd type="none" w="med" len="med"/>
                      <a:tailEnd type="none" w="med" len="med"/>
                    </a:lnL>
                    <a:solidFill>
                      <a:srgbClr val="FFE6CD"/>
                    </a:solidFill>
                  </a:tcP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2</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2</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2</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2</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extLst>
                  <a:ext uri="{0D108BD9-81ED-4DB2-BD59-A6C34878D82A}">
                    <a16:rowId xmlns:a16="http://schemas.microsoft.com/office/drawing/2014/main" val="10003"/>
                  </a:ext>
                </a:extLst>
              </a:tr>
              <a:tr h="841058">
                <a:tc>
                  <a:txBody>
                    <a:bodyPr/>
                    <a:lstStyle/>
                    <a:p>
                      <a:pPr algn="ct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待加強</a:t>
                      </a:r>
                    </a:p>
                  </a:txBody>
                  <a:tcPr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5">
                  <a:txBody>
                    <a:bodyPr/>
                    <a:lstStyle/>
                    <a:p>
                      <a:pPr algn="ct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22" marB="45722" anchor="ctr">
                    <a:lnL w="12700" cap="flat" cmpd="sng" algn="ctr">
                      <a:solidFill>
                        <a:schemeClr val="tx1"/>
                      </a:solidFill>
                      <a:prstDash val="solid"/>
                      <a:round/>
                      <a:headEnd type="none" w="med" len="med"/>
                      <a:tailEnd type="none" w="med" len="med"/>
                    </a:lnL>
                    <a:solidFill>
                      <a:srgbClr val="FFE6CD"/>
                    </a:solidFill>
                  </a:tcP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1</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1</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1</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tc hMerge="1">
                  <a:txBody>
                    <a:bodyPr/>
                    <a:lstStyle/>
                    <a:p>
                      <a:pPr algn="ctr"/>
                      <a:r>
                        <a:rPr lang="en-US" altLang="zh-TW" sz="3200" dirty="0">
                          <a:latin typeface="文鼎粗圓" pitchFamily="49" charset="-120"/>
                          <a:ea typeface="文鼎粗圓" pitchFamily="49" charset="-120"/>
                          <a:cs typeface="Times New Roman" panose="02020603050405020304" pitchFamily="18" charset="0"/>
                        </a:rPr>
                        <a:t>1</a:t>
                      </a:r>
                      <a:r>
                        <a:rPr lang="zh-TW" altLang="en-US" sz="3200" dirty="0">
                          <a:latin typeface="文鼎粗圓" pitchFamily="49" charset="-120"/>
                          <a:ea typeface="文鼎粗圓" pitchFamily="49" charset="-120"/>
                          <a:cs typeface="Times New Roman" panose="02020603050405020304" pitchFamily="18" charset="0"/>
                        </a:rPr>
                        <a:t>分</a:t>
                      </a:r>
                    </a:p>
                  </a:txBody>
                  <a:tcPr marT="45722" marB="45722" anchor="ctr"/>
                </a:tc>
                <a:extLst>
                  <a:ext uri="{0D108BD9-81ED-4DB2-BD59-A6C34878D82A}">
                    <a16:rowId xmlns:a16="http://schemas.microsoft.com/office/drawing/2014/main" val="10004"/>
                  </a:ext>
                </a:extLst>
              </a:tr>
            </a:tbl>
          </a:graphicData>
        </a:graphic>
      </p:graphicFrame>
      <p:pic>
        <p:nvPicPr>
          <p:cNvPr id="71722"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4841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2706" name="標題 1"/>
          <p:cNvSpPr>
            <a:spLocks noGrp="1"/>
          </p:cNvSpPr>
          <p:nvPr>
            <p:ph type="title"/>
          </p:nvPr>
        </p:nvSpPr>
        <p:spPr>
          <a:xfrm>
            <a:off x="457200" y="274638"/>
            <a:ext cx="8229600" cy="634082"/>
          </a:xfrm>
        </p:spPr>
        <p:txBody>
          <a:bodyPr>
            <a:normAutofit fontScale="90000"/>
          </a:bodyPr>
          <a:lstStyle/>
          <a:p>
            <a:r>
              <a:rPr lang="en-US" altLang="zh-TW" sz="4000" b="1" dirty="0">
                <a:solidFill>
                  <a:srgbClr val="002060"/>
                </a:solidFill>
                <a:latin typeface="微軟正黑體" panose="020B0604030504040204" pitchFamily="34" charset="-120"/>
                <a:ea typeface="微軟正黑體" panose="020B0604030504040204" pitchFamily="34" charset="-120"/>
              </a:rPr>
              <a:t>[</a:t>
            </a:r>
            <a:r>
              <a:rPr lang="zh-TW" altLang="en-US" sz="4000" b="1" dirty="0">
                <a:solidFill>
                  <a:srgbClr val="002060"/>
                </a:solidFill>
                <a:latin typeface="微軟正黑體" panose="020B0604030504040204" pitchFamily="34" charset="-120"/>
                <a:ea typeface="微軟正黑體" panose="020B0604030504040204" pitchFamily="34" charset="-120"/>
              </a:rPr>
              <a:t>五專聯免</a:t>
            </a:r>
            <a:r>
              <a:rPr lang="en-US" altLang="zh-TW" sz="4000" b="1" dirty="0">
                <a:solidFill>
                  <a:srgbClr val="002060"/>
                </a:solidFill>
                <a:latin typeface="微軟正黑體" panose="020B0604030504040204" pitchFamily="34" charset="-120"/>
                <a:ea typeface="微軟正黑體" panose="020B0604030504040204" pitchFamily="34" charset="-120"/>
              </a:rPr>
              <a:t>] </a:t>
            </a:r>
            <a:r>
              <a:rPr lang="zh-TW" altLang="en-US" sz="4000" b="1" dirty="0">
                <a:solidFill>
                  <a:srgbClr val="002060"/>
                </a:solidFill>
                <a:latin typeface="微軟正黑體" panose="020B0604030504040204" pitchFamily="34" charset="-120"/>
                <a:ea typeface="微軟正黑體" panose="020B0604030504040204" pitchFamily="34" charset="-120"/>
              </a:rPr>
              <a:t>其他</a:t>
            </a:r>
            <a:r>
              <a:rPr lang="en-US" altLang="zh-TW" sz="3200" b="1" dirty="0">
                <a:solidFill>
                  <a:srgbClr val="002060"/>
                </a:solidFill>
                <a:latin typeface="微軟正黑體" panose="020B0604030504040204" pitchFamily="34" charset="-120"/>
                <a:ea typeface="微軟正黑體" panose="020B0604030504040204" pitchFamily="34" charset="-120"/>
              </a:rPr>
              <a:t>(</a:t>
            </a:r>
            <a:r>
              <a:rPr lang="zh-TW" altLang="en-US" sz="3200" b="1" dirty="0">
                <a:solidFill>
                  <a:srgbClr val="002060"/>
                </a:solidFill>
                <a:latin typeface="微軟正黑體" panose="020B0604030504040204" pitchFamily="34" charset="-120"/>
                <a:ea typeface="微軟正黑體" panose="020B0604030504040204" pitchFamily="34" charset="-120"/>
              </a:rPr>
              <a:t>招生學校自訂項目</a:t>
            </a:r>
            <a:r>
              <a:rPr lang="en-US" altLang="zh-TW" sz="3200" b="1" dirty="0">
                <a:solidFill>
                  <a:srgbClr val="002060"/>
                </a:solidFill>
                <a:latin typeface="微軟正黑體" panose="020B0604030504040204" pitchFamily="34" charset="-120"/>
                <a:ea typeface="微軟正黑體" panose="020B0604030504040204" pitchFamily="34" charset="-120"/>
              </a:rPr>
              <a:t>)</a:t>
            </a:r>
            <a:endParaRPr lang="zh-TW" altLang="en-US" sz="3200" b="1" dirty="0">
              <a:solidFill>
                <a:srgbClr val="002060"/>
              </a:solidFill>
              <a:latin typeface="微軟正黑體" panose="020B0604030504040204" pitchFamily="34" charset="-120"/>
              <a:ea typeface="微軟正黑體" panose="020B0604030504040204" pitchFamily="34" charset="-120"/>
            </a:endParaRPr>
          </a:p>
        </p:txBody>
      </p:sp>
      <p:sp>
        <p:nvSpPr>
          <p:cNvPr id="66563" name="內容版面配置區 2"/>
          <p:cNvSpPr>
            <a:spLocks noGrp="1"/>
          </p:cNvSpPr>
          <p:nvPr>
            <p:ph idx="1"/>
          </p:nvPr>
        </p:nvSpPr>
        <p:spPr>
          <a:xfrm>
            <a:off x="611560" y="980728"/>
            <a:ext cx="8229600" cy="4525963"/>
          </a:xfrm>
        </p:spPr>
        <p:txBody>
          <a:bodyPr/>
          <a:lstStyle/>
          <a:p>
            <a:r>
              <a:rPr lang="zh-TW" altLang="en-US" sz="2800" dirty="0">
                <a:latin typeface="微軟正黑體" panose="020B0604030504040204" pitchFamily="34" charset="-120"/>
                <a:ea typeface="微軟正黑體" panose="020B0604030504040204" pitchFamily="34" charset="-120"/>
              </a:rPr>
              <a:t>由各五專招生學校自行訂定，亦可不訂。</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本項目積分上限為</a:t>
            </a:r>
            <a:r>
              <a:rPr lang="en-US" altLang="zh-TW" sz="2800" dirty="0">
                <a:solidFill>
                  <a:srgbClr val="FF0000"/>
                </a:solidFill>
                <a:latin typeface="微軟正黑體" panose="020B0604030504040204" pitchFamily="34" charset="-120"/>
                <a:ea typeface="微軟正黑體" panose="020B0604030504040204" pitchFamily="34" charset="-120"/>
              </a:rPr>
              <a:t>5</a:t>
            </a:r>
            <a:r>
              <a:rPr lang="zh-TW" altLang="en-US" sz="2800" dirty="0">
                <a:latin typeface="微軟正黑體" panose="020B0604030504040204" pitchFamily="34" charset="-120"/>
                <a:ea typeface="微軟正黑體" panose="020B0604030504040204" pitchFamily="34" charset="-120"/>
              </a:rPr>
              <a:t>分。</a:t>
            </a:r>
          </a:p>
          <a:p>
            <a:r>
              <a:rPr lang="zh-TW" altLang="en-US" sz="2800" dirty="0">
                <a:latin typeface="微軟正黑體" panose="020B0604030504040204" pitchFamily="34" charset="-120"/>
                <a:ea typeface="微軟正黑體" panose="020B0604030504040204" pitchFamily="34" charset="-120"/>
              </a:rPr>
              <a:t>採計自</a:t>
            </a:r>
            <a:r>
              <a:rPr lang="zh-TW" altLang="en-US" sz="2800" dirty="0">
                <a:solidFill>
                  <a:srgbClr val="FF0000"/>
                </a:solidFill>
                <a:latin typeface="微軟正黑體" panose="020B0604030504040204" pitchFamily="34" charset="-120"/>
                <a:ea typeface="微軟正黑體" panose="020B0604030504040204" pitchFamily="34" charset="-120"/>
              </a:rPr>
              <a:t>國中就學「後」至</a:t>
            </a:r>
            <a:r>
              <a:rPr lang="en-US" altLang="zh-TW" sz="2800" dirty="0">
                <a:solidFill>
                  <a:srgbClr val="FF0000"/>
                </a:solidFill>
                <a:latin typeface="微軟正黑體" panose="020B0604030504040204" pitchFamily="34" charset="-120"/>
                <a:ea typeface="微軟正黑體" panose="020B0604030504040204" pitchFamily="34" charset="-120"/>
              </a:rPr>
              <a:t>110</a:t>
            </a:r>
            <a:r>
              <a:rPr lang="zh-TW" altLang="en-US" sz="2800" dirty="0">
                <a:solidFill>
                  <a:srgbClr val="FF0000"/>
                </a:solidFill>
                <a:latin typeface="微軟正黑體" panose="020B0604030504040204" pitchFamily="34" charset="-120"/>
                <a:ea typeface="微軟正黑體" panose="020B0604030504040204" pitchFamily="34" charset="-120"/>
              </a:rPr>
              <a:t>年</a:t>
            </a:r>
            <a:r>
              <a:rPr lang="en-US" altLang="zh-TW" sz="2800" dirty="0">
                <a:solidFill>
                  <a:srgbClr val="FF0000"/>
                </a:solidFill>
                <a:latin typeface="微軟正黑體" panose="020B0604030504040204" pitchFamily="34" charset="-120"/>
                <a:ea typeface="微軟正黑體" panose="020B0604030504040204" pitchFamily="34" charset="-120"/>
              </a:rPr>
              <a:t>5</a:t>
            </a:r>
            <a:r>
              <a:rPr lang="zh-TW" altLang="en-US" sz="2800" dirty="0">
                <a:solidFill>
                  <a:srgbClr val="FF0000"/>
                </a:solidFill>
                <a:latin typeface="微軟正黑體" panose="020B0604030504040204" pitchFamily="34" charset="-120"/>
                <a:ea typeface="微軟正黑體" panose="020B0604030504040204" pitchFamily="34" charset="-120"/>
              </a:rPr>
              <a:t>月</a:t>
            </a:r>
            <a:r>
              <a:rPr lang="en-US" altLang="zh-TW" sz="2800" dirty="0">
                <a:solidFill>
                  <a:srgbClr val="FF0000"/>
                </a:solidFill>
                <a:latin typeface="微軟正黑體" panose="020B0604030504040204" pitchFamily="34" charset="-120"/>
                <a:ea typeface="微軟正黑體" panose="020B0604030504040204" pitchFamily="34" charset="-120"/>
              </a:rPr>
              <a:t>14</a:t>
            </a:r>
            <a:r>
              <a:rPr lang="zh-TW" altLang="en-US" sz="2800" dirty="0">
                <a:solidFill>
                  <a:srgbClr val="FF0000"/>
                </a:solidFill>
                <a:latin typeface="微軟正黑體" panose="020B0604030504040204" pitchFamily="34" charset="-120"/>
                <a:ea typeface="微軟正黑體" panose="020B0604030504040204" pitchFamily="34" charset="-120"/>
              </a:rPr>
              <a:t>日</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含</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前</a:t>
            </a:r>
            <a:r>
              <a:rPr lang="zh-TW" altLang="en-US" sz="2800" dirty="0">
                <a:latin typeface="微軟正黑體" panose="020B0604030504040204" pitchFamily="34" charset="-120"/>
                <a:ea typeface="微軟正黑體" panose="020B0604030504040204" pitchFamily="34" charset="-120"/>
              </a:rPr>
              <a:t>取得之證明文件為主，非應屆畢業生以採計</a:t>
            </a:r>
            <a:r>
              <a:rPr lang="zh-TW" altLang="en-US" sz="2800" dirty="0">
                <a:solidFill>
                  <a:srgbClr val="FF0000"/>
                </a:solidFill>
                <a:latin typeface="微軟正黑體" panose="020B0604030504040204" pitchFamily="34" charset="-120"/>
                <a:ea typeface="微軟正黑體" panose="020B0604030504040204" pitchFamily="34" charset="-120"/>
              </a:rPr>
              <a:t>國中就學期間</a:t>
            </a:r>
            <a:r>
              <a:rPr lang="zh-TW" altLang="en-US" sz="2800" dirty="0">
                <a:latin typeface="微軟正黑體" panose="020B0604030504040204" pitchFamily="34" charset="-120"/>
                <a:ea typeface="微軟正黑體" panose="020B0604030504040204" pitchFamily="34" charset="-120"/>
              </a:rPr>
              <a:t>為限。</a:t>
            </a:r>
            <a:endParaRPr lang="en-US" altLang="zh-TW" sz="2800" dirty="0">
              <a:latin typeface="微軟正黑體" panose="020B0604030504040204" pitchFamily="34" charset="-120"/>
              <a:ea typeface="微軟正黑體" panose="020B0604030504040204" pitchFamily="34" charset="-120"/>
            </a:endParaRPr>
          </a:p>
        </p:txBody>
      </p:sp>
      <p:pic>
        <p:nvPicPr>
          <p:cNvPr id="72708"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內容版面配置區 3"/>
          <p:cNvGraphicFramePr>
            <a:graphicFrameLocks/>
          </p:cNvGraphicFramePr>
          <p:nvPr>
            <p:extLst>
              <p:ext uri="{D42A27DB-BD31-4B8C-83A1-F6EECF244321}">
                <p14:modId xmlns:p14="http://schemas.microsoft.com/office/powerpoint/2010/main" val="2787029182"/>
              </p:ext>
            </p:extLst>
          </p:nvPr>
        </p:nvGraphicFramePr>
        <p:xfrm>
          <a:off x="3865469" y="3296420"/>
          <a:ext cx="4824535" cy="2724869"/>
        </p:xfrm>
        <a:graphic>
          <a:graphicData uri="http://schemas.openxmlformats.org/drawingml/2006/table">
            <a:tbl>
              <a:tblPr firstRow="1" bandRow="1">
                <a:tableStyleId>{5940675A-B579-460E-94D1-54222C63F5DA}</a:tableStyleId>
              </a:tblPr>
              <a:tblGrid>
                <a:gridCol w="1152128">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1008111">
                  <a:extLst>
                    <a:ext uri="{9D8B030D-6E8A-4147-A177-3AD203B41FA5}">
                      <a16:colId xmlns:a16="http://schemas.microsoft.com/office/drawing/2014/main" val="20002"/>
                    </a:ext>
                  </a:extLst>
                </a:gridCol>
              </a:tblGrid>
              <a:tr h="436262">
                <a:tc>
                  <a:txBody>
                    <a:bodyPr/>
                    <a:lstStyle/>
                    <a:p>
                      <a:pPr algn="ct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採計項目</a:t>
                      </a:r>
                    </a:p>
                  </a:txBody>
                  <a:tcPr marT="45717" marB="45717" anchor="ctr">
                    <a:lnL w="38100" cap="flat" cmpd="sng" algn="ctr">
                      <a:solidFill>
                        <a:srgbClr val="0070C0"/>
                      </a:solidFill>
                      <a:prstDash val="solid"/>
                      <a:round/>
                      <a:headEnd type="none" w="med" len="med"/>
                      <a:tailEnd type="none" w="med" len="med"/>
                    </a:lnL>
                    <a:lnR w="12700" cap="flat" cmpd="sng" algn="ctr">
                      <a:solidFill>
                        <a:schemeClr val="tx1"/>
                      </a:solidFill>
                      <a:prstDash val="dashDot"/>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00">
                        <a:alpha val="40000"/>
                      </a:srgbClr>
                    </a:solidFill>
                  </a:tcPr>
                </a:tc>
                <a:tc gridSpan="2">
                  <a:txBody>
                    <a:bodyPr/>
                    <a:lstStyle/>
                    <a:p>
                      <a:pPr algn="ct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積分採計方式</a:t>
                      </a:r>
                    </a:p>
                  </a:txBody>
                  <a:tcPr marT="45717" marB="45717" anchor="ctr">
                    <a:lnL w="12700" cap="flat" cmpd="sng" algn="ctr">
                      <a:solidFill>
                        <a:schemeClr val="tx1"/>
                      </a:solidFill>
                      <a:prstDash val="dashDot"/>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rgbClr val="FFFF00">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666580">
                <a:tc rowSpan="4">
                  <a:txBody>
                    <a:bodyPr/>
                    <a:lstStyle/>
                    <a:p>
                      <a:pPr algn="ct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全民英檢</a:t>
                      </a:r>
                    </a:p>
                  </a:txBody>
                  <a:tcPr marT="45717" marB="45717" anchor="ctr">
                    <a:lnL w="38100" cap="flat" cmpd="sng" algn="ctr">
                      <a:solidFill>
                        <a:srgbClr val="0070C0"/>
                      </a:solidFill>
                      <a:prstDash val="solid"/>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a:txBody>
                    <a:bodyPr/>
                    <a:lstStyle/>
                    <a:p>
                      <a:pPr algn="ct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中級複試</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含以上</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及格</a:t>
                      </a:r>
                    </a:p>
                  </a:txBody>
                  <a:tcPr marT="45717" marB="45717"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a:txBody>
                    <a:bodyPr/>
                    <a:lstStyle/>
                    <a:p>
                      <a:pPr algn="ct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7" marB="45717" anchor="ctr">
                    <a:lnL w="12700" cap="flat" cmpd="sng" algn="ctr">
                      <a:solidFill>
                        <a:schemeClr val="tx1"/>
                      </a:solidFill>
                      <a:prstDash val="dashDot"/>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extLst>
                  <a:ext uri="{0D108BD9-81ED-4DB2-BD59-A6C34878D82A}">
                    <a16:rowId xmlns:a16="http://schemas.microsoft.com/office/drawing/2014/main" val="10001"/>
                  </a:ext>
                </a:extLst>
              </a:tr>
              <a:tr h="543507">
                <a:tc vMerge="1">
                  <a:txBody>
                    <a:bodyPr/>
                    <a:lstStyle/>
                    <a:p>
                      <a:endParaRPr lang="zh-TW" altLang="en-US"/>
                    </a:p>
                  </a:txBody>
                  <a:tcPr/>
                </a:tc>
                <a:tc>
                  <a:txBody>
                    <a:bodyPr/>
                    <a:lstStyle/>
                    <a:p>
                      <a:pPr algn="ct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中級初試及格</a:t>
                      </a:r>
                    </a:p>
                  </a:txBody>
                  <a:tcPr marT="45717" marB="45717"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a:txBody>
                    <a:bodyPr/>
                    <a:lstStyle/>
                    <a:p>
                      <a:pPr algn="ct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7" marB="45717" anchor="ctr">
                    <a:lnL w="12700" cap="flat" cmpd="sng" algn="ctr">
                      <a:solidFill>
                        <a:schemeClr val="tx1"/>
                      </a:solidFill>
                      <a:prstDash val="dashDot"/>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extLst>
                  <a:ext uri="{0D108BD9-81ED-4DB2-BD59-A6C34878D82A}">
                    <a16:rowId xmlns:a16="http://schemas.microsoft.com/office/drawing/2014/main" val="10002"/>
                  </a:ext>
                </a:extLst>
              </a:tr>
              <a:tr h="574179">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初級複試及格</a:t>
                      </a:r>
                    </a:p>
                  </a:txBody>
                  <a:tcPr marT="45717" marB="45717"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a:txBody>
                    <a:bodyPr/>
                    <a:lstStyle/>
                    <a:p>
                      <a:pPr algn="ct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7" marB="45717" anchor="ctr">
                    <a:lnL w="12700" cap="flat" cmpd="sng" algn="ctr">
                      <a:solidFill>
                        <a:schemeClr val="tx1"/>
                      </a:solidFill>
                      <a:prstDash val="dashDot"/>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chemeClr val="tx1"/>
                      </a:solidFill>
                      <a:prstDash val="dashDot"/>
                      <a:round/>
                      <a:headEnd type="none" w="med" len="med"/>
                      <a:tailEnd type="none" w="med" len="med"/>
                    </a:lnT>
                    <a:lnB w="12700" cap="flat" cmpd="sng" algn="ctr">
                      <a:solidFill>
                        <a:schemeClr val="tx1"/>
                      </a:solidFill>
                      <a:prstDash val="dashDot"/>
                      <a:round/>
                      <a:headEnd type="none" w="med" len="med"/>
                      <a:tailEnd type="none" w="med" len="med"/>
                    </a:lnB>
                    <a:lnTlToBr w="12700" cmpd="sng">
                      <a:noFill/>
                      <a:prstDash val="solid"/>
                    </a:lnTlToBr>
                    <a:lnBlToTr w="12700" cmpd="sng">
                      <a:noFill/>
                      <a:prstDash val="solid"/>
                    </a:lnBlToTr>
                    <a:solidFill>
                      <a:schemeClr val="accent4">
                        <a:alpha val="20000"/>
                      </a:schemeClr>
                    </a:solidFill>
                  </a:tcPr>
                </a:tc>
                <a:extLst>
                  <a:ext uri="{0D108BD9-81ED-4DB2-BD59-A6C34878D82A}">
                    <a16:rowId xmlns:a16="http://schemas.microsoft.com/office/drawing/2014/main" val="10003"/>
                  </a:ext>
                </a:extLst>
              </a:tr>
              <a:tr h="504341">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初級初試及格</a:t>
                      </a:r>
                    </a:p>
                  </a:txBody>
                  <a:tcPr marT="45717" marB="45717" anchor="ctr">
                    <a:lnL w="12700" cap="flat" cmpd="sng" algn="ctr">
                      <a:solidFill>
                        <a:schemeClr val="tx1"/>
                      </a:solidFill>
                      <a:prstDash val="dashDot"/>
                      <a:round/>
                      <a:headEnd type="none" w="med" len="med"/>
                      <a:tailEnd type="none" w="med" len="med"/>
                    </a:lnL>
                    <a:lnR w="12700" cap="flat" cmpd="sng" algn="ctr">
                      <a:solidFill>
                        <a:schemeClr val="tx1"/>
                      </a:solidFill>
                      <a:prstDash val="dashDot"/>
                      <a:round/>
                      <a:headEnd type="none" w="med" len="med"/>
                      <a:tailEnd type="none" w="med" len="med"/>
                    </a:lnR>
                    <a:lnT w="12700" cap="flat" cmpd="sng" algn="ctr">
                      <a:solidFill>
                        <a:schemeClr val="tx1"/>
                      </a:solidFill>
                      <a:prstDash val="dashDot"/>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a:txBody>
                    <a:bodyPr/>
                    <a:lstStyle/>
                    <a:p>
                      <a:pPr algn="ct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分</a:t>
                      </a:r>
                    </a:p>
                  </a:txBody>
                  <a:tcPr marT="45717" marB="45717" anchor="ctr">
                    <a:lnL w="12700" cap="flat" cmpd="sng" algn="ctr">
                      <a:solidFill>
                        <a:schemeClr val="tx1"/>
                      </a:solidFill>
                      <a:prstDash val="dashDot"/>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chemeClr val="tx1"/>
                      </a:solidFill>
                      <a:prstDash val="dashDot"/>
                      <a:round/>
                      <a:headEnd type="none" w="med" len="med"/>
                      <a:tailEnd type="none" w="med" len="med"/>
                    </a:lnT>
                    <a:lnB w="381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extLst>
                  <a:ext uri="{0D108BD9-81ED-4DB2-BD59-A6C34878D82A}">
                    <a16:rowId xmlns:a16="http://schemas.microsoft.com/office/drawing/2014/main" val="10004"/>
                  </a:ext>
                </a:extLst>
              </a:tr>
            </a:tbl>
          </a:graphicData>
        </a:graphic>
      </p:graphicFrame>
      <p:sp>
        <p:nvSpPr>
          <p:cNvPr id="6" name="標題 1"/>
          <p:cNvSpPr txBox="1">
            <a:spLocks/>
          </p:cNvSpPr>
          <p:nvPr/>
        </p:nvSpPr>
        <p:spPr bwMode="auto">
          <a:xfrm>
            <a:off x="302840" y="3734407"/>
            <a:ext cx="3477072" cy="92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kumimoji="0"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以</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國立臺北商業大學</a:t>
            </a:r>
            <a:r>
              <a:rPr kumimoji="0"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為例</a:t>
            </a:r>
            <a:r>
              <a:rPr kumimoji="0"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en-US" sz="20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924722056"/>
      </p:ext>
    </p:extLst>
  </p:cSld>
  <p:clrMapOvr>
    <a:masterClrMapping/>
  </p:clrMapOvr>
  <p:transition spd="slow">
    <p:push di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圖片 61"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4754" name="標題 1"/>
          <p:cNvSpPr>
            <a:spLocks noGrp="1"/>
          </p:cNvSpPr>
          <p:nvPr>
            <p:ph type="title"/>
          </p:nvPr>
        </p:nvSpPr>
        <p:spPr>
          <a:xfrm>
            <a:off x="-69601" y="338138"/>
            <a:ext cx="8569325" cy="1143000"/>
          </a:xfrm>
        </p:spPr>
        <p:txBody>
          <a:bodyPr/>
          <a:lstStyle/>
          <a:p>
            <a:pPr eaLnBrk="1" hangingPunct="1"/>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rPr>
              <a:t>五專聯合免試入學超額比序順序示意圖</a:t>
            </a:r>
          </a:p>
        </p:txBody>
      </p:sp>
      <p:sp>
        <p:nvSpPr>
          <p:cNvPr id="54" name="矩形 53"/>
          <p:cNvSpPr/>
          <p:nvPr/>
        </p:nvSpPr>
        <p:spPr>
          <a:xfrm>
            <a:off x="498724" y="1412875"/>
            <a:ext cx="7993062" cy="1873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latin typeface="文鼎粗圓" pitchFamily="49" charset="-120"/>
              <a:ea typeface="文鼎粗圓" pitchFamily="49" charset="-120"/>
              <a:cs typeface="Times New Roman" panose="02020603050405020304" pitchFamily="18" charset="0"/>
            </a:endParaRPr>
          </a:p>
        </p:txBody>
      </p:sp>
      <p:sp>
        <p:nvSpPr>
          <p:cNvPr id="55" name="文字方塊 54"/>
          <p:cNvSpPr txBox="1"/>
          <p:nvPr/>
        </p:nvSpPr>
        <p:spPr>
          <a:xfrm>
            <a:off x="540071" y="1557338"/>
            <a:ext cx="802958" cy="1655762"/>
          </a:xfrm>
          <a:prstGeom prst="snip1Rect">
            <a:avLst/>
          </a:prstGeom>
          <a:solidFill>
            <a:schemeClr val="bg1"/>
          </a:solidFill>
          <a:ln>
            <a:solidFill>
              <a:schemeClr val="tx1"/>
            </a:solidFill>
          </a:ln>
        </p:spPr>
        <p:txBody>
          <a:bodyPr vert="eaVert">
            <a:spAutoFit/>
          </a:bodyPr>
          <a:lstStyle/>
          <a:p>
            <a:pPr eaLnBrk="1" fontAlgn="auto" hangingPunct="1">
              <a:spcBef>
                <a:spcPts val="0"/>
              </a:spcBef>
              <a:spcAft>
                <a:spcPts val="0"/>
              </a:spcAft>
              <a:defRPr/>
            </a:pPr>
            <a:r>
              <a:rPr kumimoji="0" lang="zh-TW" altLang="en-US" sz="3600" dirty="0">
                <a:latin typeface="微軟正黑體" panose="020B0604030504040204" pitchFamily="34" charset="-120"/>
                <a:ea typeface="微軟正黑體" panose="020B0604030504040204" pitchFamily="34" charset="-120"/>
                <a:cs typeface="Times New Roman" panose="02020603050405020304" pitchFamily="18" charset="0"/>
              </a:rPr>
              <a:t>主項目</a:t>
            </a:r>
          </a:p>
        </p:txBody>
      </p:sp>
      <p:grpSp>
        <p:nvGrpSpPr>
          <p:cNvPr id="2" name="群組 31"/>
          <p:cNvGrpSpPr>
            <a:grpSpLocks/>
          </p:cNvGrpSpPr>
          <p:nvPr/>
        </p:nvGrpSpPr>
        <p:grpSpPr bwMode="auto">
          <a:xfrm>
            <a:off x="1507183" y="1557338"/>
            <a:ext cx="6775053" cy="1584326"/>
            <a:chOff x="1188815" y="1772816"/>
            <a:chExt cx="6774283" cy="1584177"/>
          </a:xfrm>
        </p:grpSpPr>
        <p:sp>
          <p:nvSpPr>
            <p:cNvPr id="57" name="文字方塊 56"/>
            <p:cNvSpPr txBox="1"/>
            <p:nvPr/>
          </p:nvSpPr>
          <p:spPr>
            <a:xfrm>
              <a:off x="1188815"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rPr>
                <a:t>多元學習表現</a:t>
              </a:r>
            </a:p>
          </p:txBody>
        </p:sp>
        <p:sp>
          <p:nvSpPr>
            <p:cNvPr id="58" name="文字方塊 57"/>
            <p:cNvSpPr txBox="1"/>
            <p:nvPr/>
          </p:nvSpPr>
          <p:spPr>
            <a:xfrm>
              <a:off x="2231684" y="1772817"/>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rPr>
                <a:t>技藝優良</a:t>
              </a:r>
            </a:p>
          </p:txBody>
        </p:sp>
        <p:sp>
          <p:nvSpPr>
            <p:cNvPr id="59" name="文字方塊 58"/>
            <p:cNvSpPr txBox="1"/>
            <p:nvPr/>
          </p:nvSpPr>
          <p:spPr>
            <a:xfrm>
              <a:off x="3276141"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微軟正黑體" panose="020B0604030504040204" pitchFamily="34" charset="-120"/>
                  <a:ea typeface="微軟正黑體" panose="020B0604030504040204" pitchFamily="34" charset="-120"/>
                  <a:cs typeface="Times New Roman" panose="02020603050405020304" pitchFamily="18" charset="0"/>
                </a:rPr>
                <a:t>弱勢身分</a:t>
              </a:r>
              <a:endPar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0" name="文字方塊 59"/>
            <p:cNvSpPr txBox="1"/>
            <p:nvPr/>
          </p:nvSpPr>
          <p:spPr>
            <a:xfrm>
              <a:off x="4320597"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微軟正黑體" panose="020B0604030504040204" pitchFamily="34" charset="-120"/>
                  <a:ea typeface="微軟正黑體" panose="020B0604030504040204" pitchFamily="34" charset="-120"/>
                  <a:cs typeface="Times New Roman" panose="02020603050405020304" pitchFamily="18" charset="0"/>
                </a:rPr>
                <a:t>均衡學習</a:t>
              </a:r>
              <a:endPar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1" name="文字方塊 60"/>
            <p:cNvSpPr txBox="1"/>
            <p:nvPr/>
          </p:nvSpPr>
          <p:spPr>
            <a:xfrm>
              <a:off x="5365053"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微軟正黑體" panose="020B0604030504040204" pitchFamily="34" charset="-120"/>
                  <a:ea typeface="微軟正黑體" panose="020B0604030504040204" pitchFamily="34" charset="-120"/>
                  <a:cs typeface="Times New Roman" panose="02020603050405020304" pitchFamily="18" charset="0"/>
                </a:rPr>
                <a:t>適性輔導</a:t>
              </a:r>
              <a:endPar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3" name="文字方塊 62"/>
            <p:cNvSpPr txBox="1"/>
            <p:nvPr/>
          </p:nvSpPr>
          <p:spPr>
            <a:xfrm>
              <a:off x="7452378"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5" name="文字方塊 64"/>
            <p:cNvSpPr txBox="1"/>
            <p:nvPr/>
          </p:nvSpPr>
          <p:spPr>
            <a:xfrm>
              <a:off x="6407922" y="1772816"/>
              <a:ext cx="51072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微軟正黑體" panose="020B0604030504040204" pitchFamily="34" charset="-120"/>
                  <a:ea typeface="微軟正黑體" panose="020B0604030504040204" pitchFamily="34" charset="-120"/>
                  <a:cs typeface="Times New Roman" panose="02020603050405020304" pitchFamily="18" charset="0"/>
                </a:rPr>
                <a:t>其他</a:t>
              </a:r>
              <a:endPar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7" name="矩形 66"/>
          <p:cNvSpPr/>
          <p:nvPr/>
        </p:nvSpPr>
        <p:spPr>
          <a:xfrm>
            <a:off x="506661" y="3500438"/>
            <a:ext cx="3816350" cy="18002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dirty="0">
                <a:latin typeface="文鼎粗圓" pitchFamily="49" charset="-120"/>
                <a:ea typeface="文鼎粗圓" pitchFamily="49" charset="-120"/>
                <a:cs typeface="Times New Roman" panose="02020603050405020304" pitchFamily="18" charset="0"/>
              </a:rPr>
              <a:t> </a:t>
            </a:r>
            <a:endParaRPr kumimoji="0" lang="zh-TW" altLang="en-US" dirty="0">
              <a:latin typeface="文鼎粗圓" pitchFamily="49" charset="-120"/>
              <a:ea typeface="文鼎粗圓" pitchFamily="49" charset="-120"/>
              <a:cs typeface="Times New Roman" panose="02020603050405020304" pitchFamily="18" charset="0"/>
            </a:endParaRPr>
          </a:p>
        </p:txBody>
      </p:sp>
      <p:sp>
        <p:nvSpPr>
          <p:cNvPr id="68" name="文字方塊 67"/>
          <p:cNvSpPr txBox="1"/>
          <p:nvPr/>
        </p:nvSpPr>
        <p:spPr>
          <a:xfrm>
            <a:off x="514919" y="3500438"/>
            <a:ext cx="802958" cy="1655762"/>
          </a:xfrm>
          <a:prstGeom prst="snip1Rect">
            <a:avLst/>
          </a:prstGeom>
          <a:solidFill>
            <a:schemeClr val="bg1"/>
          </a:solidFill>
          <a:ln>
            <a:solidFill>
              <a:schemeClr val="tx1"/>
            </a:solidFill>
          </a:ln>
        </p:spPr>
        <p:txBody>
          <a:bodyPr vert="eaVert">
            <a:spAutoFit/>
          </a:bodyPr>
          <a:lstStyle/>
          <a:p>
            <a:pPr eaLnBrk="1" fontAlgn="auto" hangingPunct="1">
              <a:spcBef>
                <a:spcPts val="0"/>
              </a:spcBef>
              <a:spcAft>
                <a:spcPts val="0"/>
              </a:spcAft>
              <a:defRPr/>
            </a:pPr>
            <a:r>
              <a:rPr kumimoji="0" lang="zh-TW" altLang="en-US" sz="3600" dirty="0">
                <a:latin typeface="文鼎粗圓" pitchFamily="49" charset="-120"/>
                <a:ea typeface="文鼎粗圓" pitchFamily="49" charset="-120"/>
                <a:cs typeface="Times New Roman" panose="02020603050405020304" pitchFamily="18" charset="0"/>
              </a:rPr>
              <a:t>分項目</a:t>
            </a:r>
          </a:p>
        </p:txBody>
      </p:sp>
      <p:sp>
        <p:nvSpPr>
          <p:cNvPr id="69" name="文字方塊 68"/>
          <p:cNvSpPr txBox="1"/>
          <p:nvPr/>
        </p:nvSpPr>
        <p:spPr>
          <a:xfrm>
            <a:off x="1515121"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微軟正黑體" panose="020B0604030504040204" pitchFamily="34" charset="-120"/>
                <a:ea typeface="微軟正黑體" panose="020B0604030504040204" pitchFamily="34" charset="-120"/>
                <a:cs typeface="Times New Roman" panose="02020603050405020304" pitchFamily="18" charset="0"/>
              </a:rPr>
              <a:t>競賽</a:t>
            </a:r>
            <a:endPar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0" name="文字方塊 69"/>
          <p:cNvSpPr txBox="1"/>
          <p:nvPr/>
        </p:nvSpPr>
        <p:spPr>
          <a:xfrm>
            <a:off x="2085033"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微軟正黑體" panose="020B0604030504040204" pitchFamily="34" charset="-120"/>
                <a:ea typeface="微軟正黑體" panose="020B0604030504040204" pitchFamily="34" charset="-120"/>
                <a:cs typeface="Times New Roman" panose="02020603050405020304" pitchFamily="18" charset="0"/>
              </a:rPr>
              <a:t>服務學習</a:t>
            </a:r>
            <a:endPar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1" name="文字方塊 70"/>
          <p:cNvSpPr txBox="1"/>
          <p:nvPr/>
        </p:nvSpPr>
        <p:spPr>
          <a:xfrm>
            <a:off x="2697732" y="3932238"/>
            <a:ext cx="774383" cy="1150937"/>
          </a:xfrm>
          <a:prstGeom prst="roundRect">
            <a:avLst>
              <a:gd name="adj" fmla="val 9091"/>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2" name="文字方塊 71"/>
          <p:cNvSpPr txBox="1"/>
          <p:nvPr/>
        </p:nvSpPr>
        <p:spPr>
          <a:xfrm>
            <a:off x="3531246"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微軟正黑體" panose="020B0604030504040204" pitchFamily="34" charset="-120"/>
                <a:ea typeface="微軟正黑體" panose="020B0604030504040204" pitchFamily="34" charset="-120"/>
                <a:cs typeface="Times New Roman" panose="02020603050405020304" pitchFamily="18" charset="0"/>
              </a:rPr>
              <a:t>體適能</a:t>
            </a:r>
            <a:endPar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73" name="直線接點 72"/>
          <p:cNvCxnSpPr/>
          <p:nvPr/>
        </p:nvCxnSpPr>
        <p:spPr bwMode="auto">
          <a:xfrm>
            <a:off x="1771899" y="3641725"/>
            <a:ext cx="2047875" cy="15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直線接點 73"/>
          <p:cNvCxnSpPr>
            <a:stCxn id="57" idx="2"/>
          </p:cNvCxnSpPr>
          <p:nvPr/>
        </p:nvCxnSpPr>
        <p:spPr bwMode="auto">
          <a:xfrm flipH="1">
            <a:off x="1757612" y="3141663"/>
            <a:ext cx="4960" cy="787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bwMode="auto">
          <a:xfrm flipH="1">
            <a:off x="2346574" y="3638550"/>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bwMode="auto">
          <a:xfrm>
            <a:off x="3070474" y="3646488"/>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bwMode="auto">
          <a:xfrm flipH="1">
            <a:off x="3819774" y="3613150"/>
            <a:ext cx="1587" cy="3190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4826249" y="3860800"/>
            <a:ext cx="3673475" cy="18002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dirty="0">
                <a:latin typeface="文鼎粗圓" pitchFamily="49" charset="-120"/>
                <a:ea typeface="文鼎粗圓" pitchFamily="49" charset="-120"/>
                <a:cs typeface="Times New Roman" panose="02020603050405020304" pitchFamily="18" charset="0"/>
              </a:rPr>
              <a:t> </a:t>
            </a:r>
            <a:endParaRPr kumimoji="0" lang="zh-TW" altLang="en-US" dirty="0">
              <a:latin typeface="文鼎粗圓" pitchFamily="49" charset="-120"/>
              <a:ea typeface="文鼎粗圓" pitchFamily="49" charset="-120"/>
              <a:cs typeface="Times New Roman" panose="02020603050405020304" pitchFamily="18" charset="0"/>
            </a:endParaRPr>
          </a:p>
        </p:txBody>
      </p:sp>
      <p:grpSp>
        <p:nvGrpSpPr>
          <p:cNvPr id="3" name="群組 157"/>
          <p:cNvGrpSpPr>
            <a:grpSpLocks/>
          </p:cNvGrpSpPr>
          <p:nvPr/>
        </p:nvGrpSpPr>
        <p:grpSpPr bwMode="auto">
          <a:xfrm>
            <a:off x="5031433" y="4292600"/>
            <a:ext cx="2704703" cy="1150938"/>
            <a:chOff x="4705723" y="4581128"/>
            <a:chExt cx="2703501" cy="1152128"/>
          </a:xfrm>
        </p:grpSpPr>
        <p:sp>
          <p:nvSpPr>
            <p:cNvPr id="80" name="文字方塊 79"/>
            <p:cNvSpPr txBox="1"/>
            <p:nvPr/>
          </p:nvSpPr>
          <p:spPr>
            <a:xfrm>
              <a:off x="4705723" y="4581128"/>
              <a:ext cx="510551"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rPr>
                <a:t>國文</a:t>
              </a:r>
            </a:p>
          </p:txBody>
        </p:sp>
        <p:sp>
          <p:nvSpPr>
            <p:cNvPr id="81" name="文字方塊 80"/>
            <p:cNvSpPr txBox="1"/>
            <p:nvPr/>
          </p:nvSpPr>
          <p:spPr>
            <a:xfrm>
              <a:off x="5253168" y="4581128"/>
              <a:ext cx="510551"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rPr>
                <a:t>英語</a:t>
              </a:r>
            </a:p>
          </p:txBody>
        </p:sp>
        <p:sp>
          <p:nvSpPr>
            <p:cNvPr id="82" name="文字方塊 81"/>
            <p:cNvSpPr txBox="1"/>
            <p:nvPr/>
          </p:nvSpPr>
          <p:spPr>
            <a:xfrm>
              <a:off x="5802198" y="4581128"/>
              <a:ext cx="510551"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rPr>
                <a:t>數學</a:t>
              </a:r>
            </a:p>
          </p:txBody>
        </p:sp>
        <p:sp>
          <p:nvSpPr>
            <p:cNvPr id="83" name="文字方塊 82"/>
            <p:cNvSpPr txBox="1"/>
            <p:nvPr/>
          </p:nvSpPr>
          <p:spPr>
            <a:xfrm>
              <a:off x="6351229" y="4581128"/>
              <a:ext cx="510551"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rPr>
                <a:t>社會</a:t>
              </a:r>
            </a:p>
          </p:txBody>
        </p:sp>
        <p:sp>
          <p:nvSpPr>
            <p:cNvPr id="84" name="文字方塊 83"/>
            <p:cNvSpPr txBox="1"/>
            <p:nvPr/>
          </p:nvSpPr>
          <p:spPr>
            <a:xfrm>
              <a:off x="6898673" y="4581128"/>
              <a:ext cx="510551"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rPr>
                <a:t>自然</a:t>
              </a:r>
            </a:p>
          </p:txBody>
        </p:sp>
      </p:grpSp>
      <p:cxnSp>
        <p:nvCxnSpPr>
          <p:cNvPr id="86" name="直線接點 85"/>
          <p:cNvCxnSpPr/>
          <p:nvPr/>
        </p:nvCxnSpPr>
        <p:spPr bwMode="auto">
          <a:xfrm flipV="1">
            <a:off x="5246936" y="4003675"/>
            <a:ext cx="2820988" cy="47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a:stCxn id="63" idx="2"/>
          </p:cNvCxnSpPr>
          <p:nvPr/>
        </p:nvCxnSpPr>
        <p:spPr bwMode="auto">
          <a:xfrm>
            <a:off x="8026847" y="3141663"/>
            <a:ext cx="6152" cy="8667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bwMode="auto">
          <a:xfrm flipH="1">
            <a:off x="6396286" y="4002088"/>
            <a:ext cx="1588"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bwMode="auto">
          <a:xfrm>
            <a:off x="6924924" y="4006850"/>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bwMode="auto">
          <a:xfrm flipH="1">
            <a:off x="7502774" y="3983038"/>
            <a:ext cx="1587" cy="3063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1" name="直線接點 90"/>
          <p:cNvCxnSpPr/>
          <p:nvPr/>
        </p:nvCxnSpPr>
        <p:spPr bwMode="auto">
          <a:xfrm flipH="1">
            <a:off x="5835899" y="4003675"/>
            <a:ext cx="1587"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直線接點 91"/>
          <p:cNvCxnSpPr/>
          <p:nvPr/>
        </p:nvCxnSpPr>
        <p:spPr bwMode="auto">
          <a:xfrm flipH="1">
            <a:off x="5270749" y="4002088"/>
            <a:ext cx="1587"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直線接點 92"/>
          <p:cNvCxnSpPr/>
          <p:nvPr/>
        </p:nvCxnSpPr>
        <p:spPr bwMode="auto">
          <a:xfrm flipV="1">
            <a:off x="5235824" y="5732463"/>
            <a:ext cx="2287587" cy="47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4" name="直線接點 93"/>
          <p:cNvCxnSpPr/>
          <p:nvPr/>
        </p:nvCxnSpPr>
        <p:spPr bwMode="auto">
          <a:xfrm flipH="1">
            <a:off x="6388349" y="5441950"/>
            <a:ext cx="3175" cy="5762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直線接點 94"/>
          <p:cNvCxnSpPr/>
          <p:nvPr/>
        </p:nvCxnSpPr>
        <p:spPr bwMode="auto">
          <a:xfrm>
            <a:off x="6916986" y="5446713"/>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6" name="直線接點 95"/>
          <p:cNvCxnSpPr/>
          <p:nvPr/>
        </p:nvCxnSpPr>
        <p:spPr bwMode="auto">
          <a:xfrm flipH="1">
            <a:off x="7491661" y="5443538"/>
            <a:ext cx="1588" cy="3063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bwMode="auto">
          <a:xfrm flipH="1">
            <a:off x="5827961" y="5443538"/>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bwMode="auto">
          <a:xfrm flipH="1">
            <a:off x="5262811" y="5441950"/>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99" name="圓角矩形 98"/>
          <p:cNvSpPr/>
          <p:nvPr/>
        </p:nvSpPr>
        <p:spPr>
          <a:xfrm>
            <a:off x="4826249" y="5949950"/>
            <a:ext cx="3600450" cy="633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b="1" dirty="0">
                <a:solidFill>
                  <a:srgbClr val="FFF9F3"/>
                </a:solidFill>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kumimoji="0" lang="en-US" altLang="zh-TW" b="1" dirty="0">
              <a:solidFill>
                <a:srgbClr val="FFF9F3"/>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fontAlgn="auto" hangingPunct="1">
              <a:spcBef>
                <a:spcPts val="0"/>
              </a:spcBef>
              <a:spcAft>
                <a:spcPts val="0"/>
              </a:spcAft>
              <a:defRPr/>
            </a:pPr>
            <a:r>
              <a:rPr kumimoji="0" lang="en-US" altLang="zh-TW" b="1" dirty="0">
                <a:solidFill>
                  <a:srgbClr val="FFF9F3"/>
                </a:solidFill>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b="1" dirty="0">
                <a:solidFill>
                  <a:srgbClr val="FFF9F3"/>
                </a:solidFill>
                <a:latin typeface="微軟正黑體" panose="020B0604030504040204" pitchFamily="34" charset="-120"/>
                <a:ea typeface="微軟正黑體" panose="020B0604030504040204" pitchFamily="34" charset="-120"/>
                <a:cs typeface="Times New Roman" panose="02020603050405020304" pitchFamily="18" charset="0"/>
              </a:rPr>
              <a:t>等級</a:t>
            </a:r>
            <a:r>
              <a:rPr kumimoji="0" lang="en-US" altLang="zh-TW" b="1" dirty="0">
                <a:solidFill>
                  <a:srgbClr val="FFF9F3"/>
                </a:solidFill>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b="1" dirty="0">
                <a:solidFill>
                  <a:srgbClr val="FFF9F3"/>
                </a:solidFill>
                <a:latin typeface="微軟正黑體" panose="020B0604030504040204" pitchFamily="34" charset="-120"/>
                <a:ea typeface="微軟正黑體" panose="020B0604030504040204" pitchFamily="34" charset="-120"/>
                <a:cs typeface="Times New Roman" panose="02020603050405020304" pitchFamily="18" charset="0"/>
              </a:rPr>
              <a:t>標示</a:t>
            </a:r>
          </a:p>
        </p:txBody>
      </p:sp>
      <p:cxnSp>
        <p:nvCxnSpPr>
          <p:cNvPr id="100" name="直線單箭頭接點 99"/>
          <p:cNvCxnSpPr/>
          <p:nvPr/>
        </p:nvCxnSpPr>
        <p:spPr>
          <a:xfrm flipH="1">
            <a:off x="4107111" y="3213100"/>
            <a:ext cx="576263" cy="576263"/>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01" name="直線單箭頭接點 100"/>
          <p:cNvCxnSpPr/>
          <p:nvPr/>
        </p:nvCxnSpPr>
        <p:spPr>
          <a:xfrm>
            <a:off x="4178549" y="4581525"/>
            <a:ext cx="647700" cy="576263"/>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a:off x="7852024" y="5589588"/>
            <a:ext cx="0" cy="4318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9" name="文字方塊 48"/>
          <p:cNvSpPr txBox="1">
            <a:spLocks noChangeArrowheads="1"/>
          </p:cNvSpPr>
          <p:nvPr/>
        </p:nvSpPr>
        <p:spPr bwMode="auto">
          <a:xfrm>
            <a:off x="4694486" y="3084513"/>
            <a:ext cx="346303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以上</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項比序順序由各校自訂</a:t>
            </a:r>
          </a:p>
        </p:txBody>
      </p:sp>
      <p:sp>
        <p:nvSpPr>
          <p:cNvPr id="35877" name="文字方塊 49"/>
          <p:cNvSpPr txBox="1">
            <a:spLocks noChangeArrowheads="1"/>
          </p:cNvSpPr>
          <p:nvPr/>
        </p:nvSpPr>
        <p:spPr bwMode="auto">
          <a:xfrm>
            <a:off x="395536" y="5349875"/>
            <a:ext cx="3887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以上</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項比序順序由各校自訂</a:t>
            </a:r>
          </a:p>
        </p:txBody>
      </p:sp>
      <p:sp>
        <p:nvSpPr>
          <p:cNvPr id="35878" name="文字方塊 50"/>
          <p:cNvSpPr txBox="1">
            <a:spLocks noChangeArrowheads="1"/>
          </p:cNvSpPr>
          <p:nvPr/>
        </p:nvSpPr>
        <p:spPr bwMode="auto">
          <a:xfrm>
            <a:off x="4695280" y="3513138"/>
            <a:ext cx="3402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以下</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科比序順序由各校自訂</a:t>
            </a:r>
          </a:p>
        </p:txBody>
      </p:sp>
      <p:sp>
        <p:nvSpPr>
          <p:cNvPr id="52" name="文字方塊 51"/>
          <p:cNvSpPr txBox="1"/>
          <p:nvPr/>
        </p:nvSpPr>
        <p:spPr bwMode="auto">
          <a:xfrm>
            <a:off x="3005386" y="6042025"/>
            <a:ext cx="1379538" cy="40798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p>
            <a:pPr algn="ctr" eaLnBrk="1" fontAlgn="auto" hangingPunct="1">
              <a:spcBef>
                <a:spcPts val="0"/>
              </a:spcBef>
              <a:spcAft>
                <a:spcPts val="0"/>
              </a:spcAft>
              <a:defRPr/>
            </a:pPr>
            <a:r>
              <a:rPr kumimoji="0" lang="zh-TW" altLang="en-US" dirty="0">
                <a:latin typeface="微軟正黑體" panose="020B0604030504040204" pitchFamily="34" charset="-120"/>
                <a:ea typeface="微軟正黑體" panose="020B0604030504040204" pitchFamily="34" charset="-120"/>
                <a:cs typeface="Times New Roman" panose="02020603050405020304" pitchFamily="18" charset="0"/>
              </a:rPr>
              <a:t>寫作測驗</a:t>
            </a:r>
          </a:p>
        </p:txBody>
      </p:sp>
      <p:cxnSp>
        <p:nvCxnSpPr>
          <p:cNvPr id="56" name="直線單箭頭接點 55"/>
          <p:cNvCxnSpPr/>
          <p:nvPr/>
        </p:nvCxnSpPr>
        <p:spPr>
          <a:xfrm rot="5400000">
            <a:off x="4610349" y="6029325"/>
            <a:ext cx="0" cy="4318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74793" name="圖片 6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663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500"/>
                                        <p:tgtEl>
                                          <p:spTgt spid="54"/>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0-#ppt_w/2"/>
                                          </p:val>
                                        </p:tav>
                                        <p:tav tm="100000">
                                          <p:val>
                                            <p:strVal val="#ppt_x"/>
                                          </p:val>
                                        </p:tav>
                                      </p:tavLst>
                                    </p:anim>
                                    <p:anim calcmode="lin" valueType="num">
                                      <p:cBhvr additive="base">
                                        <p:cTn id="12" dur="500" fill="hold"/>
                                        <p:tgtEl>
                                          <p:spTgt spid="55"/>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8" presetClass="entr" presetSubtype="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Right)">
                                      <p:cBhvr>
                                        <p:cTn id="16" dur="2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mph" presetSubtype="0" fill="hold" nodeType="clickEffect">
                                  <p:stCondLst>
                                    <p:cond delay="0"/>
                                  </p:stCondLst>
                                  <p:childTnLst>
                                    <p:animEffect transition="out" filter="fade">
                                      <p:cBhvr>
                                        <p:cTn id="20" dur="2000" tmFilter="0, 0; .2, .5; .8, .5; 1, 0"/>
                                        <p:tgtEl>
                                          <p:spTgt spid="2"/>
                                        </p:tgtEl>
                                      </p:cBhvr>
                                    </p:animEffect>
                                    <p:animScale>
                                      <p:cBhvr>
                                        <p:cTn id="21" dur="1000" autoRev="1" fill="hold"/>
                                        <p:tgtEl>
                                          <p:spTgt spid="2"/>
                                        </p:tgtEl>
                                      </p:cBhvr>
                                      <p:by x="105000" y="105000"/>
                                    </p:animScale>
                                  </p:childTnLst>
                                </p:cTn>
                              </p:par>
                            </p:childTnLst>
                          </p:cTn>
                        </p:par>
                        <p:par>
                          <p:cTn id="22" fill="hold" nodeType="afterGroup">
                            <p:stCondLst>
                              <p:cond delay="2000"/>
                            </p:stCondLst>
                            <p:childTnLst>
                              <p:par>
                                <p:cTn id="23" presetID="5" presetClass="entr" presetSubtype="10" fill="hold" grpId="2"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checkerboard(across)">
                                      <p:cBhvr>
                                        <p:cTn id="25" dur="500"/>
                                        <p:tgtEl>
                                          <p:spTgt spid="49"/>
                                        </p:tgtEl>
                                      </p:cBhvr>
                                    </p:animEffect>
                                  </p:childTnLst>
                                </p:cTn>
                              </p:par>
                            </p:childTnLst>
                          </p:cTn>
                        </p:par>
                        <p:par>
                          <p:cTn id="26" fill="hold" nodeType="afterGroup">
                            <p:stCondLst>
                              <p:cond delay="2500"/>
                            </p:stCondLst>
                            <p:childTnLst>
                              <p:par>
                                <p:cTn id="27" presetID="3" presetClass="emph" presetSubtype="2" fill="hold" grpId="0" nodeType="afterEffect">
                                  <p:stCondLst>
                                    <p:cond delay="0"/>
                                  </p:stCondLst>
                                  <p:childTnLst>
                                    <p:animClr clrSpc="rgb" dir="cw">
                                      <p:cBhvr override="childStyle">
                                        <p:cTn id="28" dur="1000" fill="hold"/>
                                        <p:tgtEl>
                                          <p:spTgt spid="49"/>
                                        </p:tgtEl>
                                        <p:attrNameLst>
                                          <p:attrName>style.color</p:attrName>
                                        </p:attrNameLst>
                                      </p:cBhvr>
                                      <p:to>
                                        <a:srgbClr val="FF0066"/>
                                      </p:to>
                                    </p:animClr>
                                  </p:childTnLst>
                                </p:cTn>
                              </p:par>
                            </p:childTnLst>
                          </p:cTn>
                        </p:par>
                        <p:par>
                          <p:cTn id="29" fill="hold" nodeType="afterGroup">
                            <p:stCondLst>
                              <p:cond delay="3500"/>
                            </p:stCondLst>
                            <p:childTnLst>
                              <p:par>
                                <p:cTn id="30" presetID="5" presetClass="emph" presetSubtype="1" grpId="1" nodeType="afterEffect">
                                  <p:stCondLst>
                                    <p:cond delay="0"/>
                                  </p:stCondLst>
                                  <p:childTnLst>
                                    <p:set>
                                      <p:cBhvr override="childStyle">
                                        <p:cTn id="31" dur="indefinite"/>
                                        <p:tgtEl>
                                          <p:spTgt spid="49"/>
                                        </p:tgtEl>
                                        <p:attrNameLst>
                                          <p:attrName>style.fontStyle</p:attrName>
                                        </p:attrNameLst>
                                      </p:cBhvr>
                                      <p:to>
                                        <p:strVal val="normal"/>
                                      </p:to>
                                    </p:set>
                                    <p:set>
                                      <p:cBhvr override="childStyle">
                                        <p:cTn id="32" dur="indefinite"/>
                                        <p:tgtEl>
                                          <p:spTgt spid="49"/>
                                        </p:tgtEl>
                                        <p:attrNameLst>
                                          <p:attrName>style.fontWeight</p:attrName>
                                        </p:attrNameLst>
                                      </p:cBhvr>
                                      <p:to>
                                        <p:strVal val="bold"/>
                                      </p:to>
                                    </p:set>
                                    <p:set>
                                      <p:cBhvr override="childStyle">
                                        <p:cTn id="33" dur="indefinite"/>
                                        <p:tgtEl>
                                          <p:spTgt spid="49"/>
                                        </p:tgtEl>
                                        <p:attrNameLst>
                                          <p:attrName>style.textDecorationUnderline</p:attrName>
                                        </p:attrNameLst>
                                      </p:cBhvr>
                                      <p:to>
                                        <p:strVal val="fals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100"/>
                                        </p:tgtEl>
                                        <p:attrNameLst>
                                          <p:attrName>style.visibility</p:attrName>
                                        </p:attrNameLst>
                                      </p:cBhvr>
                                      <p:to>
                                        <p:strVal val="visible"/>
                                      </p:to>
                                    </p:set>
                                    <p:anim calcmode="lin" valueType="num">
                                      <p:cBhvr additive="base">
                                        <p:cTn id="38" dur="500" fill="hold"/>
                                        <p:tgtEl>
                                          <p:spTgt spid="100"/>
                                        </p:tgtEl>
                                        <p:attrNameLst>
                                          <p:attrName>ppt_x</p:attrName>
                                        </p:attrNameLst>
                                      </p:cBhvr>
                                      <p:tavLst>
                                        <p:tav tm="0">
                                          <p:val>
                                            <p:strVal val="1+#ppt_w/2"/>
                                          </p:val>
                                        </p:tav>
                                        <p:tav tm="100000">
                                          <p:val>
                                            <p:strVal val="#ppt_x"/>
                                          </p:val>
                                        </p:tav>
                                      </p:tavLst>
                                    </p:anim>
                                    <p:anim calcmode="lin" valueType="num">
                                      <p:cBhvr additive="base">
                                        <p:cTn id="39" dur="500" fill="hold"/>
                                        <p:tgtEl>
                                          <p:spTgt spid="100"/>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500"/>
                            </p:stCondLst>
                            <p:childTnLst>
                              <p:par>
                                <p:cTn id="41" presetID="5" presetClass="entr" presetSubtype="10" fill="hold" grpId="0"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checkerboard(across)">
                                      <p:cBhvr>
                                        <p:cTn id="43" dur="500"/>
                                        <p:tgtEl>
                                          <p:spTgt spid="67"/>
                                        </p:tgtEl>
                                      </p:cBhvr>
                                    </p:animEffect>
                                  </p:childTnLst>
                                </p:cTn>
                              </p:par>
                            </p:childTnLst>
                          </p:cTn>
                        </p:par>
                        <p:par>
                          <p:cTn id="44" fill="hold" nodeType="afterGroup">
                            <p:stCondLst>
                              <p:cond delay="1000"/>
                            </p:stCondLst>
                            <p:childTnLst>
                              <p:par>
                                <p:cTn id="45" presetID="2" presetClass="entr" presetSubtype="8" fill="hold" grpId="0" nodeType="after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fill="hold"/>
                                        <p:tgtEl>
                                          <p:spTgt spid="68"/>
                                        </p:tgtEl>
                                        <p:attrNameLst>
                                          <p:attrName>ppt_x</p:attrName>
                                        </p:attrNameLst>
                                      </p:cBhvr>
                                      <p:tavLst>
                                        <p:tav tm="0">
                                          <p:val>
                                            <p:strVal val="0-#ppt_w/2"/>
                                          </p:val>
                                        </p:tav>
                                        <p:tav tm="100000">
                                          <p:val>
                                            <p:strVal val="#ppt_x"/>
                                          </p:val>
                                        </p:tav>
                                      </p:tavLst>
                                    </p:anim>
                                    <p:anim calcmode="lin" valueType="num">
                                      <p:cBhvr additive="base">
                                        <p:cTn id="48" dur="500" fill="hold"/>
                                        <p:tgtEl>
                                          <p:spTgt spid="6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1500"/>
                            </p:stCondLst>
                            <p:childTnLst>
                              <p:par>
                                <p:cTn id="50" presetID="3" presetClass="entr" presetSubtype="10" fill="hold"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blinds(horizontal)">
                                      <p:cBhvr>
                                        <p:cTn id="52" dur="1000"/>
                                        <p:tgtEl>
                                          <p:spTgt spid="74"/>
                                        </p:tgtEl>
                                      </p:cBhvr>
                                    </p:animEffect>
                                  </p:childTnLst>
                                </p:cTn>
                              </p:par>
                              <p:par>
                                <p:cTn id="53" presetID="3" presetClass="entr" presetSubtype="1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blinds(horizontal)">
                                      <p:cBhvr>
                                        <p:cTn id="55" dur="1000"/>
                                        <p:tgtEl>
                                          <p:spTgt spid="73"/>
                                        </p:tgtEl>
                                      </p:cBhvr>
                                    </p:animEffect>
                                  </p:childTnLst>
                                </p:cTn>
                              </p:par>
                              <p:par>
                                <p:cTn id="56" presetID="3" presetClass="entr" presetSubtype="10" fill="hold"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blinds(horizontal)">
                                      <p:cBhvr>
                                        <p:cTn id="58" dur="1000"/>
                                        <p:tgtEl>
                                          <p:spTgt spid="75"/>
                                        </p:tgtEl>
                                      </p:cBhvr>
                                    </p:animEffect>
                                  </p:childTnLst>
                                </p:cTn>
                              </p:par>
                              <p:par>
                                <p:cTn id="59" presetID="3" presetClass="entr" presetSubtype="10"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blinds(horizontal)">
                                      <p:cBhvr>
                                        <p:cTn id="61" dur="1000"/>
                                        <p:tgtEl>
                                          <p:spTgt spid="76"/>
                                        </p:tgtEl>
                                      </p:cBhvr>
                                    </p:animEffect>
                                  </p:childTnLst>
                                </p:cTn>
                              </p:par>
                              <p:par>
                                <p:cTn id="62" presetID="3" presetClass="entr" presetSubtype="10" fill="hold"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blinds(horizontal)">
                                      <p:cBhvr>
                                        <p:cTn id="64" dur="1000"/>
                                        <p:tgtEl>
                                          <p:spTgt spid="77"/>
                                        </p:tgtEl>
                                      </p:cBhvr>
                                    </p:animEffect>
                                  </p:childTnLst>
                                </p:cTn>
                              </p:par>
                            </p:childTnLst>
                          </p:cTn>
                        </p:par>
                        <p:par>
                          <p:cTn id="65" fill="hold" nodeType="afterGroup">
                            <p:stCondLst>
                              <p:cond delay="2500"/>
                            </p:stCondLst>
                            <p:childTnLst>
                              <p:par>
                                <p:cTn id="66" presetID="18" presetClass="entr" presetSubtype="6" fill="hold" grpId="0" nodeType="after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strips(downRight)">
                                      <p:cBhvr>
                                        <p:cTn id="68" dur="500"/>
                                        <p:tgtEl>
                                          <p:spTgt spid="69"/>
                                        </p:tgtEl>
                                      </p:cBhvr>
                                    </p:animEffect>
                                  </p:childTnLst>
                                </p:cTn>
                              </p:par>
                              <p:par>
                                <p:cTn id="69" presetID="18" presetClass="entr" presetSubtype="6" fill="hold" nodeType="with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strips(downRight)">
                                      <p:cBhvr>
                                        <p:cTn id="71" dur="500"/>
                                        <p:tgtEl>
                                          <p:spTgt spid="70"/>
                                        </p:tgtEl>
                                      </p:cBhvr>
                                    </p:animEffect>
                                  </p:childTnLst>
                                </p:cTn>
                              </p:par>
                              <p:par>
                                <p:cTn id="72" presetID="18" presetClass="entr" presetSubtype="6" fill="hold"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strips(downRight)">
                                      <p:cBhvr>
                                        <p:cTn id="74" dur="500"/>
                                        <p:tgtEl>
                                          <p:spTgt spid="71"/>
                                        </p:tgtEl>
                                      </p:cBhvr>
                                    </p:animEffect>
                                  </p:childTnLst>
                                </p:cTn>
                              </p:par>
                              <p:par>
                                <p:cTn id="75" presetID="18" presetClass="entr" presetSubtype="6"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strips(downRight)">
                                      <p:cBhvr>
                                        <p:cTn id="77" dur="500"/>
                                        <p:tgtEl>
                                          <p:spTgt spid="72"/>
                                        </p:tgtEl>
                                      </p:cBhvr>
                                    </p:animEffect>
                                  </p:childTnLst>
                                </p:cTn>
                              </p:par>
                            </p:childTnLst>
                          </p:cTn>
                        </p:par>
                        <p:par>
                          <p:cTn id="78" fill="hold" nodeType="afterGroup">
                            <p:stCondLst>
                              <p:cond delay="3000"/>
                            </p:stCondLst>
                            <p:childTnLst>
                              <p:par>
                                <p:cTn id="79" presetID="3" presetClass="entr" presetSubtype="10" fill="hold" grpId="0" nodeType="afterEffect">
                                  <p:stCondLst>
                                    <p:cond delay="0"/>
                                  </p:stCondLst>
                                  <p:childTnLst>
                                    <p:set>
                                      <p:cBhvr>
                                        <p:cTn id="80" dur="1" fill="hold">
                                          <p:stCondLst>
                                            <p:cond delay="0"/>
                                          </p:stCondLst>
                                        </p:cTn>
                                        <p:tgtEl>
                                          <p:spTgt spid="35877"/>
                                        </p:tgtEl>
                                        <p:attrNameLst>
                                          <p:attrName>style.visibility</p:attrName>
                                        </p:attrNameLst>
                                      </p:cBhvr>
                                      <p:to>
                                        <p:strVal val="visible"/>
                                      </p:to>
                                    </p:set>
                                    <p:animEffect transition="in" filter="blinds(horizontal)">
                                      <p:cBhvr>
                                        <p:cTn id="81" dur="500"/>
                                        <p:tgtEl>
                                          <p:spTgt spid="35877"/>
                                        </p:tgtEl>
                                      </p:cBhvr>
                                    </p:animEffect>
                                  </p:childTnLst>
                                </p:cTn>
                              </p:par>
                            </p:childTnLst>
                          </p:cTn>
                        </p:par>
                        <p:par>
                          <p:cTn id="82" fill="hold" nodeType="afterGroup">
                            <p:stCondLst>
                              <p:cond delay="3500"/>
                            </p:stCondLst>
                            <p:childTnLst>
                              <p:par>
                                <p:cTn id="83" presetID="3" presetClass="emph" presetSubtype="2" fill="hold" grpId="1" nodeType="afterEffect">
                                  <p:stCondLst>
                                    <p:cond delay="0"/>
                                  </p:stCondLst>
                                  <p:childTnLst>
                                    <p:animClr clrSpc="rgb" dir="cw">
                                      <p:cBhvr override="childStyle">
                                        <p:cTn id="84" dur="1000" fill="hold"/>
                                        <p:tgtEl>
                                          <p:spTgt spid="35877"/>
                                        </p:tgtEl>
                                        <p:attrNameLst>
                                          <p:attrName>style.color</p:attrName>
                                        </p:attrNameLst>
                                      </p:cBhvr>
                                      <p:to>
                                        <a:srgbClr val="FF0066"/>
                                      </p:to>
                                    </p:animClr>
                                  </p:childTnLst>
                                </p:cTn>
                              </p:par>
                            </p:childTnLst>
                          </p:cTn>
                        </p:par>
                        <p:par>
                          <p:cTn id="85" fill="hold" nodeType="afterGroup">
                            <p:stCondLst>
                              <p:cond delay="4500"/>
                            </p:stCondLst>
                            <p:childTnLst>
                              <p:par>
                                <p:cTn id="86" presetID="5" presetClass="emph" presetSubtype="1" grpId="2" nodeType="afterEffect">
                                  <p:stCondLst>
                                    <p:cond delay="0"/>
                                  </p:stCondLst>
                                  <p:childTnLst>
                                    <p:set>
                                      <p:cBhvr override="childStyle">
                                        <p:cTn id="87" dur="indefinite"/>
                                        <p:tgtEl>
                                          <p:spTgt spid="35877"/>
                                        </p:tgtEl>
                                        <p:attrNameLst>
                                          <p:attrName>style.fontStyle</p:attrName>
                                        </p:attrNameLst>
                                      </p:cBhvr>
                                      <p:to>
                                        <p:strVal val="normal"/>
                                      </p:to>
                                    </p:set>
                                    <p:set>
                                      <p:cBhvr override="childStyle">
                                        <p:cTn id="88" dur="indefinite"/>
                                        <p:tgtEl>
                                          <p:spTgt spid="35877"/>
                                        </p:tgtEl>
                                        <p:attrNameLst>
                                          <p:attrName>style.fontWeight</p:attrName>
                                        </p:attrNameLst>
                                      </p:cBhvr>
                                      <p:to>
                                        <p:strVal val="bold"/>
                                      </p:to>
                                    </p:set>
                                    <p:set>
                                      <p:cBhvr override="childStyle">
                                        <p:cTn id="89" dur="indefinite"/>
                                        <p:tgtEl>
                                          <p:spTgt spid="35877"/>
                                        </p:tgtEl>
                                        <p:attrNameLst>
                                          <p:attrName>style.textDecorationUnderline</p:attrName>
                                        </p:attrNameLst>
                                      </p:cBhvr>
                                      <p:to>
                                        <p:strVal val="fals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nodeType="clickEffect">
                                  <p:stCondLst>
                                    <p:cond delay="0"/>
                                  </p:stCondLst>
                                  <p:childTnLst>
                                    <p:set>
                                      <p:cBhvr>
                                        <p:cTn id="93" dur="1" fill="hold">
                                          <p:stCondLst>
                                            <p:cond delay="0"/>
                                          </p:stCondLst>
                                        </p:cTn>
                                        <p:tgtEl>
                                          <p:spTgt spid="101"/>
                                        </p:tgtEl>
                                        <p:attrNameLst>
                                          <p:attrName>style.visibility</p:attrName>
                                        </p:attrNameLst>
                                      </p:cBhvr>
                                      <p:to>
                                        <p:strVal val="visible"/>
                                      </p:to>
                                    </p:set>
                                    <p:anim calcmode="lin" valueType="num">
                                      <p:cBhvr additive="base">
                                        <p:cTn id="94" dur="500" fill="hold"/>
                                        <p:tgtEl>
                                          <p:spTgt spid="101"/>
                                        </p:tgtEl>
                                        <p:attrNameLst>
                                          <p:attrName>ppt_x</p:attrName>
                                        </p:attrNameLst>
                                      </p:cBhvr>
                                      <p:tavLst>
                                        <p:tav tm="0">
                                          <p:val>
                                            <p:strVal val="#ppt_x"/>
                                          </p:val>
                                        </p:tav>
                                        <p:tav tm="100000">
                                          <p:val>
                                            <p:strVal val="#ppt_x"/>
                                          </p:val>
                                        </p:tav>
                                      </p:tavLst>
                                    </p:anim>
                                    <p:anim calcmode="lin" valueType="num">
                                      <p:cBhvr additive="base">
                                        <p:cTn id="95" dur="500" fill="hold"/>
                                        <p:tgtEl>
                                          <p:spTgt spid="101"/>
                                        </p:tgtEl>
                                        <p:attrNameLst>
                                          <p:attrName>ppt_y</p:attrName>
                                        </p:attrNameLst>
                                      </p:cBhvr>
                                      <p:tavLst>
                                        <p:tav tm="0">
                                          <p:val>
                                            <p:strVal val="1+#ppt_h/2"/>
                                          </p:val>
                                        </p:tav>
                                        <p:tav tm="100000">
                                          <p:val>
                                            <p:strVal val="#ppt_y"/>
                                          </p:val>
                                        </p:tav>
                                      </p:tavLst>
                                    </p:anim>
                                  </p:childTnLst>
                                </p:cTn>
                              </p:par>
                            </p:childTnLst>
                          </p:cTn>
                        </p:par>
                        <p:par>
                          <p:cTn id="96" fill="hold" nodeType="afterGroup">
                            <p:stCondLst>
                              <p:cond delay="500"/>
                            </p:stCondLst>
                            <p:childTnLst>
                              <p:par>
                                <p:cTn id="97" presetID="5" presetClass="entr" presetSubtype="10" fill="hold" grpId="0" nodeType="after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checkerboard(across)">
                                      <p:cBhvr>
                                        <p:cTn id="99" dur="500"/>
                                        <p:tgtEl>
                                          <p:spTgt spid="78"/>
                                        </p:tgtEl>
                                      </p:cBhvr>
                                    </p:animEffect>
                                  </p:childTnLst>
                                </p:cTn>
                              </p:par>
                            </p:childTnLst>
                          </p:cTn>
                        </p:par>
                        <p:par>
                          <p:cTn id="100" fill="hold" nodeType="afterGroup">
                            <p:stCondLst>
                              <p:cond delay="1000"/>
                            </p:stCondLst>
                            <p:childTnLst>
                              <p:par>
                                <p:cTn id="101" presetID="5" presetClass="entr" presetSubtype="10" fill="hold" nodeType="afterEffect">
                                  <p:stCondLst>
                                    <p:cond delay="0"/>
                                  </p:stCondLst>
                                  <p:childTnLst>
                                    <p:set>
                                      <p:cBhvr>
                                        <p:cTn id="102" dur="1" fill="hold">
                                          <p:stCondLst>
                                            <p:cond delay="0"/>
                                          </p:stCondLst>
                                        </p:cTn>
                                        <p:tgtEl>
                                          <p:spTgt spid="87"/>
                                        </p:tgtEl>
                                        <p:attrNameLst>
                                          <p:attrName>style.visibility</p:attrName>
                                        </p:attrNameLst>
                                      </p:cBhvr>
                                      <p:to>
                                        <p:strVal val="visible"/>
                                      </p:to>
                                    </p:set>
                                    <p:animEffect transition="in" filter="checkerboard(across)">
                                      <p:cBhvr>
                                        <p:cTn id="103" dur="500"/>
                                        <p:tgtEl>
                                          <p:spTgt spid="87"/>
                                        </p:tgtEl>
                                      </p:cBhvr>
                                    </p:animEffect>
                                  </p:childTnLst>
                                </p:cTn>
                              </p:par>
                              <p:par>
                                <p:cTn id="104" presetID="5" presetClass="entr" presetSubtype="10" fill="hold" nodeType="with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checkerboard(across)">
                                      <p:cBhvr>
                                        <p:cTn id="106" dur="500"/>
                                        <p:tgtEl>
                                          <p:spTgt spid="86"/>
                                        </p:tgtEl>
                                      </p:cBhvr>
                                    </p:animEffect>
                                  </p:childTnLst>
                                </p:cTn>
                              </p:par>
                              <p:par>
                                <p:cTn id="107" presetID="5" presetClass="entr" presetSubtype="10" fill="hold" nodeType="with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checkerboard(across)">
                                      <p:cBhvr>
                                        <p:cTn id="109" dur="500"/>
                                        <p:tgtEl>
                                          <p:spTgt spid="90"/>
                                        </p:tgtEl>
                                      </p:cBhvr>
                                    </p:animEffect>
                                  </p:childTnLst>
                                </p:cTn>
                              </p:par>
                              <p:par>
                                <p:cTn id="110" presetID="5" presetClass="entr" presetSubtype="10" fill="hold" nodeType="withEffect">
                                  <p:stCondLst>
                                    <p:cond delay="0"/>
                                  </p:stCondLst>
                                  <p:childTnLst>
                                    <p:set>
                                      <p:cBhvr>
                                        <p:cTn id="111" dur="1" fill="hold">
                                          <p:stCondLst>
                                            <p:cond delay="0"/>
                                          </p:stCondLst>
                                        </p:cTn>
                                        <p:tgtEl>
                                          <p:spTgt spid="89"/>
                                        </p:tgtEl>
                                        <p:attrNameLst>
                                          <p:attrName>style.visibility</p:attrName>
                                        </p:attrNameLst>
                                      </p:cBhvr>
                                      <p:to>
                                        <p:strVal val="visible"/>
                                      </p:to>
                                    </p:set>
                                    <p:animEffect transition="in" filter="checkerboard(across)">
                                      <p:cBhvr>
                                        <p:cTn id="112" dur="500"/>
                                        <p:tgtEl>
                                          <p:spTgt spid="89"/>
                                        </p:tgtEl>
                                      </p:cBhvr>
                                    </p:animEffect>
                                  </p:childTnLst>
                                </p:cTn>
                              </p:par>
                              <p:par>
                                <p:cTn id="113" presetID="5" presetClass="entr" presetSubtype="10" fill="hold" nodeType="withEffect">
                                  <p:stCondLst>
                                    <p:cond delay="0"/>
                                  </p:stCondLst>
                                  <p:childTnLst>
                                    <p:set>
                                      <p:cBhvr>
                                        <p:cTn id="114" dur="1" fill="hold">
                                          <p:stCondLst>
                                            <p:cond delay="0"/>
                                          </p:stCondLst>
                                        </p:cTn>
                                        <p:tgtEl>
                                          <p:spTgt spid="88"/>
                                        </p:tgtEl>
                                        <p:attrNameLst>
                                          <p:attrName>style.visibility</p:attrName>
                                        </p:attrNameLst>
                                      </p:cBhvr>
                                      <p:to>
                                        <p:strVal val="visible"/>
                                      </p:to>
                                    </p:set>
                                    <p:animEffect transition="in" filter="checkerboard(across)">
                                      <p:cBhvr>
                                        <p:cTn id="115" dur="500"/>
                                        <p:tgtEl>
                                          <p:spTgt spid="88"/>
                                        </p:tgtEl>
                                      </p:cBhvr>
                                    </p:animEffect>
                                  </p:childTnLst>
                                </p:cTn>
                              </p:par>
                              <p:par>
                                <p:cTn id="116" presetID="5" presetClass="entr" presetSubtype="10" fill="hold" nodeType="withEffect">
                                  <p:stCondLst>
                                    <p:cond delay="0"/>
                                  </p:stCondLst>
                                  <p:childTnLst>
                                    <p:set>
                                      <p:cBhvr>
                                        <p:cTn id="117" dur="1" fill="hold">
                                          <p:stCondLst>
                                            <p:cond delay="0"/>
                                          </p:stCondLst>
                                        </p:cTn>
                                        <p:tgtEl>
                                          <p:spTgt spid="91"/>
                                        </p:tgtEl>
                                        <p:attrNameLst>
                                          <p:attrName>style.visibility</p:attrName>
                                        </p:attrNameLst>
                                      </p:cBhvr>
                                      <p:to>
                                        <p:strVal val="visible"/>
                                      </p:to>
                                    </p:set>
                                    <p:animEffect transition="in" filter="checkerboard(across)">
                                      <p:cBhvr>
                                        <p:cTn id="118" dur="500"/>
                                        <p:tgtEl>
                                          <p:spTgt spid="91"/>
                                        </p:tgtEl>
                                      </p:cBhvr>
                                    </p:animEffect>
                                  </p:childTnLst>
                                </p:cTn>
                              </p:par>
                              <p:par>
                                <p:cTn id="119" presetID="5" presetClass="entr" presetSubtype="10" fill="hold" nodeType="withEffect">
                                  <p:stCondLst>
                                    <p:cond delay="0"/>
                                  </p:stCondLst>
                                  <p:childTnLst>
                                    <p:set>
                                      <p:cBhvr>
                                        <p:cTn id="120" dur="1" fill="hold">
                                          <p:stCondLst>
                                            <p:cond delay="0"/>
                                          </p:stCondLst>
                                        </p:cTn>
                                        <p:tgtEl>
                                          <p:spTgt spid="92"/>
                                        </p:tgtEl>
                                        <p:attrNameLst>
                                          <p:attrName>style.visibility</p:attrName>
                                        </p:attrNameLst>
                                      </p:cBhvr>
                                      <p:to>
                                        <p:strVal val="visible"/>
                                      </p:to>
                                    </p:set>
                                    <p:animEffect transition="in" filter="checkerboard(across)">
                                      <p:cBhvr>
                                        <p:cTn id="121" dur="500"/>
                                        <p:tgtEl>
                                          <p:spTgt spid="92"/>
                                        </p:tgtEl>
                                      </p:cBhvr>
                                    </p:animEffect>
                                  </p:childTnLst>
                                </p:cTn>
                              </p:par>
                            </p:childTnLst>
                          </p:cTn>
                        </p:par>
                        <p:par>
                          <p:cTn id="122" fill="hold" nodeType="afterGroup">
                            <p:stCondLst>
                              <p:cond delay="1500"/>
                            </p:stCondLst>
                            <p:childTnLst>
                              <p:par>
                                <p:cTn id="123" presetID="18" presetClass="entr" presetSubtype="6" fill="hold" nodeType="afterEffect">
                                  <p:stCondLst>
                                    <p:cond delay="0"/>
                                  </p:stCondLst>
                                  <p:childTnLst>
                                    <p:set>
                                      <p:cBhvr>
                                        <p:cTn id="124" dur="1" fill="hold">
                                          <p:stCondLst>
                                            <p:cond delay="0"/>
                                          </p:stCondLst>
                                        </p:cTn>
                                        <p:tgtEl>
                                          <p:spTgt spid="3"/>
                                        </p:tgtEl>
                                        <p:attrNameLst>
                                          <p:attrName>style.visibility</p:attrName>
                                        </p:attrNameLst>
                                      </p:cBhvr>
                                      <p:to>
                                        <p:strVal val="visible"/>
                                      </p:to>
                                    </p:set>
                                    <p:animEffect transition="in" filter="strips(downRight)">
                                      <p:cBhvr>
                                        <p:cTn id="125" dur="2000"/>
                                        <p:tgtEl>
                                          <p:spTgt spid="3"/>
                                        </p:tgtEl>
                                      </p:cBhvr>
                                    </p:animEffect>
                                  </p:childTnLst>
                                </p:cTn>
                              </p:par>
                            </p:childTnLst>
                          </p:cTn>
                        </p:par>
                        <p:par>
                          <p:cTn id="126" fill="hold" nodeType="afterGroup">
                            <p:stCondLst>
                              <p:cond delay="3500"/>
                            </p:stCondLst>
                            <p:childTnLst>
                              <p:par>
                                <p:cTn id="127" presetID="5" presetClass="entr" presetSubtype="10" fill="hold" grpId="0" nodeType="afterEffect">
                                  <p:stCondLst>
                                    <p:cond delay="0"/>
                                  </p:stCondLst>
                                  <p:childTnLst>
                                    <p:set>
                                      <p:cBhvr>
                                        <p:cTn id="128" dur="1" fill="hold">
                                          <p:stCondLst>
                                            <p:cond delay="0"/>
                                          </p:stCondLst>
                                        </p:cTn>
                                        <p:tgtEl>
                                          <p:spTgt spid="35878"/>
                                        </p:tgtEl>
                                        <p:attrNameLst>
                                          <p:attrName>style.visibility</p:attrName>
                                        </p:attrNameLst>
                                      </p:cBhvr>
                                      <p:to>
                                        <p:strVal val="visible"/>
                                      </p:to>
                                    </p:set>
                                    <p:animEffect transition="in" filter="checkerboard(across)">
                                      <p:cBhvr>
                                        <p:cTn id="129" dur="500"/>
                                        <p:tgtEl>
                                          <p:spTgt spid="35878"/>
                                        </p:tgtEl>
                                      </p:cBhvr>
                                    </p:animEffect>
                                  </p:childTnLst>
                                </p:cTn>
                              </p:par>
                            </p:childTnLst>
                          </p:cTn>
                        </p:par>
                        <p:par>
                          <p:cTn id="130" fill="hold" nodeType="afterGroup">
                            <p:stCondLst>
                              <p:cond delay="4000"/>
                            </p:stCondLst>
                            <p:childTnLst>
                              <p:par>
                                <p:cTn id="131" presetID="3" presetClass="emph" presetSubtype="2" fill="hold" grpId="1" nodeType="afterEffect">
                                  <p:stCondLst>
                                    <p:cond delay="0"/>
                                  </p:stCondLst>
                                  <p:childTnLst>
                                    <p:animClr clrSpc="rgb" dir="cw">
                                      <p:cBhvr override="childStyle">
                                        <p:cTn id="132" dur="1000" fill="hold"/>
                                        <p:tgtEl>
                                          <p:spTgt spid="35878"/>
                                        </p:tgtEl>
                                        <p:attrNameLst>
                                          <p:attrName>style.color</p:attrName>
                                        </p:attrNameLst>
                                      </p:cBhvr>
                                      <p:to>
                                        <a:srgbClr val="FF0066"/>
                                      </p:to>
                                    </p:animClr>
                                  </p:childTnLst>
                                </p:cTn>
                              </p:par>
                            </p:childTnLst>
                          </p:cTn>
                        </p:par>
                        <p:par>
                          <p:cTn id="133" fill="hold" nodeType="afterGroup">
                            <p:stCondLst>
                              <p:cond delay="5000"/>
                            </p:stCondLst>
                            <p:childTnLst>
                              <p:par>
                                <p:cTn id="134" presetID="5" presetClass="emph" presetSubtype="1" grpId="2" nodeType="afterEffect">
                                  <p:stCondLst>
                                    <p:cond delay="0"/>
                                  </p:stCondLst>
                                  <p:childTnLst>
                                    <p:set>
                                      <p:cBhvr override="childStyle">
                                        <p:cTn id="135" dur="indefinite"/>
                                        <p:tgtEl>
                                          <p:spTgt spid="35878"/>
                                        </p:tgtEl>
                                        <p:attrNameLst>
                                          <p:attrName>style.fontStyle</p:attrName>
                                        </p:attrNameLst>
                                      </p:cBhvr>
                                      <p:to>
                                        <p:strVal val="normal"/>
                                      </p:to>
                                    </p:set>
                                    <p:set>
                                      <p:cBhvr override="childStyle">
                                        <p:cTn id="136" dur="indefinite"/>
                                        <p:tgtEl>
                                          <p:spTgt spid="35878"/>
                                        </p:tgtEl>
                                        <p:attrNameLst>
                                          <p:attrName>style.fontWeight</p:attrName>
                                        </p:attrNameLst>
                                      </p:cBhvr>
                                      <p:to>
                                        <p:strVal val="bold"/>
                                      </p:to>
                                    </p:set>
                                    <p:set>
                                      <p:cBhvr override="childStyle">
                                        <p:cTn id="137" dur="indefinite"/>
                                        <p:tgtEl>
                                          <p:spTgt spid="35878"/>
                                        </p:tgtEl>
                                        <p:attrNameLst>
                                          <p:attrName>style.textDecorationUnderline</p:attrName>
                                        </p:attrNameLst>
                                      </p:cBhvr>
                                      <p:to>
                                        <p:strVal val="fals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5" presetClass="entr" presetSubtype="5" fill="hold" nodeType="clickEffect">
                                  <p:stCondLst>
                                    <p:cond delay="0"/>
                                  </p:stCondLst>
                                  <p:childTnLst>
                                    <p:set>
                                      <p:cBhvr>
                                        <p:cTn id="141" dur="1" fill="hold">
                                          <p:stCondLst>
                                            <p:cond delay="0"/>
                                          </p:stCondLst>
                                        </p:cTn>
                                        <p:tgtEl>
                                          <p:spTgt spid="98"/>
                                        </p:tgtEl>
                                        <p:attrNameLst>
                                          <p:attrName>style.visibility</p:attrName>
                                        </p:attrNameLst>
                                      </p:cBhvr>
                                      <p:to>
                                        <p:strVal val="visible"/>
                                      </p:to>
                                    </p:set>
                                    <p:animEffect transition="in" filter="checkerboard(down)">
                                      <p:cBhvr>
                                        <p:cTn id="142" dur="500"/>
                                        <p:tgtEl>
                                          <p:spTgt spid="98"/>
                                        </p:tgtEl>
                                      </p:cBhvr>
                                    </p:animEffect>
                                  </p:childTnLst>
                                </p:cTn>
                              </p:par>
                              <p:par>
                                <p:cTn id="143" presetID="5" presetClass="entr" presetSubtype="5" fill="hold" nodeType="withEffect">
                                  <p:stCondLst>
                                    <p:cond delay="0"/>
                                  </p:stCondLst>
                                  <p:childTnLst>
                                    <p:set>
                                      <p:cBhvr>
                                        <p:cTn id="144" dur="1" fill="hold">
                                          <p:stCondLst>
                                            <p:cond delay="0"/>
                                          </p:stCondLst>
                                        </p:cTn>
                                        <p:tgtEl>
                                          <p:spTgt spid="97"/>
                                        </p:tgtEl>
                                        <p:attrNameLst>
                                          <p:attrName>style.visibility</p:attrName>
                                        </p:attrNameLst>
                                      </p:cBhvr>
                                      <p:to>
                                        <p:strVal val="visible"/>
                                      </p:to>
                                    </p:set>
                                    <p:animEffect transition="in" filter="checkerboard(down)">
                                      <p:cBhvr>
                                        <p:cTn id="145" dur="500"/>
                                        <p:tgtEl>
                                          <p:spTgt spid="97"/>
                                        </p:tgtEl>
                                      </p:cBhvr>
                                    </p:animEffect>
                                  </p:childTnLst>
                                </p:cTn>
                              </p:par>
                              <p:par>
                                <p:cTn id="146" presetID="5" presetClass="entr" presetSubtype="5" fill="hold" nodeType="withEffect">
                                  <p:stCondLst>
                                    <p:cond delay="0"/>
                                  </p:stCondLst>
                                  <p:childTnLst>
                                    <p:set>
                                      <p:cBhvr>
                                        <p:cTn id="147" dur="1" fill="hold">
                                          <p:stCondLst>
                                            <p:cond delay="0"/>
                                          </p:stCondLst>
                                        </p:cTn>
                                        <p:tgtEl>
                                          <p:spTgt spid="94"/>
                                        </p:tgtEl>
                                        <p:attrNameLst>
                                          <p:attrName>style.visibility</p:attrName>
                                        </p:attrNameLst>
                                      </p:cBhvr>
                                      <p:to>
                                        <p:strVal val="visible"/>
                                      </p:to>
                                    </p:set>
                                    <p:animEffect transition="in" filter="checkerboard(down)">
                                      <p:cBhvr>
                                        <p:cTn id="148" dur="500"/>
                                        <p:tgtEl>
                                          <p:spTgt spid="94"/>
                                        </p:tgtEl>
                                      </p:cBhvr>
                                    </p:animEffect>
                                  </p:childTnLst>
                                </p:cTn>
                              </p:par>
                              <p:par>
                                <p:cTn id="149" presetID="5" presetClass="entr" presetSubtype="5" fill="hold" nodeType="withEffect">
                                  <p:stCondLst>
                                    <p:cond delay="0"/>
                                  </p:stCondLst>
                                  <p:childTnLst>
                                    <p:set>
                                      <p:cBhvr>
                                        <p:cTn id="150" dur="1" fill="hold">
                                          <p:stCondLst>
                                            <p:cond delay="0"/>
                                          </p:stCondLst>
                                        </p:cTn>
                                        <p:tgtEl>
                                          <p:spTgt spid="95"/>
                                        </p:tgtEl>
                                        <p:attrNameLst>
                                          <p:attrName>style.visibility</p:attrName>
                                        </p:attrNameLst>
                                      </p:cBhvr>
                                      <p:to>
                                        <p:strVal val="visible"/>
                                      </p:to>
                                    </p:set>
                                    <p:animEffect transition="in" filter="checkerboard(down)">
                                      <p:cBhvr>
                                        <p:cTn id="151" dur="500"/>
                                        <p:tgtEl>
                                          <p:spTgt spid="95"/>
                                        </p:tgtEl>
                                      </p:cBhvr>
                                    </p:animEffect>
                                  </p:childTnLst>
                                </p:cTn>
                              </p:par>
                              <p:par>
                                <p:cTn id="152" presetID="5" presetClass="entr" presetSubtype="5" fill="hold" nodeType="withEffect">
                                  <p:stCondLst>
                                    <p:cond delay="0"/>
                                  </p:stCondLst>
                                  <p:childTnLst>
                                    <p:set>
                                      <p:cBhvr>
                                        <p:cTn id="153" dur="1" fill="hold">
                                          <p:stCondLst>
                                            <p:cond delay="0"/>
                                          </p:stCondLst>
                                        </p:cTn>
                                        <p:tgtEl>
                                          <p:spTgt spid="96"/>
                                        </p:tgtEl>
                                        <p:attrNameLst>
                                          <p:attrName>style.visibility</p:attrName>
                                        </p:attrNameLst>
                                      </p:cBhvr>
                                      <p:to>
                                        <p:strVal val="visible"/>
                                      </p:to>
                                    </p:set>
                                    <p:animEffect transition="in" filter="checkerboard(down)">
                                      <p:cBhvr>
                                        <p:cTn id="154" dur="500"/>
                                        <p:tgtEl>
                                          <p:spTgt spid="96"/>
                                        </p:tgtEl>
                                      </p:cBhvr>
                                    </p:animEffect>
                                  </p:childTnLst>
                                </p:cTn>
                              </p:par>
                              <p:par>
                                <p:cTn id="155" presetID="5" presetClass="entr" presetSubtype="5" fill="hold" nodeType="withEffect">
                                  <p:stCondLst>
                                    <p:cond delay="0"/>
                                  </p:stCondLst>
                                  <p:childTnLst>
                                    <p:set>
                                      <p:cBhvr>
                                        <p:cTn id="156" dur="1" fill="hold">
                                          <p:stCondLst>
                                            <p:cond delay="0"/>
                                          </p:stCondLst>
                                        </p:cTn>
                                        <p:tgtEl>
                                          <p:spTgt spid="93"/>
                                        </p:tgtEl>
                                        <p:attrNameLst>
                                          <p:attrName>style.visibility</p:attrName>
                                        </p:attrNameLst>
                                      </p:cBhvr>
                                      <p:to>
                                        <p:strVal val="visible"/>
                                      </p:to>
                                    </p:set>
                                    <p:animEffect transition="in" filter="checkerboard(down)">
                                      <p:cBhvr>
                                        <p:cTn id="157" dur="500"/>
                                        <p:tgtEl>
                                          <p:spTgt spid="93"/>
                                        </p:tgtEl>
                                      </p:cBhvr>
                                    </p:animEffect>
                                  </p:childTnLst>
                                </p:cTn>
                              </p:par>
                            </p:childTnLst>
                          </p:cTn>
                        </p:par>
                        <p:par>
                          <p:cTn id="158" fill="hold" nodeType="afterGroup">
                            <p:stCondLst>
                              <p:cond delay="500"/>
                            </p:stCondLst>
                            <p:childTnLst>
                              <p:par>
                                <p:cTn id="159" presetID="2" presetClass="entr" presetSubtype="2" fill="hold" nodeType="afterEffect">
                                  <p:stCondLst>
                                    <p:cond delay="0"/>
                                  </p:stCondLst>
                                  <p:childTnLst>
                                    <p:set>
                                      <p:cBhvr>
                                        <p:cTn id="160" dur="1" fill="hold">
                                          <p:stCondLst>
                                            <p:cond delay="0"/>
                                          </p:stCondLst>
                                        </p:cTn>
                                        <p:tgtEl>
                                          <p:spTgt spid="102"/>
                                        </p:tgtEl>
                                        <p:attrNameLst>
                                          <p:attrName>style.visibility</p:attrName>
                                        </p:attrNameLst>
                                      </p:cBhvr>
                                      <p:to>
                                        <p:strVal val="visible"/>
                                      </p:to>
                                    </p:set>
                                    <p:anim calcmode="lin" valueType="num">
                                      <p:cBhvr additive="base">
                                        <p:cTn id="161" dur="500" fill="hold"/>
                                        <p:tgtEl>
                                          <p:spTgt spid="102"/>
                                        </p:tgtEl>
                                        <p:attrNameLst>
                                          <p:attrName>ppt_x</p:attrName>
                                        </p:attrNameLst>
                                      </p:cBhvr>
                                      <p:tavLst>
                                        <p:tav tm="0">
                                          <p:val>
                                            <p:strVal val="1+#ppt_w/2"/>
                                          </p:val>
                                        </p:tav>
                                        <p:tav tm="100000">
                                          <p:val>
                                            <p:strVal val="#ppt_x"/>
                                          </p:val>
                                        </p:tav>
                                      </p:tavLst>
                                    </p:anim>
                                    <p:anim calcmode="lin" valueType="num">
                                      <p:cBhvr additive="base">
                                        <p:cTn id="162" dur="500" fill="hold"/>
                                        <p:tgtEl>
                                          <p:spTgt spid="102"/>
                                        </p:tgtEl>
                                        <p:attrNameLst>
                                          <p:attrName>ppt_y</p:attrName>
                                        </p:attrNameLst>
                                      </p:cBhvr>
                                      <p:tavLst>
                                        <p:tav tm="0">
                                          <p:val>
                                            <p:strVal val="#ppt_y"/>
                                          </p:val>
                                        </p:tav>
                                        <p:tav tm="100000">
                                          <p:val>
                                            <p:strVal val="#ppt_y"/>
                                          </p:val>
                                        </p:tav>
                                      </p:tavLst>
                                    </p:anim>
                                  </p:childTnLst>
                                </p:cTn>
                              </p:par>
                            </p:childTnLst>
                          </p:cTn>
                        </p:par>
                        <p:par>
                          <p:cTn id="163" fill="hold" nodeType="afterGroup">
                            <p:stCondLst>
                              <p:cond delay="1000"/>
                            </p:stCondLst>
                            <p:childTnLst>
                              <p:par>
                                <p:cTn id="164" presetID="5" presetClass="entr" presetSubtype="10" fill="hold" grpId="0" nodeType="afterEffect">
                                  <p:stCondLst>
                                    <p:cond delay="0"/>
                                  </p:stCondLst>
                                  <p:childTnLst>
                                    <p:set>
                                      <p:cBhvr>
                                        <p:cTn id="165" dur="1" fill="hold">
                                          <p:stCondLst>
                                            <p:cond delay="0"/>
                                          </p:stCondLst>
                                        </p:cTn>
                                        <p:tgtEl>
                                          <p:spTgt spid="99"/>
                                        </p:tgtEl>
                                        <p:attrNameLst>
                                          <p:attrName>style.visibility</p:attrName>
                                        </p:attrNameLst>
                                      </p:cBhvr>
                                      <p:to>
                                        <p:strVal val="visible"/>
                                      </p:to>
                                    </p:set>
                                    <p:animEffect transition="in" filter="checkerboard(across)">
                                      <p:cBhvr>
                                        <p:cTn id="166" dur="500"/>
                                        <p:tgtEl>
                                          <p:spTgt spid="99"/>
                                        </p:tgtEl>
                                      </p:cBhvr>
                                    </p:animEffect>
                                  </p:childTnLst>
                                </p:cTn>
                              </p:par>
                            </p:childTnLst>
                          </p:cTn>
                        </p:par>
                        <p:par>
                          <p:cTn id="167" fill="hold" nodeType="afterGroup">
                            <p:stCondLst>
                              <p:cond delay="1500"/>
                            </p:stCondLst>
                            <p:childTnLst>
                              <p:par>
                                <p:cTn id="168" presetID="2" presetClass="entr" presetSubtype="2" fill="hold" nodeType="afterEffect">
                                  <p:stCondLst>
                                    <p:cond delay="0"/>
                                  </p:stCondLst>
                                  <p:childTnLst>
                                    <p:set>
                                      <p:cBhvr>
                                        <p:cTn id="169" dur="1" fill="hold">
                                          <p:stCondLst>
                                            <p:cond delay="0"/>
                                          </p:stCondLst>
                                        </p:cTn>
                                        <p:tgtEl>
                                          <p:spTgt spid="56"/>
                                        </p:tgtEl>
                                        <p:attrNameLst>
                                          <p:attrName>style.visibility</p:attrName>
                                        </p:attrNameLst>
                                      </p:cBhvr>
                                      <p:to>
                                        <p:strVal val="visible"/>
                                      </p:to>
                                    </p:set>
                                    <p:anim calcmode="lin" valueType="num">
                                      <p:cBhvr additive="base">
                                        <p:cTn id="170" dur="500" fill="hold"/>
                                        <p:tgtEl>
                                          <p:spTgt spid="56"/>
                                        </p:tgtEl>
                                        <p:attrNameLst>
                                          <p:attrName>ppt_x</p:attrName>
                                        </p:attrNameLst>
                                      </p:cBhvr>
                                      <p:tavLst>
                                        <p:tav tm="0">
                                          <p:val>
                                            <p:strVal val="1+#ppt_w/2"/>
                                          </p:val>
                                        </p:tav>
                                        <p:tav tm="100000">
                                          <p:val>
                                            <p:strVal val="#ppt_x"/>
                                          </p:val>
                                        </p:tav>
                                      </p:tavLst>
                                    </p:anim>
                                    <p:anim calcmode="lin" valueType="num">
                                      <p:cBhvr additive="base">
                                        <p:cTn id="171" dur="500" fill="hold"/>
                                        <p:tgtEl>
                                          <p:spTgt spid="56"/>
                                        </p:tgtEl>
                                        <p:attrNameLst>
                                          <p:attrName>ppt_y</p:attrName>
                                        </p:attrNameLst>
                                      </p:cBhvr>
                                      <p:tavLst>
                                        <p:tav tm="0">
                                          <p:val>
                                            <p:strVal val="#ppt_y"/>
                                          </p:val>
                                        </p:tav>
                                        <p:tav tm="100000">
                                          <p:val>
                                            <p:strVal val="#ppt_y"/>
                                          </p:val>
                                        </p:tav>
                                      </p:tavLst>
                                    </p:anim>
                                  </p:childTnLst>
                                </p:cTn>
                              </p:par>
                            </p:childTnLst>
                          </p:cTn>
                        </p:par>
                        <p:par>
                          <p:cTn id="172" fill="hold" nodeType="withGroup">
                            <p:stCondLst>
                              <p:cond delay="2000"/>
                            </p:stCondLst>
                            <p:childTnLst>
                              <p:par>
                                <p:cTn id="173" presetID="53" presetClass="entr" presetSubtype="16" fill="hold" grpId="0" nodeType="afterEffect">
                                  <p:stCondLst>
                                    <p:cond delay="0"/>
                                  </p:stCondLst>
                                  <p:childTnLst>
                                    <p:set>
                                      <p:cBhvr>
                                        <p:cTn id="174" dur="1" fill="hold">
                                          <p:stCondLst>
                                            <p:cond delay="0"/>
                                          </p:stCondLst>
                                        </p:cTn>
                                        <p:tgtEl>
                                          <p:spTgt spid="52"/>
                                        </p:tgtEl>
                                        <p:attrNameLst>
                                          <p:attrName>style.visibility</p:attrName>
                                        </p:attrNameLst>
                                      </p:cBhvr>
                                      <p:to>
                                        <p:strVal val="visible"/>
                                      </p:to>
                                    </p:set>
                                    <p:anim calcmode="lin" valueType="num">
                                      <p:cBhvr>
                                        <p:cTn id="175" dur="500" fill="hold"/>
                                        <p:tgtEl>
                                          <p:spTgt spid="52"/>
                                        </p:tgtEl>
                                        <p:attrNameLst>
                                          <p:attrName>ppt_w</p:attrName>
                                        </p:attrNameLst>
                                      </p:cBhvr>
                                      <p:tavLst>
                                        <p:tav tm="0">
                                          <p:val>
                                            <p:fltVal val="0"/>
                                          </p:val>
                                        </p:tav>
                                        <p:tav tm="100000">
                                          <p:val>
                                            <p:strVal val="#ppt_w"/>
                                          </p:val>
                                        </p:tav>
                                      </p:tavLst>
                                    </p:anim>
                                    <p:anim calcmode="lin" valueType="num">
                                      <p:cBhvr>
                                        <p:cTn id="176" dur="500" fill="hold"/>
                                        <p:tgtEl>
                                          <p:spTgt spid="52"/>
                                        </p:tgtEl>
                                        <p:attrNameLst>
                                          <p:attrName>ppt_h</p:attrName>
                                        </p:attrNameLst>
                                      </p:cBhvr>
                                      <p:tavLst>
                                        <p:tav tm="0">
                                          <p:val>
                                            <p:fltVal val="0"/>
                                          </p:val>
                                        </p:tav>
                                        <p:tav tm="100000">
                                          <p:val>
                                            <p:strVal val="#ppt_h"/>
                                          </p:val>
                                        </p:tav>
                                      </p:tavLst>
                                    </p:anim>
                                    <p:animEffect transition="in" filter="fade">
                                      <p:cBhvr>
                                        <p:cTn id="17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7" grpId="0" animBg="1"/>
      <p:bldP spid="68" grpId="0" animBg="1"/>
      <p:bldP spid="69" grpId="0" animBg="1"/>
      <p:bldP spid="78" grpId="0" animBg="1"/>
      <p:bldP spid="99" grpId="0" animBg="1"/>
      <p:bldP spid="49" grpId="0"/>
      <p:bldP spid="49" grpId="1"/>
      <p:bldP spid="49" grpId="2"/>
      <p:bldP spid="35877" grpId="0"/>
      <p:bldP spid="35877" grpId="1"/>
      <p:bldP spid="35877" grpId="2"/>
      <p:bldP spid="35878" grpId="0"/>
      <p:bldP spid="35878" grpId="1"/>
      <p:bldP spid="35878" grpId="2"/>
      <p:bldP spid="5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5778" name="標題 1"/>
          <p:cNvSpPr>
            <a:spLocks noGrp="1"/>
          </p:cNvSpPr>
          <p:nvPr>
            <p:ph type="title"/>
          </p:nvPr>
        </p:nvSpPr>
        <p:spPr>
          <a:xfrm>
            <a:off x="457200" y="116632"/>
            <a:ext cx="822960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其他重點提醒</a:t>
            </a:r>
          </a:p>
        </p:txBody>
      </p:sp>
      <p:sp>
        <p:nvSpPr>
          <p:cNvPr id="69635" name="內容版面配置區 2"/>
          <p:cNvSpPr>
            <a:spLocks noGrp="1"/>
          </p:cNvSpPr>
          <p:nvPr>
            <p:ph idx="1"/>
          </p:nvPr>
        </p:nvSpPr>
        <p:spPr>
          <a:xfrm>
            <a:off x="426244" y="1197124"/>
            <a:ext cx="8291513" cy="5256212"/>
          </a:xfrm>
        </p:spPr>
        <p:txBody>
          <a:bodyPr>
            <a:normAutofit/>
          </a:bodyPr>
          <a:lstStyle/>
          <a:p>
            <a:pPr lvl="0" eaLnBrk="0" fontAlgn="base" hangingPunct="0">
              <a:spcBef>
                <a:spcPts val="1200"/>
              </a:spcBef>
              <a:spcAft>
                <a:spcPct val="0"/>
              </a:spcAft>
            </a:pPr>
            <a:r>
              <a:rPr lang="zh-TW" altLang="en-US" sz="2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高級中等學校各就學區免試入學及各區五專聯合免試入學可同時報名，但二者皆錄取時，</a:t>
            </a:r>
            <a:r>
              <a:rPr lang="zh-TW" altLang="en-US" sz="2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僅能擇一</a:t>
            </a:r>
            <a:r>
              <a:rPr lang="zh-TW" altLang="en-US" sz="2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報到。</a:t>
            </a:r>
            <a:endParaRPr lang="en-US" altLang="zh-TW" sz="2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lvl="0" eaLnBrk="0" fontAlgn="base" hangingPunct="0">
              <a:spcBef>
                <a:spcPts val="1200"/>
              </a:spcBef>
              <a:spcAft>
                <a:spcPct val="0"/>
              </a:spcAft>
            </a:pPr>
            <a:r>
              <a:rPr lang="zh-TW" altLang="en-US" sz="2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雖可同時報名多區之五專聯合免試入學，但各區招生學校現場登記分發日期皆訂於同一天辦理且須</a:t>
            </a:r>
            <a:r>
              <a:rPr lang="zh-TW" altLang="en-US" sz="2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攜帶學歷</a:t>
            </a:r>
            <a:r>
              <a:rPr lang="en-US" altLang="zh-TW" sz="2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力</a:t>
            </a:r>
            <a:r>
              <a:rPr lang="en-US" altLang="zh-TW" sz="2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證件</a:t>
            </a:r>
            <a:r>
              <a:rPr lang="zh-TW" altLang="en-US" sz="2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正本</a:t>
            </a:r>
            <a:r>
              <a:rPr lang="zh-TW" altLang="en-US" sz="2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故同時被多區通知到現場時，僅能擇一所招生學校參加現場登記分發</a:t>
            </a:r>
            <a:r>
              <a:rPr lang="zh-TW" altLang="en-US" sz="2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lvl="0" eaLnBrk="0" fontAlgn="base" hangingPunct="0">
              <a:spcBef>
                <a:spcPts val="1200"/>
              </a:spcBef>
              <a:spcAft>
                <a:spcPct val="0"/>
              </a:spcAft>
            </a:pPr>
            <a:r>
              <a:rPr lang="zh-TW" altLang="en-US" sz="2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請務必注意現場登記分發報到通知單寄送時間</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(110.7.5)</a:t>
            </a:r>
            <a:r>
              <a:rPr lang="zh-TW" altLang="en-US" sz="28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，並準時前往參加現場分發</a:t>
            </a:r>
            <a:endParaRPr lang="en-US" altLang="zh-TW" sz="2800" dirty="0">
              <a:latin typeface="微軟正黑體" panose="020B0604030504040204" pitchFamily="34" charset="-120"/>
              <a:ea typeface="微軟正黑體" panose="020B0604030504040204" pitchFamily="34" charset="-120"/>
            </a:endParaRPr>
          </a:p>
        </p:txBody>
      </p:sp>
      <p:pic>
        <p:nvPicPr>
          <p:cNvPr id="75780"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887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fade">
                                      <p:cBhvr>
                                        <p:cTn id="7" dur="1000"/>
                                        <p:tgtEl>
                                          <p:spTgt spid="69635">
                                            <p:txEl>
                                              <p:pRg st="0" end="0"/>
                                            </p:txEl>
                                          </p:spTgt>
                                        </p:tgtEl>
                                      </p:cBhvr>
                                    </p:animEffect>
                                    <p:anim calcmode="lin" valueType="num">
                                      <p:cBhvr>
                                        <p:cTn id="8" dur="10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96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9635">
                                            <p:txEl>
                                              <p:pRg st="1" end="1"/>
                                            </p:txEl>
                                          </p:spTgt>
                                        </p:tgtEl>
                                        <p:attrNameLst>
                                          <p:attrName>style.visibility</p:attrName>
                                        </p:attrNameLst>
                                      </p:cBhvr>
                                      <p:to>
                                        <p:strVal val="visible"/>
                                      </p:to>
                                    </p:set>
                                    <p:animEffect transition="in" filter="fade">
                                      <p:cBhvr>
                                        <p:cTn id="14" dur="1000"/>
                                        <p:tgtEl>
                                          <p:spTgt spid="69635">
                                            <p:txEl>
                                              <p:pRg st="1" end="1"/>
                                            </p:txEl>
                                          </p:spTgt>
                                        </p:tgtEl>
                                      </p:cBhvr>
                                    </p:animEffect>
                                    <p:anim calcmode="lin" valueType="num">
                                      <p:cBhvr>
                                        <p:cTn id="15" dur="10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96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9635">
                                            <p:txEl>
                                              <p:pRg st="2" end="2"/>
                                            </p:txEl>
                                          </p:spTgt>
                                        </p:tgtEl>
                                        <p:attrNameLst>
                                          <p:attrName>style.visibility</p:attrName>
                                        </p:attrNameLst>
                                      </p:cBhvr>
                                      <p:to>
                                        <p:strVal val="visible"/>
                                      </p:to>
                                    </p:set>
                                    <p:animEffect transition="in" filter="fade">
                                      <p:cBhvr>
                                        <p:cTn id="21" dur="1000"/>
                                        <p:tgtEl>
                                          <p:spTgt spid="69635">
                                            <p:txEl>
                                              <p:pRg st="2" end="2"/>
                                            </p:txEl>
                                          </p:spTgt>
                                        </p:tgtEl>
                                      </p:cBhvr>
                                    </p:animEffect>
                                    <p:anim calcmode="lin" valueType="num">
                                      <p:cBhvr>
                                        <p:cTn id="22" dur="10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963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36496" cy="6827634"/>
          </a:xfrm>
        </p:spPr>
      </p:pic>
      <p:sp>
        <p:nvSpPr>
          <p:cNvPr id="2" name="標題 1"/>
          <p:cNvSpPr>
            <a:spLocks noGrp="1"/>
          </p:cNvSpPr>
          <p:nvPr>
            <p:ph type="title"/>
          </p:nvPr>
        </p:nvSpPr>
        <p:spPr>
          <a:xfrm>
            <a:off x="403448" y="836712"/>
            <a:ext cx="8229600" cy="4522514"/>
          </a:xfrm>
        </p:spPr>
        <p:txBody>
          <a:bodyPr>
            <a:normAutofit/>
          </a:bodyPr>
          <a:lstStyle/>
          <a:p>
            <a:r>
              <a:rPr lang="zh-TW" altLang="en-US" sz="5400" b="1" dirty="0">
                <a:solidFill>
                  <a:schemeClr val="bg1"/>
                </a:solidFill>
                <a:latin typeface="微軟正黑體" panose="020B0604030504040204" pitchFamily="34" charset="-120"/>
                <a:ea typeface="微軟正黑體" panose="020B0604030504040204" pitchFamily="34" charset="-120"/>
              </a:rPr>
              <a:t>其他五專招生管道</a:t>
            </a:r>
          </a:p>
        </p:txBody>
      </p:sp>
    </p:spTree>
    <p:extLst>
      <p:ext uri="{BB962C8B-B14F-4D97-AF65-F5344CB8AC3E}">
        <p14:creationId xmlns:p14="http://schemas.microsoft.com/office/powerpoint/2010/main" val="33610023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7826" name="標題 1"/>
          <p:cNvSpPr>
            <a:spLocks noGrp="1"/>
          </p:cNvSpPr>
          <p:nvPr>
            <p:ph type="title"/>
          </p:nvPr>
        </p:nvSpPr>
        <p:spPr/>
        <p:txBody>
          <a:bodyPr/>
          <a:lstStyle/>
          <a:p>
            <a:pPr eaLnBrk="1" hangingPunct="1"/>
            <a:r>
              <a:rPr lang="zh-TW" altLang="en-US" sz="4000" b="1" dirty="0">
                <a:latin typeface="微軟正黑體" panose="020B0604030504040204" pitchFamily="34" charset="-120"/>
                <a:ea typeface="微軟正黑體" panose="020B0604030504040204" pitchFamily="34" charset="-120"/>
              </a:rPr>
              <a:t>五專免試續招</a:t>
            </a:r>
          </a:p>
        </p:txBody>
      </p:sp>
      <p:sp>
        <p:nvSpPr>
          <p:cNvPr id="71683" name="內容版面配置區 2"/>
          <p:cNvSpPr>
            <a:spLocks noGrp="1"/>
          </p:cNvSpPr>
          <p:nvPr>
            <p:ph idx="1"/>
          </p:nvPr>
        </p:nvSpPr>
        <p:spPr/>
        <p:txBody>
          <a:bodyPr/>
          <a:lstStyle/>
          <a:p>
            <a:pPr algn="just" eaLnBrk="1" hangingPunct="1">
              <a:spcBef>
                <a:spcPts val="1200"/>
              </a:spcBef>
            </a:pPr>
            <a:r>
              <a:rPr lang="zh-TW" altLang="en-US" sz="2800" dirty="0">
                <a:latin typeface="微軟正黑體" panose="020B0604030504040204" pitchFamily="34" charset="-120"/>
                <a:ea typeface="微軟正黑體" panose="020B0604030504040204" pitchFamily="34" charset="-120"/>
              </a:rPr>
              <a:t>經五專優先免試入學及各區五專聯合免試入學招生後，仍有招生名額之五專招生學校得經教育部核准辦理續招，分發作業由五專續招學校自行訂定之招生規定辦理。</a:t>
            </a:r>
            <a:endParaRPr lang="en-US" altLang="zh-TW" sz="2800" dirty="0">
              <a:latin typeface="微軟正黑體" panose="020B0604030504040204" pitchFamily="34" charset="-120"/>
              <a:ea typeface="微軟正黑體" panose="020B0604030504040204" pitchFamily="34" charset="-120"/>
            </a:endParaRPr>
          </a:p>
          <a:p>
            <a:pPr algn="just" eaLnBrk="1" hangingPunct="1">
              <a:spcBef>
                <a:spcPts val="1200"/>
              </a:spcBef>
            </a:pPr>
            <a:r>
              <a:rPr lang="zh-TW" altLang="en-US" sz="2800" dirty="0">
                <a:latin typeface="微軟正黑體" panose="020B0604030504040204" pitchFamily="34" charset="-120"/>
                <a:ea typeface="微軟正黑體" panose="020B0604030504040204" pitchFamily="34" charset="-120"/>
              </a:rPr>
              <a:t>各校辦理五專免試續招時間，自</a:t>
            </a:r>
            <a:r>
              <a:rPr lang="en-US" altLang="zh-TW" sz="2800" dirty="0">
                <a:solidFill>
                  <a:srgbClr val="FF0000"/>
                </a:solidFill>
                <a:latin typeface="微軟正黑體" panose="020B0604030504040204" pitchFamily="34" charset="-120"/>
                <a:ea typeface="微軟正黑體" panose="020B0604030504040204" pitchFamily="34" charset="-120"/>
              </a:rPr>
              <a:t>110</a:t>
            </a:r>
            <a:r>
              <a:rPr lang="zh-TW" altLang="en-US" sz="2800" dirty="0">
                <a:solidFill>
                  <a:srgbClr val="FF0000"/>
                </a:solidFill>
                <a:latin typeface="微軟正黑體" panose="020B0604030504040204" pitchFamily="34" charset="-120"/>
                <a:ea typeface="微軟正黑體" panose="020B0604030504040204" pitchFamily="34" charset="-120"/>
              </a:rPr>
              <a:t>年</a:t>
            </a:r>
            <a:r>
              <a:rPr lang="en-US" altLang="zh-TW" sz="2800" dirty="0">
                <a:solidFill>
                  <a:srgbClr val="FF0000"/>
                </a:solidFill>
                <a:latin typeface="微軟正黑體" panose="020B0604030504040204" pitchFamily="34" charset="-120"/>
                <a:ea typeface="微軟正黑體" panose="020B0604030504040204" pitchFamily="34" charset="-120"/>
              </a:rPr>
              <a:t>7</a:t>
            </a:r>
            <a:r>
              <a:rPr lang="zh-TW" altLang="en-US" sz="2800" dirty="0">
                <a:solidFill>
                  <a:srgbClr val="FF0000"/>
                </a:solidFill>
                <a:latin typeface="微軟正黑體" panose="020B0604030504040204" pitchFamily="34" charset="-120"/>
                <a:ea typeface="微軟正黑體" panose="020B0604030504040204" pitchFamily="34" charset="-120"/>
              </a:rPr>
              <a:t>月</a:t>
            </a:r>
            <a:r>
              <a:rPr lang="en-US" altLang="zh-TW" sz="2800" dirty="0">
                <a:solidFill>
                  <a:srgbClr val="FF0000"/>
                </a:solidFill>
                <a:latin typeface="微軟正黑體" panose="020B0604030504040204" pitchFamily="34" charset="-120"/>
                <a:ea typeface="微軟正黑體" panose="020B0604030504040204" pitchFamily="34" charset="-120"/>
              </a:rPr>
              <a:t>13</a:t>
            </a:r>
            <a:r>
              <a:rPr lang="zh-TW" altLang="en-US" sz="2800" dirty="0">
                <a:solidFill>
                  <a:srgbClr val="FF0000"/>
                </a:solidFill>
                <a:latin typeface="微軟正黑體" panose="020B0604030504040204" pitchFamily="34" charset="-120"/>
                <a:ea typeface="微軟正黑體" panose="020B0604030504040204" pitchFamily="34" charset="-120"/>
              </a:rPr>
              <a:t>日</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星期二</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起</a:t>
            </a:r>
            <a:r>
              <a:rPr lang="zh-TW" altLang="en-US" sz="2800" dirty="0">
                <a:latin typeface="微軟正黑體" panose="020B0604030504040204" pitchFamily="34" charset="-120"/>
                <a:ea typeface="微軟正黑體" panose="020B0604030504040204" pitchFamily="34" charset="-120"/>
              </a:rPr>
              <a:t>開始辦理，有意報名者可至</a:t>
            </a:r>
            <a:r>
              <a:rPr lang="zh-TW" altLang="en-US" sz="2800" dirty="0">
                <a:solidFill>
                  <a:srgbClr val="0000FF"/>
                </a:solidFill>
                <a:latin typeface="微軟正黑體" panose="020B0604030504040204" pitchFamily="34" charset="-120"/>
                <a:ea typeface="微軟正黑體" panose="020B0604030504040204" pitchFamily="34" charset="-120"/>
              </a:rPr>
              <a:t>技專校院招生策略委員會</a:t>
            </a:r>
            <a:r>
              <a:rPr lang="zh-TW" altLang="en-US" sz="2800" dirty="0">
                <a:latin typeface="微軟正黑體" panose="020B0604030504040204" pitchFamily="34" charset="-120"/>
                <a:ea typeface="微軟正黑體" panose="020B0604030504040204" pitchFamily="34" charset="-120"/>
              </a:rPr>
              <a:t>網站</a:t>
            </a:r>
            <a:r>
              <a:rPr lang="zh-TW" altLang="en-US" sz="18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hlinkClick r:id="rId3"/>
              </a:rPr>
              <a:t>http://www.techadmi.edu.tw</a:t>
            </a:r>
            <a:r>
              <a:rPr lang="zh-TW" altLang="en-US" sz="1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查詢招生學校科組名額等資訊。</a:t>
            </a:r>
          </a:p>
        </p:txBody>
      </p:sp>
      <p:pic>
        <p:nvPicPr>
          <p:cNvPr id="77828"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33" y="6283325"/>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037361"/>
      </p:ext>
    </p:extLst>
  </p:cSld>
  <p:clrMapOvr>
    <a:masterClrMapping/>
  </p:clrMapOvr>
  <p:transition spd="slow">
    <p:push di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78850" name="標題 1"/>
          <p:cNvSpPr>
            <a:spLocks noGrp="1"/>
          </p:cNvSpPr>
          <p:nvPr>
            <p:ph type="title"/>
          </p:nvPr>
        </p:nvSpPr>
        <p:spPr/>
        <p:txBody>
          <a:bodyPr/>
          <a:lstStyle/>
          <a:p>
            <a:pPr eaLnBrk="1" hangingPunct="1"/>
            <a:r>
              <a:rPr lang="zh-TW" altLang="en-US" sz="4000" b="1" dirty="0">
                <a:latin typeface="微軟正黑體" panose="020B0604030504040204" pitchFamily="34" charset="-120"/>
                <a:ea typeface="微軟正黑體" panose="020B0604030504040204" pitchFamily="34" charset="-120"/>
              </a:rPr>
              <a:t>特色招生甄選入學</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七年一貫制</a:t>
            </a:r>
            <a:r>
              <a:rPr lang="en-US" altLang="zh-TW" sz="3200" b="1" dirty="0">
                <a:latin typeface="微軟正黑體" panose="020B0604030504040204" pitchFamily="34" charset="-120"/>
                <a:ea typeface="微軟正黑體" panose="020B0604030504040204" pitchFamily="34" charset="-120"/>
              </a:rPr>
              <a:t>)</a:t>
            </a:r>
            <a:endParaRPr lang="zh-TW" altLang="en-US" sz="3200" b="1" dirty="0">
              <a:latin typeface="微軟正黑體" panose="020B0604030504040204" pitchFamily="34" charset="-120"/>
              <a:ea typeface="微軟正黑體" panose="020B0604030504040204" pitchFamily="34" charset="-120"/>
            </a:endParaRPr>
          </a:p>
        </p:txBody>
      </p:sp>
      <p:sp>
        <p:nvSpPr>
          <p:cNvPr id="72707" name="內容版面配置區 2"/>
          <p:cNvSpPr>
            <a:spLocks noGrp="1"/>
          </p:cNvSpPr>
          <p:nvPr>
            <p:ph idx="1"/>
          </p:nvPr>
        </p:nvSpPr>
        <p:spPr>
          <a:xfrm>
            <a:off x="457200" y="1600200"/>
            <a:ext cx="8363272" cy="4525963"/>
          </a:xfrm>
        </p:spPr>
        <p:txBody>
          <a:bodyPr/>
          <a:lstStyle/>
          <a:p>
            <a:pPr algn="just" eaLnBrk="1" hangingPunct="1">
              <a:spcBef>
                <a:spcPts val="1200"/>
              </a:spcBef>
            </a:pPr>
            <a:r>
              <a:rPr lang="zh-TW" altLang="en-US" sz="2800" dirty="0">
                <a:latin typeface="微軟正黑體" panose="020B0604030504040204" pitchFamily="34" charset="-120"/>
                <a:ea typeface="微軟正黑體" panose="020B0604030504040204" pitchFamily="34" charset="-120"/>
              </a:rPr>
              <a:t>七年一貫制為特殊的藝術類科教育學制，學生修業期間</a:t>
            </a:r>
            <a:r>
              <a:rPr lang="zh-TW" altLang="en-US" sz="2800" b="1" dirty="0">
                <a:solidFill>
                  <a:srgbClr val="0000FF"/>
                </a:solidFill>
                <a:latin typeface="微軟正黑體" panose="020B0604030504040204" pitchFamily="34" charset="-120"/>
                <a:ea typeface="微軟正黑體" panose="020B0604030504040204" pitchFamily="34" charset="-120"/>
              </a:rPr>
              <a:t>前</a:t>
            </a:r>
            <a:r>
              <a:rPr lang="en-US" altLang="zh-TW" sz="2800" b="1" dirty="0">
                <a:solidFill>
                  <a:srgbClr val="0000FF"/>
                </a:solidFill>
                <a:latin typeface="微軟正黑體" panose="020B0604030504040204" pitchFamily="34" charset="-120"/>
                <a:ea typeface="微軟正黑體" panose="020B0604030504040204" pitchFamily="34" charset="-120"/>
              </a:rPr>
              <a:t>5</a:t>
            </a:r>
            <a:r>
              <a:rPr lang="zh-TW" altLang="en-US" sz="2800" b="1" dirty="0">
                <a:solidFill>
                  <a:srgbClr val="0000FF"/>
                </a:solidFill>
                <a:latin typeface="微軟正黑體" panose="020B0604030504040204" pitchFamily="34" charset="-120"/>
                <a:ea typeface="微軟正黑體" panose="020B0604030504040204" pitchFamily="34" charset="-120"/>
              </a:rPr>
              <a:t>年視同五專生</a:t>
            </a:r>
            <a:r>
              <a:rPr lang="zh-TW" altLang="en-US" sz="2800" dirty="0">
                <a:latin typeface="微軟正黑體" panose="020B0604030504040204" pitchFamily="34" charset="-120"/>
                <a:ea typeface="微軟正黑體" panose="020B0604030504040204" pitchFamily="34" charset="-120"/>
              </a:rPr>
              <a:t>，五年級在校生成績及格者，應參加公開升級甄試；通過甄試者得直升並繼續後</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年大學部</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二技</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學業。</a:t>
            </a:r>
            <a:endParaRPr lang="en-US" altLang="zh-TW" sz="2800" dirty="0">
              <a:latin typeface="微軟正黑體" panose="020B0604030504040204" pitchFamily="34" charset="-120"/>
              <a:ea typeface="微軟正黑體" panose="020B0604030504040204" pitchFamily="34" charset="-120"/>
            </a:endParaRPr>
          </a:p>
          <a:p>
            <a:pPr algn="just" eaLnBrk="1" hangingPunct="1">
              <a:spcBef>
                <a:spcPts val="1200"/>
              </a:spcBef>
            </a:pPr>
            <a:r>
              <a:rPr lang="zh-TW" altLang="en-US" sz="2800" dirty="0">
                <a:latin typeface="微軟正黑體" panose="020B0604030504040204" pitchFamily="34" charset="-120"/>
                <a:ea typeface="微軟正黑體" panose="020B0604030504040204" pitchFamily="34" charset="-120"/>
              </a:rPr>
              <a:t>未參加或未通過升級甄試者，由學校視其修業情形，發給修業證明或五專副學士學位證書</a:t>
            </a:r>
            <a:endParaRPr lang="en-US" altLang="zh-TW" sz="2800" dirty="0">
              <a:latin typeface="微軟正黑體" panose="020B0604030504040204" pitchFamily="34" charset="-120"/>
              <a:ea typeface="微軟正黑體" panose="020B0604030504040204" pitchFamily="34" charset="-120"/>
            </a:endParaRPr>
          </a:p>
          <a:p>
            <a:pPr algn="just" eaLnBrk="1" hangingPunct="1">
              <a:spcBef>
                <a:spcPts val="1200"/>
              </a:spcBef>
            </a:pPr>
            <a:r>
              <a:rPr lang="zh-TW" altLang="en-US" sz="2800" dirty="0">
                <a:latin typeface="微軟正黑體" panose="020B0604030504040204" pitchFamily="34" charset="-120"/>
                <a:ea typeface="微軟正黑體" panose="020B0604030504040204" pitchFamily="34" charset="-120"/>
              </a:rPr>
              <a:t>學生完成七年一貫制學業，成績及格者，授予藝術學學士學位。</a:t>
            </a:r>
            <a:endParaRPr lang="en-US" altLang="zh-TW" sz="2800" dirty="0">
              <a:latin typeface="微軟正黑體" panose="020B0604030504040204" pitchFamily="34" charset="-120"/>
              <a:ea typeface="微軟正黑體" panose="020B0604030504040204" pitchFamily="34" charset="-120"/>
            </a:endParaRPr>
          </a:p>
        </p:txBody>
      </p:sp>
      <p:pic>
        <p:nvPicPr>
          <p:cNvPr id="78852"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22" y="6283325"/>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019574"/>
      </p:ext>
    </p:extLst>
  </p:cSld>
  <p:clrMapOvr>
    <a:masterClrMapping/>
  </p:clrMapOvr>
  <p:transition spd="slow">
    <p:push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4" name="內容版面配置區 3"/>
          <p:cNvGraphicFramePr>
            <a:graphicFrameLocks noGrp="1"/>
          </p:cNvGraphicFramePr>
          <p:nvPr>
            <p:ph idx="1"/>
            <p:extLst>
              <p:ext uri="{D42A27DB-BD31-4B8C-83A1-F6EECF244321}">
                <p14:modId xmlns:p14="http://schemas.microsoft.com/office/powerpoint/2010/main" val="3667213299"/>
              </p:ext>
            </p:extLst>
          </p:nvPr>
        </p:nvGraphicFramePr>
        <p:xfrm>
          <a:off x="457200" y="1600200"/>
          <a:ext cx="8229600" cy="4482940"/>
        </p:xfrm>
        <a:graphic>
          <a:graphicData uri="http://schemas.openxmlformats.org/drawingml/2006/table">
            <a:tbl>
              <a:tblPr firstRow="1" bandRow="1">
                <a:tableStyleId>{5940675A-B579-460E-94D1-54222C63F5DA}</a:tableStyleId>
              </a:tblPr>
              <a:tblGrid>
                <a:gridCol w="1810544">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720080">
                  <a:extLst>
                    <a:ext uri="{9D8B030D-6E8A-4147-A177-3AD203B41FA5}">
                      <a16:colId xmlns:a16="http://schemas.microsoft.com/office/drawing/2014/main" val="3189818104"/>
                    </a:ext>
                  </a:extLst>
                </a:gridCol>
                <a:gridCol w="3898776">
                  <a:extLst>
                    <a:ext uri="{9D8B030D-6E8A-4147-A177-3AD203B41FA5}">
                      <a16:colId xmlns:a16="http://schemas.microsoft.com/office/drawing/2014/main" val="20002"/>
                    </a:ext>
                  </a:extLst>
                </a:gridCol>
              </a:tblGrid>
              <a:tr h="579158">
                <a:tc>
                  <a:txBody>
                    <a:bodyPr/>
                    <a:lstStyle/>
                    <a:p>
                      <a:pPr algn="ct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招生學校</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招生系別</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名額</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tc>
                  <a:txBody>
                    <a:bodyPr/>
                    <a:lstStyle/>
                    <a:p>
                      <a:pPr algn="ct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考試科目</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alpha val="40000"/>
                      </a:schemeClr>
                    </a:solidFill>
                  </a:tcPr>
                </a:tc>
                <a:extLst>
                  <a:ext uri="{0D108BD9-81ED-4DB2-BD59-A6C34878D82A}">
                    <a16:rowId xmlns:a16="http://schemas.microsoft.com/office/drawing/2014/main" val="10000"/>
                  </a:ext>
                </a:extLst>
              </a:tr>
              <a:tr h="579158">
                <a:tc rowSpan="3">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台南應用科技大學</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美術系</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100</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素描</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(300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78596">
                <a:tc vMerge="1">
                  <a:txBody>
                    <a:bodyPr/>
                    <a:lstStyle/>
                    <a:p>
                      <a:endParaRPr lang="zh-TW" altLang="en-US" sz="3200" dirty="0"/>
                    </a:p>
                  </a:txBody>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音樂系</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65</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樂理</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含音樂常識</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(100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聽寫</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筆試</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視唱</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面試</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主修科目</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(400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9158">
                <a:tc vMerge="1">
                  <a:txBody>
                    <a:bodyPr/>
                    <a:lstStyle/>
                    <a:p>
                      <a:endParaRPr lang="zh-TW" altLang="en-US" sz="3200" dirty="0"/>
                    </a:p>
                  </a:txBody>
                  <a:tcPr/>
                </a:tc>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舞蹈系</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45</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舞蹈基本動作</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(400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66870">
                <a:tc>
                  <a:txBody>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東方設計大學</a:t>
                      </a: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zh-TW" altLang="en-US" sz="2800" spc="-500" baseline="0" dirty="0">
                          <a:latin typeface="微軟正黑體" panose="020B0604030504040204" pitchFamily="34" charset="-120"/>
                          <a:ea typeface="微軟正黑體" panose="020B0604030504040204" pitchFamily="34" charset="-120"/>
                          <a:cs typeface="Times New Roman" panose="02020603050405020304" pitchFamily="18" charset="0"/>
                        </a:rPr>
                        <a:t>美術工藝系</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美術專長</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30</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靜物素描</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(300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l"/>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書面審查</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(100</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分</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23" marB="457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80898" name="標題 1"/>
          <p:cNvSpPr>
            <a:spLocks noGrp="1"/>
          </p:cNvSpPr>
          <p:nvPr>
            <p:ph type="title"/>
          </p:nvPr>
        </p:nvSpPr>
        <p:spPr/>
        <p:txBody>
          <a:bodyPr>
            <a:normAutofit fontScale="90000"/>
          </a:bodyPr>
          <a:lstStyle/>
          <a:p>
            <a:r>
              <a:rPr lang="zh-TW" altLang="en-US" sz="4000" b="1" dirty="0">
                <a:latin typeface="微軟正黑體" panose="020B0604030504040204" pitchFamily="34" charset="-120"/>
                <a:ea typeface="微軟正黑體" panose="020B0604030504040204" pitchFamily="34" charset="-120"/>
              </a:rPr>
              <a:t>特色招生甄選入學</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七年一貫制</a:t>
            </a:r>
            <a:r>
              <a:rPr lang="en-US" altLang="zh-TW" sz="4000" b="1" dirty="0">
                <a:latin typeface="微軟正黑體" panose="020B0604030504040204" pitchFamily="34" charset="-120"/>
                <a:ea typeface="微軟正黑體" panose="020B0604030504040204" pitchFamily="34" charset="-120"/>
              </a:rPr>
              <a:t>)</a:t>
            </a:r>
            <a:br>
              <a:rPr lang="en-US" altLang="zh-TW" sz="4000" b="1" dirty="0">
                <a:latin typeface="微軟正黑體" panose="020B0604030504040204" pitchFamily="34" charset="-120"/>
                <a:ea typeface="微軟正黑體" panose="020B0604030504040204" pitchFamily="34" charset="-120"/>
              </a:rPr>
            </a:br>
            <a:r>
              <a:rPr lang="zh-TW" altLang="en-US" sz="4000" b="1" dirty="0">
                <a:latin typeface="微軟正黑體" panose="020B0604030504040204" pitchFamily="34" charset="-120"/>
                <a:ea typeface="微軟正黑體" panose="020B0604030504040204" pitchFamily="34" charset="-120"/>
              </a:rPr>
              <a:t>招生學校、名額、考試科目</a:t>
            </a:r>
          </a:p>
        </p:txBody>
      </p:sp>
      <p:pic>
        <p:nvPicPr>
          <p:cNvPr id="80923"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09" y="2996952"/>
            <a:ext cx="1729569" cy="1986533"/>
          </a:xfrm>
          <a:prstGeom prst="rect">
            <a:avLst/>
          </a:prstGeom>
        </p:spPr>
      </p:pic>
    </p:spTree>
    <p:extLst>
      <p:ext uri="{BB962C8B-B14F-4D97-AF65-F5344CB8AC3E}">
        <p14:creationId xmlns:p14="http://schemas.microsoft.com/office/powerpoint/2010/main" val="3734994389"/>
      </p:ext>
    </p:extLst>
  </p:cSld>
  <p:clrMapOvr>
    <a:masterClrMapping/>
  </p:clrMapOvr>
  <p:transition spd="slow">
    <p:push di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4" name="內容版面配置區 3"/>
          <p:cNvGraphicFramePr>
            <a:graphicFrameLocks noGrp="1"/>
          </p:cNvGraphicFramePr>
          <p:nvPr>
            <p:ph idx="1"/>
            <p:extLst>
              <p:ext uri="{D42A27DB-BD31-4B8C-83A1-F6EECF244321}">
                <p14:modId xmlns:p14="http://schemas.microsoft.com/office/powerpoint/2010/main" val="4026464800"/>
              </p:ext>
            </p:extLst>
          </p:nvPr>
        </p:nvGraphicFramePr>
        <p:xfrm>
          <a:off x="683567" y="1805386"/>
          <a:ext cx="7890049" cy="4303880"/>
        </p:xfrm>
        <a:graphic>
          <a:graphicData uri="http://schemas.openxmlformats.org/drawingml/2006/table">
            <a:tbl>
              <a:tblPr firstRow="1" bandRow="1">
                <a:tableStyleId>{5940675A-B579-460E-94D1-54222C63F5DA}</a:tableStyleId>
              </a:tblPr>
              <a:tblGrid>
                <a:gridCol w="1368153">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gridCol w="3353544">
                  <a:extLst>
                    <a:ext uri="{9D8B030D-6E8A-4147-A177-3AD203B41FA5}">
                      <a16:colId xmlns:a16="http://schemas.microsoft.com/office/drawing/2014/main" val="20002"/>
                    </a:ext>
                  </a:extLst>
                </a:gridCol>
              </a:tblGrid>
              <a:tr h="759518">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項目</a:t>
                      </a: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台南應用科技大學</a:t>
                      </a: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東方設計大學</a:t>
                      </a:r>
                      <a:endPar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00"/>
                  </a:ext>
                </a:extLst>
              </a:tr>
              <a:tr h="1692000">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報名</a:t>
                      </a: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網路報名：</a:t>
                      </a:r>
                      <a:endPar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星期二</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起</a:t>
                      </a:r>
                      <a:endPar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星期三</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止</a:t>
                      </a:r>
                      <a:endPar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通訊及現場報名：</a:t>
                      </a:r>
                      <a:endPar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起</a:t>
                      </a:r>
                      <a:endPar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星期三</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止</a:t>
                      </a:r>
                      <a:endPar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94192">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考試</a:t>
                      </a: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星期六</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星期六</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9085">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放榜</a:t>
                      </a: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31</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星期三</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9085">
                <a:tc>
                  <a:txBody>
                    <a:bodyPr/>
                    <a:lstStyle/>
                    <a:p>
                      <a:pPr algn="ct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報到</a:t>
                      </a: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日前</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星期三</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rPr>
                        <a:t>星期一</a:t>
                      </a:r>
                      <a:r>
                        <a:rPr lang="en-US" altLang="zh-TW" sz="2000" b="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T="45715" marB="457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81922" name="標題 1"/>
          <p:cNvSpPr>
            <a:spLocks noGrp="1"/>
          </p:cNvSpPr>
          <p:nvPr>
            <p:ph type="title"/>
          </p:nvPr>
        </p:nvSpPr>
        <p:spPr/>
        <p:txBody>
          <a:bodyPr>
            <a:normAutofit fontScale="90000"/>
          </a:bodyPr>
          <a:lstStyle/>
          <a:p>
            <a:r>
              <a:rPr lang="zh-TW" altLang="en-US" sz="4000" b="1" dirty="0">
                <a:latin typeface="微軟正黑體" panose="020B0604030504040204" pitchFamily="34" charset="-120"/>
                <a:ea typeface="微軟正黑體" panose="020B0604030504040204" pitchFamily="34" charset="-120"/>
              </a:rPr>
              <a:t>特色招生甄選入學</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七年一貫制</a:t>
            </a:r>
            <a:r>
              <a:rPr lang="en-US" altLang="zh-TW" sz="4000" b="1" dirty="0">
                <a:latin typeface="微軟正黑體" panose="020B0604030504040204" pitchFamily="34" charset="-120"/>
                <a:ea typeface="微軟正黑體" panose="020B0604030504040204" pitchFamily="34" charset="-120"/>
              </a:rPr>
              <a:t>)</a:t>
            </a:r>
            <a:br>
              <a:rPr lang="en-US" altLang="zh-TW" sz="4000" b="1" dirty="0">
                <a:latin typeface="微軟正黑體" panose="020B0604030504040204" pitchFamily="34" charset="-120"/>
                <a:ea typeface="微軟正黑體" panose="020B0604030504040204" pitchFamily="34" charset="-120"/>
              </a:rPr>
            </a:br>
            <a:r>
              <a:rPr lang="zh-TW" altLang="en-US" sz="4000" b="1" dirty="0">
                <a:latin typeface="微軟正黑體" panose="020B0604030504040204" pitchFamily="34" charset="-120"/>
                <a:ea typeface="微軟正黑體" panose="020B0604030504040204" pitchFamily="34" charset="-120"/>
              </a:rPr>
              <a:t>辦理日程</a:t>
            </a:r>
          </a:p>
        </p:txBody>
      </p:sp>
      <p:pic>
        <p:nvPicPr>
          <p:cNvPr id="81949"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16563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演色-老師PPT設計_工作區域 1 複本 10.jpg"/>
          <p:cNvPicPr>
            <a:picLocks noChangeAspect="1"/>
          </p:cNvPicPr>
          <p:nvPr/>
        </p:nvPicPr>
        <p:blipFill>
          <a:blip r:embed="rId3" cstate="print"/>
          <a:stretch>
            <a:fillRect/>
          </a:stretch>
        </p:blipFill>
        <p:spPr>
          <a:xfrm>
            <a:off x="0" y="0"/>
            <a:ext cx="9144000" cy="6858000"/>
          </a:xfrm>
          <a:prstGeom prst="rect">
            <a:avLst/>
          </a:prstGeom>
        </p:spPr>
      </p:pic>
      <p:grpSp>
        <p:nvGrpSpPr>
          <p:cNvPr id="17" name="群組 16"/>
          <p:cNvGrpSpPr/>
          <p:nvPr/>
        </p:nvGrpSpPr>
        <p:grpSpPr>
          <a:xfrm>
            <a:off x="255052" y="1092026"/>
            <a:ext cx="8367672" cy="5049788"/>
            <a:chOff x="596816" y="1331541"/>
            <a:chExt cx="8367672" cy="5049788"/>
          </a:xfrm>
        </p:grpSpPr>
        <p:graphicFrame>
          <p:nvGraphicFramePr>
            <p:cNvPr id="6" name="資料庫圖表 5"/>
            <p:cNvGraphicFramePr/>
            <p:nvPr>
              <p:extLst>
                <p:ext uri="{D42A27DB-BD31-4B8C-83A1-F6EECF244321}">
                  <p14:modId xmlns:p14="http://schemas.microsoft.com/office/powerpoint/2010/main" val="4184823767"/>
                </p:ext>
              </p:extLst>
            </p:nvPr>
          </p:nvGraphicFramePr>
          <p:xfrm>
            <a:off x="596816" y="1331541"/>
            <a:ext cx="6798445"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群組 15"/>
            <p:cNvGrpSpPr/>
            <p:nvPr/>
          </p:nvGrpSpPr>
          <p:grpSpPr>
            <a:xfrm>
              <a:off x="3059934" y="2132856"/>
              <a:ext cx="5904554" cy="4248473"/>
              <a:chOff x="3059934" y="2132856"/>
              <a:chExt cx="5904554" cy="4248473"/>
            </a:xfrm>
          </p:grpSpPr>
          <p:grpSp>
            <p:nvGrpSpPr>
              <p:cNvPr id="8" name="群組 3"/>
              <p:cNvGrpSpPr>
                <a:grpSpLocks/>
              </p:cNvGrpSpPr>
              <p:nvPr/>
            </p:nvGrpSpPr>
            <p:grpSpPr bwMode="auto">
              <a:xfrm>
                <a:off x="7537450" y="2939951"/>
                <a:ext cx="1241425" cy="1530894"/>
                <a:chOff x="5885459" y="1627880"/>
                <a:chExt cx="1383182" cy="1496767"/>
              </a:xfrm>
            </p:grpSpPr>
            <p:sp>
              <p:nvSpPr>
                <p:cNvPr id="9" name="圓角矩形 8"/>
                <p:cNvSpPr/>
                <p:nvPr/>
              </p:nvSpPr>
              <p:spPr>
                <a:xfrm>
                  <a:off x="5885459" y="1627880"/>
                  <a:ext cx="1383182" cy="1496767"/>
                </a:xfrm>
                <a:prstGeom prst="roundRect">
                  <a:avLst>
                    <a:gd name="adj" fmla="val 10000"/>
                  </a:avLst>
                </a:prstGeom>
                <a:solidFill>
                  <a:schemeClr val="accent6"/>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0" name="圓角矩形 4"/>
                <p:cNvSpPr/>
                <p:nvPr/>
              </p:nvSpPr>
              <p:spPr>
                <a:xfrm>
                  <a:off x="5925604" y="1668686"/>
                  <a:ext cx="1302892" cy="1415156"/>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dirty="0">
                      <a:solidFill>
                        <a:prstClr val="white"/>
                      </a:solidFill>
                      <a:latin typeface="微軟正黑體" panose="020B0604030504040204" pitchFamily="34" charset="-120"/>
                      <a:ea typeface="微軟正黑體" panose="020B0604030504040204" pitchFamily="34" charset="-120"/>
                    </a:rPr>
                    <a:t>英語閱讀</a:t>
                  </a:r>
                </a:p>
              </p:txBody>
            </p:sp>
          </p:grpSp>
          <p:grpSp>
            <p:nvGrpSpPr>
              <p:cNvPr id="11" name="群組 6"/>
              <p:cNvGrpSpPr>
                <a:grpSpLocks/>
              </p:cNvGrpSpPr>
              <p:nvPr/>
            </p:nvGrpSpPr>
            <p:grpSpPr bwMode="auto">
              <a:xfrm>
                <a:off x="7537450" y="4572000"/>
                <a:ext cx="1290638" cy="1503363"/>
                <a:chOff x="5497481" y="3248588"/>
                <a:chExt cx="1290441" cy="1503729"/>
              </a:xfrm>
            </p:grpSpPr>
            <p:sp>
              <p:nvSpPr>
                <p:cNvPr id="12" name="圓角矩形 11"/>
                <p:cNvSpPr/>
                <p:nvPr/>
              </p:nvSpPr>
              <p:spPr>
                <a:xfrm>
                  <a:off x="5497481" y="3248588"/>
                  <a:ext cx="1290441" cy="1503729"/>
                </a:xfrm>
                <a:prstGeom prst="roundRect">
                  <a:avLst>
                    <a:gd name="adj" fmla="val 10000"/>
                  </a:avLst>
                </a:pr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3" name="圓角矩形 4"/>
                <p:cNvSpPr/>
                <p:nvPr/>
              </p:nvSpPr>
              <p:spPr>
                <a:xfrm>
                  <a:off x="5535575" y="3286697"/>
                  <a:ext cx="1214253" cy="1427510"/>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zh-TW" altLang="en-US" sz="2300" dirty="0">
                      <a:solidFill>
                        <a:prstClr val="white"/>
                      </a:solidFill>
                      <a:latin typeface="微軟正黑體" panose="020B0604030504040204" pitchFamily="34" charset="-120"/>
                      <a:ea typeface="微軟正黑體" panose="020B0604030504040204" pitchFamily="34" charset="-120"/>
                    </a:rPr>
                    <a:t>精熟</a:t>
                  </a:r>
                  <a:r>
                    <a:rPr lang="en-US" altLang="zh-TW" sz="2300" dirty="0">
                      <a:solidFill>
                        <a:prstClr val="white"/>
                      </a:solidFill>
                      <a:latin typeface="微軟正黑體" panose="020B0604030504040204" pitchFamily="34" charset="-120"/>
                      <a:ea typeface="微軟正黑體" panose="020B0604030504040204" pitchFamily="34" charset="-120"/>
                    </a:rPr>
                    <a:t/>
                  </a:r>
                  <a:br>
                    <a:rPr lang="en-US" altLang="zh-TW" sz="2300" dirty="0">
                      <a:solidFill>
                        <a:prstClr val="white"/>
                      </a:solidFill>
                      <a:latin typeface="微軟正黑體" panose="020B0604030504040204" pitchFamily="34" charset="-120"/>
                      <a:ea typeface="微軟正黑體" panose="020B0604030504040204" pitchFamily="34" charset="-120"/>
                    </a:rPr>
                  </a:br>
                  <a:r>
                    <a:rPr lang="zh-TW" altLang="en-US" sz="2300" dirty="0">
                      <a:solidFill>
                        <a:prstClr val="white"/>
                      </a:solidFill>
                      <a:latin typeface="微軟正黑體" panose="020B0604030504040204" pitchFamily="34" charset="-120"/>
                      <a:ea typeface="微軟正黑體" panose="020B0604030504040204" pitchFamily="34" charset="-120"/>
                    </a:rPr>
                    <a:t>基礎</a:t>
                  </a:r>
                  <a:r>
                    <a:rPr lang="en-US" altLang="zh-TW" sz="2300" dirty="0">
                      <a:solidFill>
                        <a:prstClr val="white"/>
                      </a:solidFill>
                      <a:latin typeface="微軟正黑體" panose="020B0604030504040204" pitchFamily="34" charset="-120"/>
                      <a:ea typeface="微軟正黑體" panose="020B0604030504040204" pitchFamily="34" charset="-120"/>
                    </a:rPr>
                    <a:t/>
                  </a:r>
                  <a:br>
                    <a:rPr lang="en-US" altLang="zh-TW" sz="2300" dirty="0">
                      <a:solidFill>
                        <a:prstClr val="white"/>
                      </a:solidFill>
                      <a:latin typeface="微軟正黑體" panose="020B0604030504040204" pitchFamily="34" charset="-120"/>
                      <a:ea typeface="微軟正黑體" panose="020B0604030504040204" pitchFamily="34" charset="-120"/>
                    </a:rPr>
                  </a:br>
                  <a:r>
                    <a:rPr lang="zh-TW" altLang="en-US" sz="2300" dirty="0">
                      <a:solidFill>
                        <a:prstClr val="white"/>
                      </a:solidFill>
                      <a:latin typeface="微軟正黑體" panose="020B0604030504040204" pitchFamily="34" charset="-120"/>
                      <a:ea typeface="微軟正黑體" panose="020B0604030504040204" pitchFamily="34" charset="-120"/>
                    </a:rPr>
                    <a:t>待加強</a:t>
                  </a:r>
                </a:p>
              </p:txBody>
            </p:sp>
          </p:grpSp>
          <p:sp>
            <p:nvSpPr>
              <p:cNvPr id="2" name="圓角矩形 1"/>
              <p:cNvSpPr/>
              <p:nvPr/>
            </p:nvSpPr>
            <p:spPr>
              <a:xfrm>
                <a:off x="5940152" y="2780929"/>
                <a:ext cx="3024336" cy="36004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弧形箭號 (下彎) 2"/>
              <p:cNvSpPr/>
              <p:nvPr/>
            </p:nvSpPr>
            <p:spPr>
              <a:xfrm>
                <a:off x="3203848" y="2132856"/>
                <a:ext cx="4536504" cy="920839"/>
              </a:xfrm>
              <a:prstGeom prst="curvedDownArrow">
                <a:avLst/>
              </a:prstGeom>
              <a:solidFill>
                <a:srgbClr val="FFFF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圓角矩形 13"/>
              <p:cNvSpPr/>
              <p:nvPr/>
            </p:nvSpPr>
            <p:spPr>
              <a:xfrm>
                <a:off x="3059934" y="3364146"/>
                <a:ext cx="936104" cy="448701"/>
              </a:xfrm>
              <a:prstGeom prst="roundRect">
                <a:avLst>
                  <a:gd name="adj" fmla="val 0"/>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00"/>
                  </a:solidFill>
                </a:endParaRPr>
              </a:p>
            </p:txBody>
          </p:sp>
        </p:grpSp>
      </p:grpSp>
      <p:sp>
        <p:nvSpPr>
          <p:cNvPr id="18" name="矩形 17"/>
          <p:cNvSpPr/>
          <p:nvPr/>
        </p:nvSpPr>
        <p:spPr>
          <a:xfrm>
            <a:off x="255052" y="355827"/>
            <a:ext cx="8279141" cy="707886"/>
          </a:xfrm>
          <a:prstGeom prst="rect">
            <a:avLst/>
          </a:prstGeom>
          <a:noFill/>
        </p:spPr>
        <p:txBody>
          <a:bodyPr wrap="square">
            <a:spAutoFit/>
          </a:bodyPr>
          <a:lstStyle/>
          <a:p>
            <a:pPr algn="ctr"/>
            <a:r>
              <a:rPr lang="zh-TW" altLang="en-US" sz="4000" b="1"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國中教育會考等級及標示</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2814830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pic>
        <p:nvPicPr>
          <p:cNvPr id="82970"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標題 1"/>
          <p:cNvSpPr>
            <a:spLocks noGrp="1"/>
          </p:cNvSpPr>
          <p:nvPr>
            <p:ph type="title"/>
          </p:nvPr>
        </p:nvSpPr>
        <p:spPr>
          <a:xfrm>
            <a:off x="457200" y="274638"/>
            <a:ext cx="8229600" cy="346050"/>
          </a:xfrm>
        </p:spPr>
        <p:txBody>
          <a:bodyPr>
            <a:noAutofit/>
          </a:bodyPr>
          <a:lstStyle/>
          <a:p>
            <a:r>
              <a:rPr lang="zh-TW" altLang="en-US" sz="4000" b="1" dirty="0">
                <a:latin typeface="微軟正黑體" panose="020B0604030504040204" pitchFamily="34" charset="-120"/>
                <a:ea typeface="微軟正黑體" panose="020B0604030504040204" pitchFamily="34" charset="-120"/>
              </a:rPr>
              <a:t>其他特殊專班招生</a:t>
            </a:r>
          </a:p>
        </p:txBody>
      </p:sp>
      <p:pic>
        <p:nvPicPr>
          <p:cNvPr id="3" name="圖片 2"/>
          <p:cNvPicPr>
            <a:picLocks noChangeAspect="1"/>
          </p:cNvPicPr>
          <p:nvPr/>
        </p:nvPicPr>
        <p:blipFill>
          <a:blip r:embed="rId4"/>
          <a:stretch>
            <a:fillRect/>
          </a:stretch>
        </p:blipFill>
        <p:spPr>
          <a:xfrm>
            <a:off x="1346994" y="1145852"/>
            <a:ext cx="6516615" cy="4566296"/>
          </a:xfrm>
          <a:prstGeom prst="rect">
            <a:avLst/>
          </a:prstGeom>
        </p:spPr>
      </p:pic>
    </p:spTree>
    <p:extLst>
      <p:ext uri="{BB962C8B-B14F-4D97-AF65-F5344CB8AC3E}">
        <p14:creationId xmlns:p14="http://schemas.microsoft.com/office/powerpoint/2010/main" val="2628806197"/>
      </p:ext>
    </p:extLst>
  </p:cSld>
  <p:clrMapOvr>
    <a:masterClrMapping/>
  </p:clrMapOvr>
  <p:transition spd="slow">
    <p:push di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36496" cy="6827634"/>
          </a:xfrm>
        </p:spPr>
      </p:pic>
      <p:sp>
        <p:nvSpPr>
          <p:cNvPr id="2" name="標題 1"/>
          <p:cNvSpPr>
            <a:spLocks noGrp="1"/>
          </p:cNvSpPr>
          <p:nvPr>
            <p:ph type="title"/>
          </p:nvPr>
        </p:nvSpPr>
        <p:spPr>
          <a:xfrm>
            <a:off x="403448" y="836712"/>
            <a:ext cx="8229600" cy="4522514"/>
          </a:xfrm>
        </p:spPr>
        <p:txBody>
          <a:bodyPr>
            <a:normAutofit/>
          </a:bodyPr>
          <a:lstStyle/>
          <a:p>
            <a:r>
              <a:rPr lang="zh-TW" altLang="en-US" sz="5400" b="1" dirty="0">
                <a:solidFill>
                  <a:schemeClr val="bg1"/>
                </a:solidFill>
                <a:latin typeface="微軟正黑體" panose="020B0604030504040204" pitchFamily="34" charset="-120"/>
                <a:ea typeface="微軟正黑體" panose="020B0604030504040204" pitchFamily="34" charset="-120"/>
              </a:rPr>
              <a:t>藝術才能班特色招生</a:t>
            </a:r>
          </a:p>
        </p:txBody>
      </p:sp>
    </p:spTree>
    <p:extLst>
      <p:ext uri="{BB962C8B-B14F-4D97-AF65-F5344CB8AC3E}">
        <p14:creationId xmlns:p14="http://schemas.microsoft.com/office/powerpoint/2010/main" val="2325026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59394" name="標題 1"/>
          <p:cNvSpPr>
            <a:spLocks noGrp="1"/>
          </p:cNvSpPr>
          <p:nvPr>
            <p:ph type="title"/>
          </p:nvPr>
        </p:nvSpPr>
        <p:spPr>
          <a:xfrm>
            <a:off x="1310482" y="332656"/>
            <a:ext cx="6523037" cy="731838"/>
          </a:xfrm>
        </p:spPr>
        <p:txBody>
          <a:bodyPr>
            <a:normAutofit/>
          </a:bodyPr>
          <a:lstStyle/>
          <a:p>
            <a:r>
              <a:rPr altLang="en-US" sz="4000" b="1" dirty="0" err="1">
                <a:solidFill>
                  <a:schemeClr val="accent1">
                    <a:lumMod val="50000"/>
                  </a:schemeClr>
                </a:solidFill>
                <a:latin typeface="微軟正黑體" panose="020B0604030504040204" pitchFamily="34" charset="-120"/>
                <a:ea typeface="微軟正黑體" panose="020B0604030504040204" pitchFamily="34" charset="-120"/>
              </a:rPr>
              <a:t>藝術才能班招生管道</a:t>
            </a:r>
            <a:endParaRPr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287462" y="1340768"/>
            <a:ext cx="8569076" cy="5329238"/>
          </a:xfrm>
        </p:spPr>
        <p:txBody>
          <a:bodyPr rtlCol="0">
            <a:noAutofit/>
          </a:bodyPr>
          <a:lstStyle/>
          <a:p>
            <a:pPr>
              <a:lnSpc>
                <a:spcPct val="80000"/>
              </a:lnSpc>
              <a:defRPr/>
            </a:pPr>
            <a:r>
              <a:rPr altLang="en-US" sz="2800" dirty="0">
                <a:solidFill>
                  <a:srgbClr val="000000"/>
                </a:solidFill>
                <a:latin typeface="微軟正黑體" panose="020B0604030504040204" pitchFamily="34" charset="-120"/>
                <a:ea typeface="微軟正黑體" panose="020B0604030504040204" pitchFamily="34" charset="-120"/>
              </a:rPr>
              <a:t>聯合辦理的招生管道分成</a:t>
            </a:r>
            <a:r>
              <a:rPr lang="en-US" altLang="zh-TW" sz="2800" dirty="0">
                <a:solidFill>
                  <a:srgbClr val="000000"/>
                </a:solidFill>
                <a:latin typeface="微軟正黑體" panose="020B0604030504040204" pitchFamily="34" charset="-120"/>
                <a:ea typeface="微軟正黑體" panose="020B0604030504040204" pitchFamily="34" charset="-120"/>
              </a:rPr>
              <a:t>2</a:t>
            </a:r>
            <a:r>
              <a:rPr altLang="en-US" sz="2800" dirty="0">
                <a:solidFill>
                  <a:srgbClr val="000000"/>
                </a:solidFill>
                <a:latin typeface="微軟正黑體" panose="020B0604030504040204" pitchFamily="34" charset="-120"/>
                <a:ea typeface="微軟正黑體" panose="020B0604030504040204" pitchFamily="34" charset="-120"/>
              </a:rPr>
              <a:t>個</a:t>
            </a:r>
            <a:endParaRPr lang="en-US" altLang="zh-TW" sz="2800" dirty="0">
              <a:solidFill>
                <a:srgbClr val="000000"/>
              </a:solidFill>
              <a:latin typeface="微軟正黑體" panose="020B0604030504040204" pitchFamily="34" charset="-120"/>
              <a:ea typeface="微軟正黑體" panose="020B0604030504040204" pitchFamily="34" charset="-120"/>
            </a:endParaRPr>
          </a:p>
          <a:p>
            <a:pPr marL="0" indent="0">
              <a:lnSpc>
                <a:spcPct val="80000"/>
              </a:lnSpc>
              <a:buFont typeface="Arial" pitchFamily="34" charset="0"/>
              <a:buNone/>
              <a:defRPr/>
            </a:pPr>
            <a:r>
              <a:rPr altLang="en-US" sz="2800" dirty="0">
                <a:solidFill>
                  <a:srgbClr val="000000"/>
                </a:solidFill>
                <a:latin typeface="微軟正黑體" panose="020B0604030504040204" pitchFamily="34" charset="-120"/>
                <a:ea typeface="微軟正黑體" panose="020B0604030504040204" pitchFamily="34" charset="-120"/>
              </a:rPr>
              <a:t>  </a:t>
            </a:r>
            <a:r>
              <a:rPr lang="en-US" altLang="zh-TW" sz="2800" dirty="0">
                <a:solidFill>
                  <a:srgbClr val="000000"/>
                </a:solidFill>
                <a:latin typeface="微軟正黑體" panose="020B0604030504040204" pitchFamily="34" charset="-120"/>
                <a:ea typeface="微軟正黑體" panose="020B0604030504040204" pitchFamily="34" charset="-120"/>
              </a:rPr>
              <a:t>(</a:t>
            </a:r>
            <a:r>
              <a:rPr altLang="en-US" sz="2800" dirty="0">
                <a:solidFill>
                  <a:srgbClr val="000000"/>
                </a:solidFill>
                <a:latin typeface="微軟正黑體" panose="020B0604030504040204" pitchFamily="34" charset="-120"/>
                <a:ea typeface="微軟正黑體" panose="020B0604030504040204" pitchFamily="34" charset="-120"/>
              </a:rPr>
              <a:t>一</a:t>
            </a:r>
            <a:r>
              <a:rPr lang="en-US" altLang="zh-TW" sz="2800" dirty="0">
                <a:solidFill>
                  <a:srgbClr val="000000"/>
                </a:solidFill>
                <a:latin typeface="微軟正黑體" panose="020B0604030504040204" pitchFamily="34" charset="-120"/>
                <a:ea typeface="微軟正黑體" panose="020B0604030504040204" pitchFamily="34" charset="-120"/>
              </a:rPr>
              <a:t>)</a:t>
            </a:r>
            <a:r>
              <a:rPr altLang="en-US" sz="2800" dirty="0">
                <a:solidFill>
                  <a:srgbClr val="000000"/>
                </a:solidFill>
                <a:latin typeface="微軟正黑體" panose="020B0604030504040204" pitchFamily="34" charset="-120"/>
                <a:ea typeface="微軟正黑體" panose="020B0604030504040204" pitchFamily="34" charset="-120"/>
              </a:rPr>
              <a:t>甄選入學聯合分發</a:t>
            </a:r>
            <a:endParaRPr lang="en-US" altLang="zh-TW" sz="2800" dirty="0">
              <a:solidFill>
                <a:srgbClr val="000000"/>
              </a:solidFill>
              <a:latin typeface="微軟正黑體" panose="020B0604030504040204" pitchFamily="34" charset="-120"/>
              <a:ea typeface="微軟正黑體" panose="020B0604030504040204" pitchFamily="34" charset="-120"/>
            </a:endParaRPr>
          </a:p>
          <a:p>
            <a:pPr marL="0" indent="0">
              <a:lnSpc>
                <a:spcPct val="80000"/>
              </a:lnSpc>
              <a:buFont typeface="Arial" pitchFamily="34" charset="0"/>
              <a:buNone/>
              <a:defRPr/>
            </a:pPr>
            <a:r>
              <a:rPr altLang="en-US" sz="2800" dirty="0">
                <a:solidFill>
                  <a:srgbClr val="000000"/>
                </a:solidFill>
                <a:latin typeface="微軟正黑體" panose="020B0604030504040204" pitchFamily="34" charset="-120"/>
                <a:ea typeface="微軟正黑體" panose="020B0604030504040204" pitchFamily="34" charset="-120"/>
              </a:rPr>
              <a:t>      </a:t>
            </a:r>
            <a:r>
              <a:rPr lang="en-US" altLang="zh-TW" sz="2800" dirty="0">
                <a:solidFill>
                  <a:srgbClr val="000000"/>
                </a:solidFill>
                <a:latin typeface="微軟正黑體" panose="020B0604030504040204" pitchFamily="34" charset="-120"/>
                <a:ea typeface="微軟正黑體" panose="020B0604030504040204" pitchFamily="34" charset="-120"/>
              </a:rPr>
              <a:t>1.</a:t>
            </a:r>
            <a:r>
              <a:rPr altLang="en-US" sz="2800" dirty="0">
                <a:solidFill>
                  <a:srgbClr val="000000"/>
                </a:solidFill>
                <a:latin typeface="微軟正黑體" panose="020B0604030504040204" pitchFamily="34" charset="-120"/>
                <a:ea typeface="微軟正黑體" panose="020B0604030504040204" pitchFamily="34" charset="-120"/>
              </a:rPr>
              <a:t>需參加聯合術科測驗</a:t>
            </a:r>
            <a:endParaRPr lang="en-US" altLang="zh-TW" sz="2800" dirty="0">
              <a:solidFill>
                <a:srgbClr val="000000"/>
              </a:solidFill>
              <a:latin typeface="微軟正黑體" panose="020B0604030504040204" pitchFamily="34" charset="-120"/>
              <a:ea typeface="微軟正黑體" panose="020B0604030504040204" pitchFamily="34" charset="-120"/>
            </a:endParaRPr>
          </a:p>
          <a:p>
            <a:pPr marL="0" indent="0">
              <a:lnSpc>
                <a:spcPct val="80000"/>
              </a:lnSpc>
              <a:buFont typeface="Arial" pitchFamily="34" charset="0"/>
              <a:buNone/>
              <a:defRPr/>
            </a:pPr>
            <a:r>
              <a:rPr altLang="en-US" sz="2800" dirty="0">
                <a:solidFill>
                  <a:srgbClr val="000000"/>
                </a:solidFill>
                <a:latin typeface="微軟正黑體" panose="020B0604030504040204" pitchFamily="34" charset="-120"/>
                <a:ea typeface="微軟正黑體" panose="020B0604030504040204" pitchFamily="34" charset="-120"/>
              </a:rPr>
              <a:t>      </a:t>
            </a:r>
            <a:r>
              <a:rPr lang="en-US" altLang="zh-TW" sz="2800" dirty="0">
                <a:solidFill>
                  <a:srgbClr val="000000"/>
                </a:solidFill>
                <a:latin typeface="微軟正黑體" panose="020B0604030504040204" pitchFamily="34" charset="-120"/>
                <a:ea typeface="微軟正黑體" panose="020B0604030504040204" pitchFamily="34" charset="-120"/>
              </a:rPr>
              <a:t>2.</a:t>
            </a:r>
            <a:r>
              <a:rPr altLang="en-US" sz="2800" dirty="0">
                <a:solidFill>
                  <a:srgbClr val="000000"/>
                </a:solidFill>
                <a:latin typeface="微軟正黑體" panose="020B0604030504040204" pitchFamily="34" charset="-120"/>
                <a:ea typeface="微軟正黑體" panose="020B0604030504040204" pitchFamily="34" charset="-120"/>
              </a:rPr>
              <a:t>線上報名</a:t>
            </a:r>
            <a:endParaRPr lang="en-US" altLang="zh-TW" sz="2800" dirty="0">
              <a:solidFill>
                <a:srgbClr val="000000"/>
              </a:solidFill>
              <a:latin typeface="微軟正黑體" panose="020B0604030504040204" pitchFamily="34" charset="-120"/>
              <a:ea typeface="微軟正黑體" panose="020B0604030504040204" pitchFamily="34" charset="-120"/>
            </a:endParaRPr>
          </a:p>
          <a:p>
            <a:pPr marL="0" indent="0">
              <a:lnSpc>
                <a:spcPct val="80000"/>
              </a:lnSpc>
              <a:buFont typeface="Arial" pitchFamily="34" charset="0"/>
              <a:buNone/>
              <a:defRPr/>
            </a:pPr>
            <a:r>
              <a:rPr altLang="en-US" sz="2800" dirty="0">
                <a:solidFill>
                  <a:srgbClr val="000000"/>
                </a:solidFill>
                <a:latin typeface="微軟正黑體" panose="020B0604030504040204" pitchFamily="34" charset="-120"/>
                <a:ea typeface="微軟正黑體" panose="020B0604030504040204" pitchFamily="34" charset="-120"/>
              </a:rPr>
              <a:t>      </a:t>
            </a:r>
            <a:r>
              <a:rPr lang="en-US" altLang="zh-TW" sz="2800" dirty="0">
                <a:solidFill>
                  <a:srgbClr val="000000"/>
                </a:solidFill>
                <a:latin typeface="微軟正黑體" panose="020B0604030504040204" pitchFamily="34" charset="-120"/>
                <a:ea typeface="微軟正黑體" panose="020B0604030504040204" pitchFamily="34" charset="-120"/>
              </a:rPr>
              <a:t>3.</a:t>
            </a:r>
            <a:r>
              <a:rPr altLang="en-US" sz="2800" dirty="0">
                <a:solidFill>
                  <a:srgbClr val="000000"/>
                </a:solidFill>
                <a:latin typeface="微軟正黑體" panose="020B0604030504040204" pitchFamily="34" charset="-120"/>
                <a:ea typeface="微軟正黑體" panose="020B0604030504040204" pitchFamily="34" charset="-120"/>
              </a:rPr>
              <a:t>成績採計與選校登記序號</a:t>
            </a:r>
            <a:r>
              <a:rPr lang="en-US" altLang="zh-TW" sz="2800" b="1" dirty="0">
                <a:solidFill>
                  <a:srgbClr val="FF0000"/>
                </a:solidFill>
                <a:latin typeface="微軟正黑體" panose="020B0604030504040204" pitchFamily="34" charset="-120"/>
                <a:ea typeface="微軟正黑體" panose="020B0604030504040204" pitchFamily="34" charset="-120"/>
              </a:rPr>
              <a:t>(</a:t>
            </a:r>
            <a:r>
              <a:rPr altLang="en-US" sz="2800" b="1" dirty="0">
                <a:solidFill>
                  <a:srgbClr val="FF0000"/>
                </a:solidFill>
                <a:latin typeface="微軟正黑體" panose="020B0604030504040204" pitchFamily="34" charset="-120"/>
                <a:ea typeface="微軟正黑體" panose="020B0604030504040204" pitchFamily="34" charset="-120"/>
              </a:rPr>
              <a:t>依甄選總成績</a:t>
            </a:r>
            <a:r>
              <a:rPr lang="en-US" altLang="zh-TW" sz="2800" b="1" dirty="0">
                <a:solidFill>
                  <a:srgbClr val="FF0000"/>
                </a:solidFill>
                <a:latin typeface="微軟正黑體" panose="020B0604030504040204" pitchFamily="34" charset="-120"/>
                <a:ea typeface="微軟正黑體" panose="020B0604030504040204" pitchFamily="34" charset="-120"/>
              </a:rPr>
              <a:t>)</a:t>
            </a:r>
          </a:p>
          <a:p>
            <a:pPr marL="0" indent="0">
              <a:lnSpc>
                <a:spcPct val="80000"/>
              </a:lnSpc>
              <a:buFont typeface="Arial" pitchFamily="34" charset="0"/>
              <a:buNone/>
              <a:defRPr/>
            </a:pPr>
            <a:r>
              <a:rPr altLang="en-US" sz="2800" dirty="0">
                <a:solidFill>
                  <a:srgbClr val="000000"/>
                </a:solidFill>
                <a:latin typeface="微軟正黑體" panose="020B0604030504040204" pitchFamily="34" charset="-120"/>
                <a:ea typeface="微軟正黑體" panose="020B0604030504040204" pitchFamily="34" charset="-120"/>
              </a:rPr>
              <a:t>  </a:t>
            </a:r>
            <a:r>
              <a:rPr lang="en-US" altLang="zh-TW" sz="2800" dirty="0">
                <a:solidFill>
                  <a:srgbClr val="000000"/>
                </a:solidFill>
                <a:latin typeface="微軟正黑體" panose="020B0604030504040204" pitchFamily="34" charset="-120"/>
                <a:ea typeface="微軟正黑體" panose="020B0604030504040204" pitchFamily="34" charset="-120"/>
              </a:rPr>
              <a:t>(</a:t>
            </a:r>
            <a:r>
              <a:rPr altLang="en-US" sz="2800" dirty="0">
                <a:solidFill>
                  <a:srgbClr val="000000"/>
                </a:solidFill>
                <a:latin typeface="微軟正黑體" panose="020B0604030504040204" pitchFamily="34" charset="-120"/>
                <a:ea typeface="微軟正黑體" panose="020B0604030504040204" pitchFamily="34" charset="-120"/>
              </a:rPr>
              <a:t>二</a:t>
            </a:r>
            <a:r>
              <a:rPr lang="en-US" altLang="zh-TW" sz="2800" dirty="0">
                <a:solidFill>
                  <a:srgbClr val="000000"/>
                </a:solidFill>
                <a:latin typeface="微軟正黑體" panose="020B0604030504040204" pitchFamily="34" charset="-120"/>
                <a:ea typeface="微軟正黑體" panose="020B0604030504040204" pitchFamily="34" charset="-120"/>
              </a:rPr>
              <a:t>)</a:t>
            </a:r>
            <a:r>
              <a:rPr altLang="en-US" sz="2800" dirty="0">
                <a:solidFill>
                  <a:srgbClr val="000000"/>
                </a:solidFill>
                <a:latin typeface="微軟正黑體" panose="020B0604030504040204" pitchFamily="34" charset="-120"/>
                <a:ea typeface="微軟正黑體" panose="020B0604030504040204" pitchFamily="34" charset="-120"/>
              </a:rPr>
              <a:t>競賽表現入學 </a:t>
            </a:r>
            <a:endParaRPr lang="en-US" altLang="zh-TW" sz="2800" dirty="0">
              <a:solidFill>
                <a:srgbClr val="000000"/>
              </a:solidFill>
              <a:latin typeface="微軟正黑體" panose="020B0604030504040204" pitchFamily="34" charset="-120"/>
              <a:ea typeface="微軟正黑體" panose="020B0604030504040204" pitchFamily="34" charset="-120"/>
            </a:endParaRPr>
          </a:p>
          <a:p>
            <a:pPr marL="0" indent="0">
              <a:spcBef>
                <a:spcPct val="0"/>
              </a:spcBef>
              <a:buFont typeface="Arial" pitchFamily="34" charset="0"/>
              <a:buNone/>
              <a:defRPr/>
            </a:pPr>
            <a:r>
              <a:rPr kumimoji="1" altLang="en-US" sz="2800" dirty="0">
                <a:solidFill>
                  <a:srgbClr val="000000"/>
                </a:solidFill>
                <a:latin typeface="微軟正黑體" panose="020B0604030504040204" pitchFamily="34" charset="-120"/>
                <a:ea typeface="微軟正黑體" panose="020B0604030504040204" pitchFamily="34" charset="-120"/>
              </a:rPr>
              <a:t>      </a:t>
            </a:r>
            <a:r>
              <a:rPr lang="en-US" altLang="zh-TW" sz="2800" dirty="0">
                <a:solidFill>
                  <a:srgbClr val="000000"/>
                </a:solidFill>
                <a:latin typeface="微軟正黑體" panose="020B0604030504040204" pitchFamily="34" charset="-120"/>
                <a:ea typeface="微軟正黑體" panose="020B0604030504040204" pitchFamily="34" charset="-120"/>
              </a:rPr>
              <a:t>1.</a:t>
            </a:r>
            <a:r>
              <a:rPr altLang="en-US" sz="2800" dirty="0">
                <a:solidFill>
                  <a:srgbClr val="000000"/>
                </a:solidFill>
                <a:latin typeface="微軟正黑體" panose="020B0604030504040204" pitchFamily="34" charset="-120"/>
                <a:ea typeface="微軟正黑體" panose="020B0604030504040204" pitchFamily="34" charset="-120"/>
              </a:rPr>
              <a:t>優異競賽成績</a:t>
            </a:r>
            <a:r>
              <a:rPr lang="en-US" altLang="zh-TW" sz="2800" b="1" dirty="0">
                <a:solidFill>
                  <a:srgbClr val="FF0000"/>
                </a:solidFill>
                <a:latin typeface="微軟正黑體" panose="020B0604030504040204" pitchFamily="34" charset="-120"/>
                <a:ea typeface="微軟正黑體" panose="020B0604030504040204" pitchFamily="34" charset="-120"/>
              </a:rPr>
              <a:t>(</a:t>
            </a:r>
            <a:r>
              <a:rPr altLang="en-US" sz="2800" b="1" dirty="0" err="1">
                <a:solidFill>
                  <a:srgbClr val="FF0000"/>
                </a:solidFill>
                <a:latin typeface="微軟正黑體" panose="020B0604030504040204" pitchFamily="34" charset="-120"/>
                <a:ea typeface="微軟正黑體" panose="020B0604030504040204" pitchFamily="34" charset="-120"/>
              </a:rPr>
              <a:t>依藝術才能類學生競賽表現採</a:t>
            </a:r>
            <a:r>
              <a:rPr lang="en-US" altLang="en-US" sz="2800" b="1" dirty="0">
                <a:solidFill>
                  <a:srgbClr val="FF0000"/>
                </a:solidFill>
                <a:latin typeface="微軟正黑體" panose="020B0604030504040204" pitchFamily="34" charset="-120"/>
                <a:ea typeface="微軟正黑體" panose="020B0604030504040204" pitchFamily="34" charset="-120"/>
              </a:rPr>
              <a:t/>
            </a:r>
            <a:br>
              <a:rPr lang="en-US" altLang="en-US" sz="2800" b="1" dirty="0">
                <a:solidFill>
                  <a:srgbClr val="FF0000"/>
                </a:solidFill>
                <a:latin typeface="微軟正黑體" panose="020B0604030504040204" pitchFamily="34" charset="-120"/>
                <a:ea typeface="微軟正黑體" panose="020B0604030504040204" pitchFamily="34" charset="-120"/>
              </a:rPr>
            </a:br>
            <a:r>
              <a:rPr lang="zh-TW" altLang="en-US" sz="2800" b="1" dirty="0">
                <a:solidFill>
                  <a:srgbClr val="FF0000"/>
                </a:solidFill>
                <a:latin typeface="微軟正黑體" panose="020B0604030504040204" pitchFamily="34" charset="-120"/>
                <a:ea typeface="微軟正黑體" panose="020B0604030504040204" pitchFamily="34" charset="-120"/>
              </a:rPr>
              <a:t>        </a:t>
            </a:r>
            <a:r>
              <a:rPr altLang="en-US" sz="2800" b="1" dirty="0" err="1">
                <a:solidFill>
                  <a:srgbClr val="FF0000"/>
                </a:solidFill>
                <a:latin typeface="微軟正黑體" panose="020B0604030504040204" pitchFamily="34" charset="-120"/>
                <a:ea typeface="微軟正黑體" panose="020B0604030504040204" pitchFamily="34" charset="-120"/>
              </a:rPr>
              <a:t>認參照標準進行書面審查</a:t>
            </a:r>
            <a:r>
              <a:rPr lang="en-US" altLang="zh-TW" sz="2800" b="1" dirty="0">
                <a:solidFill>
                  <a:srgbClr val="FF0000"/>
                </a:solidFill>
                <a:latin typeface="微軟正黑體" panose="020B0604030504040204" pitchFamily="34" charset="-120"/>
                <a:ea typeface="微軟正黑體" panose="020B0604030504040204" pitchFamily="34" charset="-120"/>
              </a:rPr>
              <a:t>)</a:t>
            </a:r>
          </a:p>
          <a:p>
            <a:pPr marL="0" indent="0">
              <a:spcBef>
                <a:spcPct val="0"/>
              </a:spcBef>
              <a:buFont typeface="Arial" pitchFamily="34" charset="0"/>
              <a:buNone/>
              <a:defRPr/>
            </a:pPr>
            <a:r>
              <a:rPr altLang="en-US" sz="2800" dirty="0">
                <a:solidFill>
                  <a:srgbClr val="000000"/>
                </a:solidFill>
                <a:latin typeface="微軟正黑體" panose="020B0604030504040204" pitchFamily="34" charset="-120"/>
                <a:ea typeface="微軟正黑體" panose="020B0604030504040204" pitchFamily="34" charset="-120"/>
              </a:rPr>
              <a:t>      </a:t>
            </a:r>
            <a:r>
              <a:rPr lang="en-US" altLang="zh-TW" sz="2800" dirty="0">
                <a:solidFill>
                  <a:srgbClr val="000000"/>
                </a:solidFill>
                <a:latin typeface="微軟正黑體" panose="020B0604030504040204" pitchFamily="34" charset="-120"/>
                <a:ea typeface="微軟正黑體" panose="020B0604030504040204" pitchFamily="34" charset="-120"/>
              </a:rPr>
              <a:t>2.</a:t>
            </a:r>
            <a:r>
              <a:rPr altLang="en-US" sz="2800" dirty="0">
                <a:solidFill>
                  <a:srgbClr val="000000"/>
                </a:solidFill>
                <a:latin typeface="微軟正黑體" panose="020B0604030504040204" pitchFamily="34" charset="-120"/>
                <a:ea typeface="微軟正黑體" panose="020B0604030504040204" pitchFamily="34" charset="-120"/>
              </a:rPr>
              <a:t>審查結果送鑑定是否通過</a:t>
            </a:r>
            <a:endParaRPr lang="en-US" altLang="zh-TW" sz="2800" b="1" dirty="0">
              <a:solidFill>
                <a:srgbClr val="C00000"/>
              </a:solidFill>
              <a:latin typeface="微軟正黑體" panose="020B0604030504040204" pitchFamily="34" charset="-120"/>
              <a:ea typeface="微軟正黑體" panose="020B0604030504040204" pitchFamily="34" charset="-120"/>
            </a:endParaRPr>
          </a:p>
        </p:txBody>
      </p:sp>
      <p:sp>
        <p:nvSpPr>
          <p:cNvPr id="59396" name="投影片編號版面配置區 3"/>
          <p:cNvSpPr>
            <a:spLocks noGrp="1"/>
          </p:cNvSpPr>
          <p:nvPr>
            <p:ph type="sldNum" sz="quarter" idx="12"/>
          </p:nvPr>
        </p:nvSpPr>
        <p:spPr bwMode="auto">
          <a:xfrm>
            <a:off x="330200" y="6411913"/>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B8095223-4067-4467-AE9A-6C531C418509}" type="slidenum">
              <a:rPr lang="zh-TW" altLang="en-US" sz="1200" b="1" smtClean="0">
                <a:solidFill>
                  <a:srgbClr val="000000"/>
                </a:solidFill>
                <a:latin typeface="Arial" pitchFamily="34" charset="0"/>
                <a:ea typeface="新細明體" pitchFamily="18" charset="-120"/>
              </a:rPr>
              <a:pPr>
                <a:spcBef>
                  <a:spcPct val="0"/>
                </a:spcBef>
                <a:buFontTx/>
                <a:buNone/>
              </a:pPr>
              <a:t>162</a:t>
            </a:fld>
            <a:endParaRPr lang="zh-TW" altLang="en-US" sz="1200" b="1">
              <a:solidFill>
                <a:srgbClr val="000000"/>
              </a:solidFill>
              <a:latin typeface="Arial" pitchFamily="34" charset="0"/>
              <a:ea typeface="新細明體" pitchFamily="18" charset="-120"/>
            </a:endParaRPr>
          </a:p>
        </p:txBody>
      </p:sp>
    </p:spTree>
    <p:extLst>
      <p:ext uri="{BB962C8B-B14F-4D97-AF65-F5344CB8AC3E}">
        <p14:creationId xmlns:p14="http://schemas.microsoft.com/office/powerpoint/2010/main" val="31873485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descr="演色-老師PPT設計_工作區域 1 複本 4.jpg"/>
          <p:cNvPicPr>
            <a:picLocks noChangeAspect="1"/>
          </p:cNvPicPr>
          <p:nvPr/>
        </p:nvPicPr>
        <p:blipFill>
          <a:blip r:embed="rId2" cstate="print"/>
          <a:stretch>
            <a:fillRect/>
          </a:stretch>
        </p:blipFill>
        <p:spPr>
          <a:xfrm>
            <a:off x="20998" y="0"/>
            <a:ext cx="9144000" cy="6858000"/>
          </a:xfrm>
          <a:prstGeom prst="rect">
            <a:avLst/>
          </a:prstGeom>
        </p:spPr>
      </p:pic>
      <p:sp>
        <p:nvSpPr>
          <p:cNvPr id="3" name="Text Box 8"/>
          <p:cNvSpPr txBox="1">
            <a:spLocks noChangeArrowheads="1"/>
          </p:cNvSpPr>
          <p:nvPr/>
        </p:nvSpPr>
        <p:spPr bwMode="gray">
          <a:xfrm>
            <a:off x="3091873" y="990242"/>
            <a:ext cx="2307648" cy="400958"/>
          </a:xfrm>
          <a:prstGeom prst="rect">
            <a:avLst/>
          </a:prstGeom>
          <a:gradFill rotWithShape="1">
            <a:gsLst>
              <a:gs pos="0">
                <a:srgbClr val="66FFFF"/>
              </a:gs>
              <a:gs pos="50000">
                <a:schemeClr val="bg1"/>
              </a:gs>
              <a:gs pos="100000">
                <a:srgbClr val="66FFFF"/>
              </a:gs>
            </a:gsLst>
            <a:lin ang="5400000" scaled="1"/>
          </a:gradFill>
          <a:ln w="9525" algn="ctr">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350" b="1" dirty="0">
                <a:solidFill>
                  <a:srgbClr val="9A5315"/>
                </a:solidFill>
                <a:latin typeface="微軟正黑體" panose="020B0604030504040204" pitchFamily="34" charset="-120"/>
                <a:ea typeface="微軟正黑體" panose="020B0604030504040204" pitchFamily="34" charset="-120"/>
              </a:rPr>
              <a:t>簡章公告</a:t>
            </a:r>
            <a:r>
              <a:rPr lang="zh-TW" altLang="en-US" sz="1050" b="1" dirty="0">
                <a:solidFill>
                  <a:srgbClr val="9A5315"/>
                </a:solidFill>
                <a:latin typeface="微軟正黑體" panose="020B0604030504040204" pitchFamily="34" charset="-120"/>
                <a:ea typeface="微軟正黑體" panose="020B0604030504040204" pitchFamily="34" charset="-120"/>
              </a:rPr>
              <a:t>（</a:t>
            </a:r>
            <a:r>
              <a:rPr lang="en-US" altLang="zh-TW" sz="1050" b="1" dirty="0">
                <a:solidFill>
                  <a:srgbClr val="9A5315"/>
                </a:solidFill>
                <a:latin typeface="微軟正黑體" panose="020B0604030504040204" pitchFamily="34" charset="-120"/>
                <a:ea typeface="微軟正黑體" panose="020B0604030504040204" pitchFamily="34" charset="-120"/>
              </a:rPr>
              <a:t>110</a:t>
            </a:r>
            <a:r>
              <a:rPr lang="zh-TW" altLang="en-US" sz="1050" b="1" dirty="0">
                <a:solidFill>
                  <a:srgbClr val="9A5315"/>
                </a:solidFill>
                <a:latin typeface="微軟正黑體" panose="020B0604030504040204" pitchFamily="34" charset="-120"/>
                <a:ea typeface="微軟正黑體" panose="020B0604030504040204" pitchFamily="34" charset="-120"/>
              </a:rPr>
              <a:t>年</a:t>
            </a:r>
            <a:r>
              <a:rPr lang="en-US" altLang="zh-TW" sz="1050" b="1" dirty="0">
                <a:solidFill>
                  <a:srgbClr val="9A5315"/>
                </a:solidFill>
                <a:latin typeface="微軟正黑體" panose="020B0604030504040204" pitchFamily="34" charset="-120"/>
                <a:ea typeface="微軟正黑體" panose="020B0604030504040204" pitchFamily="34" charset="-120"/>
              </a:rPr>
              <a:t>1</a:t>
            </a:r>
            <a:r>
              <a:rPr lang="zh-TW" altLang="en-US" sz="1050" b="1" dirty="0">
                <a:solidFill>
                  <a:srgbClr val="9A5315"/>
                </a:solidFill>
                <a:latin typeface="微軟正黑體" panose="020B0604030504040204" pitchFamily="34" charset="-120"/>
                <a:ea typeface="微軟正黑體" panose="020B0604030504040204" pitchFamily="34" charset="-120"/>
              </a:rPr>
              <a:t>月</a:t>
            </a:r>
            <a:r>
              <a:rPr lang="en-US" altLang="zh-TW" sz="1050" b="1" dirty="0">
                <a:solidFill>
                  <a:srgbClr val="9A5315"/>
                </a:solidFill>
                <a:latin typeface="微軟正黑體" panose="020B0604030504040204" pitchFamily="34" charset="-120"/>
                <a:ea typeface="微軟正黑體" panose="020B0604030504040204" pitchFamily="34" charset="-120"/>
              </a:rPr>
              <a:t>6</a:t>
            </a:r>
            <a:r>
              <a:rPr lang="zh-TW" altLang="en-US" sz="1050" b="1" dirty="0">
                <a:solidFill>
                  <a:srgbClr val="9A5315"/>
                </a:solidFill>
                <a:latin typeface="微軟正黑體" panose="020B0604030504040204" pitchFamily="34" charset="-120"/>
                <a:ea typeface="微軟正黑體" panose="020B0604030504040204" pitchFamily="34" charset="-120"/>
              </a:rPr>
              <a:t>日）</a:t>
            </a:r>
          </a:p>
        </p:txBody>
      </p:sp>
      <p:sp>
        <p:nvSpPr>
          <p:cNvPr id="4" name="Text Box 9"/>
          <p:cNvSpPr txBox="1">
            <a:spLocks noChangeArrowheads="1"/>
          </p:cNvSpPr>
          <p:nvPr/>
        </p:nvSpPr>
        <p:spPr bwMode="gray">
          <a:xfrm>
            <a:off x="3072306" y="1499516"/>
            <a:ext cx="2807739" cy="270272"/>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200" b="1" dirty="0">
                <a:solidFill>
                  <a:srgbClr val="9A5315"/>
                </a:solidFill>
                <a:latin typeface="微軟正黑體" panose="020B0604030504040204" pitchFamily="34" charset="-120"/>
                <a:ea typeface="微軟正黑體" panose="020B0604030504040204" pitchFamily="34" charset="-120"/>
              </a:rPr>
              <a:t>術科測驗報名（</a:t>
            </a:r>
            <a:r>
              <a:rPr lang="en-US" altLang="zh-TW" sz="1200" b="1" dirty="0">
                <a:solidFill>
                  <a:srgbClr val="9A5315"/>
                </a:solidFill>
                <a:latin typeface="微軟正黑體" panose="020B0604030504040204" pitchFamily="34" charset="-120"/>
                <a:ea typeface="微軟正黑體" panose="020B0604030504040204" pitchFamily="34" charset="-120"/>
              </a:rPr>
              <a:t>110</a:t>
            </a:r>
            <a:r>
              <a:rPr lang="zh-TW" altLang="en-US" sz="1200" b="1" dirty="0">
                <a:solidFill>
                  <a:srgbClr val="9A5315"/>
                </a:solidFill>
                <a:latin typeface="微軟正黑體" panose="020B0604030504040204" pitchFamily="34" charset="-120"/>
                <a:ea typeface="微軟正黑體" panose="020B0604030504040204" pitchFamily="34" charset="-120"/>
              </a:rPr>
              <a:t>年</a:t>
            </a:r>
            <a:r>
              <a:rPr lang="en-US" altLang="zh-TW" sz="1200" b="1" dirty="0">
                <a:solidFill>
                  <a:srgbClr val="9A5315"/>
                </a:solidFill>
                <a:latin typeface="微軟正黑體" panose="020B0604030504040204" pitchFamily="34" charset="-120"/>
                <a:ea typeface="微軟正黑體" panose="020B0604030504040204" pitchFamily="34" charset="-120"/>
              </a:rPr>
              <a:t>2</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22</a:t>
            </a:r>
            <a:r>
              <a:rPr lang="zh-TW" altLang="en-US" sz="1200" b="1" dirty="0">
                <a:solidFill>
                  <a:srgbClr val="9A5315"/>
                </a:solidFill>
                <a:latin typeface="微軟正黑體" panose="020B0604030504040204" pitchFamily="34" charset="-120"/>
                <a:ea typeface="微軟正黑體" panose="020B0604030504040204" pitchFamily="34" charset="-120"/>
              </a:rPr>
              <a:t>日</a:t>
            </a:r>
            <a:r>
              <a:rPr lang="en-US" altLang="zh-TW" sz="1200" b="1" dirty="0">
                <a:solidFill>
                  <a:srgbClr val="9A5315"/>
                </a:solidFill>
                <a:latin typeface="微軟正黑體" panose="020B0604030504040204" pitchFamily="34" charset="-120"/>
                <a:ea typeface="微軟正黑體" panose="020B0604030504040204" pitchFamily="34" charset="-120"/>
              </a:rPr>
              <a:t>-3</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5</a:t>
            </a:r>
            <a:r>
              <a:rPr lang="zh-TW" altLang="en-US" sz="1200" b="1" dirty="0">
                <a:solidFill>
                  <a:srgbClr val="9A5315"/>
                </a:solidFill>
                <a:latin typeface="微軟正黑體" panose="020B0604030504040204" pitchFamily="34" charset="-120"/>
                <a:ea typeface="微軟正黑體" panose="020B0604030504040204" pitchFamily="34" charset="-120"/>
              </a:rPr>
              <a:t>日）</a:t>
            </a:r>
          </a:p>
        </p:txBody>
      </p:sp>
      <p:sp>
        <p:nvSpPr>
          <p:cNvPr id="5" name="Text Box 29"/>
          <p:cNvSpPr txBox="1">
            <a:spLocks noChangeArrowheads="1"/>
          </p:cNvSpPr>
          <p:nvPr/>
        </p:nvSpPr>
        <p:spPr bwMode="gray">
          <a:xfrm>
            <a:off x="132404" y="2202837"/>
            <a:ext cx="2879067" cy="559651"/>
          </a:xfrm>
          <a:prstGeom prst="rect">
            <a:avLst/>
          </a:prstGeom>
          <a:gradFill rotWithShape="1">
            <a:gsLst>
              <a:gs pos="0">
                <a:srgbClr val="FFFF00"/>
              </a:gs>
              <a:gs pos="50000">
                <a:schemeClr val="bg1"/>
              </a:gs>
              <a:gs pos="100000">
                <a:srgbClr val="FFFF00"/>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TW" altLang="en-US" sz="1200" b="1" dirty="0">
                <a:solidFill>
                  <a:srgbClr val="9A5315"/>
                </a:solidFill>
                <a:latin typeface="微軟正黑體" panose="020B0604030504040204" pitchFamily="34" charset="-120"/>
                <a:ea typeface="微軟正黑體" panose="020B0604030504040204" pitchFamily="34" charset="-120"/>
              </a:rPr>
              <a:t>以競賽入學報名</a:t>
            </a:r>
            <a:endParaRPr lang="en-US" altLang="zh-TW" sz="1200" b="1" dirty="0">
              <a:solidFill>
                <a:srgbClr val="9A5315"/>
              </a:solidFill>
              <a:latin typeface="微軟正黑體" panose="020B0604030504040204" pitchFamily="34" charset="-120"/>
              <a:ea typeface="微軟正黑體" panose="020B0604030504040204" pitchFamily="34" charset="-120"/>
            </a:endParaRPr>
          </a:p>
          <a:p>
            <a:pPr algn="ctr">
              <a:defRPr/>
            </a:pPr>
            <a:r>
              <a:rPr lang="zh-TW" altLang="en-US" sz="1200" b="1" dirty="0">
                <a:solidFill>
                  <a:srgbClr val="9A5315"/>
                </a:solidFill>
                <a:latin typeface="微軟正黑體" panose="020B0604030504040204" pitchFamily="34" charset="-120"/>
                <a:ea typeface="微軟正黑體" panose="020B0604030504040204" pitchFamily="34" charset="-120"/>
              </a:rPr>
              <a:t>美術 </a:t>
            </a:r>
            <a:r>
              <a:rPr lang="en-US" altLang="zh-TW" sz="1200" b="1" dirty="0">
                <a:solidFill>
                  <a:srgbClr val="9A5315"/>
                </a:solidFill>
                <a:latin typeface="微軟正黑體" panose="020B0604030504040204" pitchFamily="34" charset="-120"/>
                <a:ea typeface="微軟正黑體" panose="020B0604030504040204" pitchFamily="34" charset="-120"/>
              </a:rPr>
              <a:t>3</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15</a:t>
            </a:r>
            <a:r>
              <a:rPr lang="zh-TW" altLang="en-US" sz="1200" b="1" dirty="0">
                <a:solidFill>
                  <a:srgbClr val="9A5315"/>
                </a:solidFill>
                <a:latin typeface="微軟正黑體" panose="020B0604030504040204" pitchFamily="34" charset="-120"/>
                <a:ea typeface="微軟正黑體" panose="020B0604030504040204" pitchFamily="34" charset="-120"/>
              </a:rPr>
              <a:t>日至</a:t>
            </a:r>
            <a:r>
              <a:rPr lang="en-US" altLang="zh-TW" sz="1200" b="1" dirty="0">
                <a:solidFill>
                  <a:srgbClr val="9A5315"/>
                </a:solidFill>
                <a:latin typeface="微軟正黑體" panose="020B0604030504040204" pitchFamily="34" charset="-120"/>
                <a:ea typeface="微軟正黑體" panose="020B0604030504040204" pitchFamily="34" charset="-120"/>
              </a:rPr>
              <a:t>19</a:t>
            </a:r>
            <a:r>
              <a:rPr lang="zh-TW" altLang="en-US" sz="1200" b="1" dirty="0">
                <a:solidFill>
                  <a:srgbClr val="9A5315"/>
                </a:solidFill>
                <a:latin typeface="微軟正黑體" panose="020B0604030504040204" pitchFamily="34" charset="-120"/>
                <a:ea typeface="微軟正黑體" panose="020B0604030504040204" pitchFamily="34" charset="-120"/>
              </a:rPr>
              <a:t>日</a:t>
            </a:r>
            <a:endParaRPr lang="en-US" altLang="zh-TW" sz="1200" b="1" dirty="0">
              <a:solidFill>
                <a:srgbClr val="9A5315"/>
              </a:solidFill>
              <a:latin typeface="微軟正黑體" panose="020B0604030504040204" pitchFamily="34" charset="-120"/>
              <a:ea typeface="微軟正黑體" panose="020B0604030504040204" pitchFamily="34" charset="-120"/>
            </a:endParaRPr>
          </a:p>
          <a:p>
            <a:pPr algn="ctr">
              <a:defRPr/>
            </a:pPr>
            <a:r>
              <a:rPr lang="zh-TW" altLang="en-US" sz="1200" b="1" dirty="0">
                <a:solidFill>
                  <a:srgbClr val="9A5315"/>
                </a:solidFill>
                <a:latin typeface="微軟正黑體" panose="020B0604030504040204" pitchFamily="34" charset="-120"/>
                <a:ea typeface="微軟正黑體" panose="020B0604030504040204" pitchFamily="34" charset="-120"/>
              </a:rPr>
              <a:t>音樂、舞蹈 </a:t>
            </a:r>
            <a:r>
              <a:rPr lang="en-US" altLang="zh-TW" sz="1200" b="1" dirty="0">
                <a:solidFill>
                  <a:srgbClr val="9A5315"/>
                </a:solidFill>
                <a:latin typeface="微軟正黑體" panose="020B0604030504040204" pitchFamily="34" charset="-120"/>
                <a:ea typeface="微軟正黑體" panose="020B0604030504040204" pitchFamily="34" charset="-120"/>
              </a:rPr>
              <a:t>3</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22</a:t>
            </a:r>
            <a:r>
              <a:rPr lang="zh-TW" altLang="en-US" sz="1200" b="1" dirty="0">
                <a:solidFill>
                  <a:srgbClr val="9A5315"/>
                </a:solidFill>
                <a:latin typeface="微軟正黑體" panose="020B0604030504040204" pitchFamily="34" charset="-120"/>
                <a:ea typeface="微軟正黑體" panose="020B0604030504040204" pitchFamily="34" charset="-120"/>
              </a:rPr>
              <a:t>日至</a:t>
            </a:r>
            <a:r>
              <a:rPr lang="en-US" altLang="zh-TW" sz="1200" b="1" dirty="0">
                <a:solidFill>
                  <a:srgbClr val="9A5315"/>
                </a:solidFill>
                <a:latin typeface="微軟正黑體" panose="020B0604030504040204" pitchFamily="34" charset="-120"/>
                <a:ea typeface="微軟正黑體" panose="020B0604030504040204" pitchFamily="34" charset="-120"/>
              </a:rPr>
              <a:t>3</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29</a:t>
            </a:r>
            <a:r>
              <a:rPr lang="zh-TW" altLang="en-US" sz="1200" b="1" dirty="0">
                <a:solidFill>
                  <a:srgbClr val="9A5315"/>
                </a:solidFill>
                <a:latin typeface="微軟正黑體" panose="020B0604030504040204" pitchFamily="34" charset="-120"/>
                <a:ea typeface="微軟正黑體" panose="020B0604030504040204" pitchFamily="34" charset="-120"/>
              </a:rPr>
              <a:t>日</a:t>
            </a:r>
          </a:p>
        </p:txBody>
      </p:sp>
      <p:sp>
        <p:nvSpPr>
          <p:cNvPr id="6" name="Text Box 30"/>
          <p:cNvSpPr txBox="1">
            <a:spLocks noChangeArrowheads="1"/>
          </p:cNvSpPr>
          <p:nvPr/>
        </p:nvSpPr>
        <p:spPr bwMode="gray">
          <a:xfrm>
            <a:off x="81713" y="3173137"/>
            <a:ext cx="2999314" cy="722816"/>
          </a:xfrm>
          <a:prstGeom prst="rect">
            <a:avLst/>
          </a:prstGeom>
          <a:gradFill rotWithShape="1">
            <a:gsLst>
              <a:gs pos="0">
                <a:srgbClr val="FFFF00"/>
              </a:gs>
              <a:gs pos="50000">
                <a:schemeClr val="bg1"/>
              </a:gs>
              <a:gs pos="100000">
                <a:srgbClr val="FFFF00"/>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TW" altLang="en-US" sz="1200" b="1" dirty="0">
                <a:solidFill>
                  <a:srgbClr val="9A5315"/>
                </a:solidFill>
                <a:latin typeface="微軟正黑體" panose="020B0604030504040204" pitchFamily="34" charset="-120"/>
                <a:ea typeface="微軟正黑體" panose="020B0604030504040204" pitchFamily="34" charset="-120"/>
              </a:rPr>
              <a:t>以競賽入學</a:t>
            </a:r>
            <a:endParaRPr lang="en-US" altLang="zh-TW" sz="1200" b="1" dirty="0">
              <a:solidFill>
                <a:srgbClr val="9A5315"/>
              </a:solidFill>
              <a:latin typeface="微軟正黑體" panose="020B0604030504040204" pitchFamily="34" charset="-120"/>
              <a:ea typeface="微軟正黑體" panose="020B0604030504040204" pitchFamily="34" charset="-120"/>
            </a:endParaRPr>
          </a:p>
          <a:p>
            <a:pPr>
              <a:defRPr/>
            </a:pPr>
            <a:r>
              <a:rPr lang="zh-TW" altLang="en-US" sz="1200" b="1" dirty="0">
                <a:solidFill>
                  <a:srgbClr val="9A5315"/>
                </a:solidFill>
                <a:latin typeface="微軟正黑體" panose="020B0604030504040204" pitchFamily="34" charset="-120"/>
                <a:ea typeface="微軟正黑體" panose="020B0604030504040204" pitchFamily="34" charset="-120"/>
              </a:rPr>
              <a:t>放榜</a:t>
            </a:r>
            <a:r>
              <a:rPr lang="en-US" altLang="zh-TW" sz="1200" b="1" dirty="0">
                <a:solidFill>
                  <a:srgbClr val="9A5315"/>
                </a:solidFill>
                <a:latin typeface="微軟正黑體" panose="020B0604030504040204" pitchFamily="34" charset="-120"/>
                <a:ea typeface="微軟正黑體" panose="020B0604030504040204" pitchFamily="34" charset="-120"/>
              </a:rPr>
              <a:t>:</a:t>
            </a:r>
            <a:r>
              <a:rPr lang="zh-TW" altLang="en-US" sz="1200" b="1" dirty="0">
                <a:solidFill>
                  <a:srgbClr val="9A5315"/>
                </a:solidFill>
                <a:latin typeface="微軟正黑體" panose="020B0604030504040204" pitchFamily="34" charset="-120"/>
                <a:ea typeface="微軟正黑體" panose="020B0604030504040204" pitchFamily="34" charset="-120"/>
              </a:rPr>
              <a:t>（美術</a:t>
            </a:r>
            <a:r>
              <a:rPr lang="en-US" altLang="zh-TW" sz="1200" b="1" dirty="0">
                <a:solidFill>
                  <a:srgbClr val="9A5315"/>
                </a:solidFill>
                <a:latin typeface="微軟正黑體" panose="020B0604030504040204" pitchFamily="34" charset="-120"/>
                <a:ea typeface="微軟正黑體" panose="020B0604030504040204" pitchFamily="34" charset="-120"/>
              </a:rPr>
              <a:t>3</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30</a:t>
            </a:r>
            <a:r>
              <a:rPr lang="zh-TW" altLang="en-US" sz="1200" b="1" dirty="0">
                <a:solidFill>
                  <a:srgbClr val="9A5315"/>
                </a:solidFill>
                <a:latin typeface="微軟正黑體" panose="020B0604030504040204" pitchFamily="34" charset="-120"/>
                <a:ea typeface="微軟正黑體" panose="020B0604030504040204" pitchFamily="34" charset="-120"/>
              </a:rPr>
              <a:t>日；音樂、舞蹈</a:t>
            </a:r>
            <a:r>
              <a:rPr lang="en-US" altLang="zh-TW" sz="1200" b="1" dirty="0">
                <a:solidFill>
                  <a:srgbClr val="9A5315"/>
                </a:solidFill>
                <a:latin typeface="微軟正黑體" panose="020B0604030504040204" pitchFamily="34" charset="-120"/>
                <a:ea typeface="微軟正黑體" panose="020B0604030504040204" pitchFamily="34" charset="-120"/>
              </a:rPr>
              <a:t>4</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8</a:t>
            </a:r>
            <a:r>
              <a:rPr lang="zh-TW" altLang="en-US" sz="1200" b="1" dirty="0">
                <a:solidFill>
                  <a:srgbClr val="9A5315"/>
                </a:solidFill>
                <a:latin typeface="微軟正黑體" panose="020B0604030504040204" pitchFamily="34" charset="-120"/>
                <a:ea typeface="微軟正黑體" panose="020B0604030504040204" pitchFamily="34" charset="-120"/>
              </a:rPr>
              <a:t>日）</a:t>
            </a:r>
            <a:endParaRPr lang="en-US" altLang="zh-TW" sz="1200" b="1" dirty="0">
              <a:solidFill>
                <a:srgbClr val="9A5315"/>
              </a:solidFill>
              <a:latin typeface="微軟正黑體" panose="020B0604030504040204" pitchFamily="34" charset="-120"/>
              <a:ea typeface="微軟正黑體" panose="020B0604030504040204" pitchFamily="34" charset="-120"/>
            </a:endParaRPr>
          </a:p>
          <a:p>
            <a:pPr>
              <a:defRPr/>
            </a:pPr>
            <a:r>
              <a:rPr lang="zh-TW" altLang="en-US" sz="1200" b="1" dirty="0">
                <a:solidFill>
                  <a:srgbClr val="9A5315"/>
                </a:solidFill>
                <a:latin typeface="微軟正黑體" panose="020B0604030504040204" pitchFamily="34" charset="-120"/>
                <a:ea typeface="微軟正黑體" panose="020B0604030504040204" pitchFamily="34" charset="-120"/>
              </a:rPr>
              <a:t>報到</a:t>
            </a:r>
            <a:r>
              <a:rPr lang="en-US" altLang="zh-TW" sz="1200" b="1" dirty="0">
                <a:solidFill>
                  <a:srgbClr val="9A5315"/>
                </a:solidFill>
                <a:latin typeface="微軟正黑體" panose="020B0604030504040204" pitchFamily="34" charset="-120"/>
                <a:ea typeface="微軟正黑體" panose="020B0604030504040204" pitchFamily="34" charset="-120"/>
              </a:rPr>
              <a:t>:(</a:t>
            </a:r>
            <a:r>
              <a:rPr lang="zh-TW" altLang="en-US" sz="1200" b="1" dirty="0">
                <a:solidFill>
                  <a:srgbClr val="9A5315"/>
                </a:solidFill>
                <a:latin typeface="微軟正黑體" panose="020B0604030504040204" pitchFamily="34" charset="-120"/>
                <a:ea typeface="微軟正黑體" panose="020B0604030504040204" pitchFamily="34" charset="-120"/>
              </a:rPr>
              <a:t>美術</a:t>
            </a:r>
            <a:r>
              <a:rPr lang="en-US" altLang="zh-TW" sz="1200" b="1" dirty="0">
                <a:solidFill>
                  <a:srgbClr val="9A5315"/>
                </a:solidFill>
                <a:latin typeface="微軟正黑體" panose="020B0604030504040204" pitchFamily="34" charset="-120"/>
                <a:ea typeface="微軟正黑體" panose="020B0604030504040204" pitchFamily="34" charset="-120"/>
              </a:rPr>
              <a:t>4</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6</a:t>
            </a:r>
            <a:r>
              <a:rPr lang="zh-TW" altLang="en-US" sz="1200" b="1" dirty="0">
                <a:solidFill>
                  <a:srgbClr val="9A5315"/>
                </a:solidFill>
                <a:latin typeface="微軟正黑體" panose="020B0604030504040204" pitchFamily="34" charset="-120"/>
                <a:ea typeface="微軟正黑體" panose="020B0604030504040204" pitchFamily="34" charset="-120"/>
              </a:rPr>
              <a:t>日；音樂、舞蹈</a:t>
            </a:r>
            <a:r>
              <a:rPr lang="en-US" altLang="zh-TW" sz="1200" b="1" dirty="0">
                <a:solidFill>
                  <a:srgbClr val="9A5315"/>
                </a:solidFill>
                <a:latin typeface="微軟正黑體" panose="020B0604030504040204" pitchFamily="34" charset="-120"/>
                <a:ea typeface="微軟正黑體" panose="020B0604030504040204" pitchFamily="34" charset="-120"/>
              </a:rPr>
              <a:t>4</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12</a:t>
            </a:r>
            <a:r>
              <a:rPr lang="zh-TW" altLang="en-US" sz="1200" b="1" dirty="0">
                <a:solidFill>
                  <a:srgbClr val="9A5315"/>
                </a:solidFill>
                <a:latin typeface="微軟正黑體" panose="020B0604030504040204" pitchFamily="34" charset="-120"/>
                <a:ea typeface="微軟正黑體" panose="020B0604030504040204" pitchFamily="34" charset="-120"/>
              </a:rPr>
              <a:t>日</a:t>
            </a:r>
            <a:r>
              <a:rPr lang="en-US" altLang="zh-TW" sz="1200" b="1" dirty="0">
                <a:solidFill>
                  <a:srgbClr val="9A5315"/>
                </a:solidFill>
                <a:latin typeface="微軟正黑體" panose="020B0604030504040204" pitchFamily="34" charset="-120"/>
                <a:ea typeface="微軟正黑體" panose="020B0604030504040204" pitchFamily="34" charset="-120"/>
              </a:rPr>
              <a:t>)</a:t>
            </a:r>
            <a:endParaRPr lang="zh-TW" altLang="en-US" sz="1200" b="1" dirty="0">
              <a:solidFill>
                <a:srgbClr val="9A5315"/>
              </a:solidFill>
              <a:latin typeface="微軟正黑體" panose="020B0604030504040204" pitchFamily="34" charset="-120"/>
              <a:ea typeface="微軟正黑體" panose="020B0604030504040204" pitchFamily="34" charset="-120"/>
            </a:endParaRPr>
          </a:p>
        </p:txBody>
      </p:sp>
      <p:sp>
        <p:nvSpPr>
          <p:cNvPr id="7" name="Text Box 10"/>
          <p:cNvSpPr txBox="1">
            <a:spLocks noChangeArrowheads="1"/>
          </p:cNvSpPr>
          <p:nvPr/>
        </p:nvSpPr>
        <p:spPr bwMode="gray">
          <a:xfrm>
            <a:off x="3098222" y="2678992"/>
            <a:ext cx="2159794" cy="406004"/>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350" b="1" dirty="0">
                <a:solidFill>
                  <a:srgbClr val="9A5315"/>
                </a:solidFill>
                <a:latin typeface="微軟正黑體" panose="020B0604030504040204" pitchFamily="34" charset="-120"/>
                <a:ea typeface="微軟正黑體" panose="020B0604030504040204" pitchFamily="34" charset="-120"/>
              </a:rPr>
              <a:t>術科測驗</a:t>
            </a:r>
            <a:r>
              <a:rPr lang="zh-TW" altLang="en-US" sz="1050" b="1" dirty="0">
                <a:solidFill>
                  <a:srgbClr val="9A5315"/>
                </a:solidFill>
                <a:latin typeface="微軟正黑體" panose="020B0604030504040204" pitchFamily="34" charset="-120"/>
                <a:ea typeface="微軟正黑體" panose="020B0604030504040204" pitchFamily="34" charset="-120"/>
              </a:rPr>
              <a:t>（</a:t>
            </a:r>
            <a:r>
              <a:rPr lang="en-US" altLang="zh-TW" sz="1050" b="1" dirty="0">
                <a:solidFill>
                  <a:srgbClr val="9A5315"/>
                </a:solidFill>
                <a:latin typeface="微軟正黑體" panose="020B0604030504040204" pitchFamily="34" charset="-120"/>
                <a:ea typeface="微軟正黑體" panose="020B0604030504040204" pitchFamily="34" charset="-120"/>
              </a:rPr>
              <a:t>110</a:t>
            </a:r>
            <a:r>
              <a:rPr lang="zh-TW" altLang="en-US" sz="1050" b="1" dirty="0">
                <a:solidFill>
                  <a:srgbClr val="9A5315"/>
                </a:solidFill>
                <a:latin typeface="微軟正黑體" panose="020B0604030504040204" pitchFamily="34" charset="-120"/>
                <a:ea typeface="微軟正黑體" panose="020B0604030504040204" pitchFamily="34" charset="-120"/>
              </a:rPr>
              <a:t>年</a:t>
            </a:r>
            <a:r>
              <a:rPr lang="en-US" altLang="zh-TW" sz="1050" b="1" dirty="0">
                <a:solidFill>
                  <a:srgbClr val="9A5315"/>
                </a:solidFill>
                <a:latin typeface="微軟正黑體" panose="020B0604030504040204" pitchFamily="34" charset="-120"/>
                <a:ea typeface="微軟正黑體" panose="020B0604030504040204" pitchFamily="34" charset="-120"/>
              </a:rPr>
              <a:t>4</a:t>
            </a:r>
            <a:r>
              <a:rPr lang="zh-TW" altLang="en-US" sz="1050" b="1" dirty="0">
                <a:solidFill>
                  <a:srgbClr val="9A5315"/>
                </a:solidFill>
                <a:latin typeface="微軟正黑體" panose="020B0604030504040204" pitchFamily="34" charset="-120"/>
                <a:ea typeface="微軟正黑體" panose="020B0604030504040204" pitchFamily="34" charset="-120"/>
              </a:rPr>
              <a:t>月</a:t>
            </a:r>
            <a:r>
              <a:rPr lang="en-US" altLang="zh-TW" sz="1050" b="1" dirty="0">
                <a:solidFill>
                  <a:srgbClr val="9A5315"/>
                </a:solidFill>
                <a:latin typeface="微軟正黑體" panose="020B0604030504040204" pitchFamily="34" charset="-120"/>
                <a:ea typeface="微軟正黑體" panose="020B0604030504040204" pitchFamily="34" charset="-120"/>
              </a:rPr>
              <a:t>10-11</a:t>
            </a:r>
            <a:r>
              <a:rPr lang="zh-TW" altLang="en-US" sz="1050" b="1" dirty="0">
                <a:solidFill>
                  <a:srgbClr val="9A5315"/>
                </a:solidFill>
                <a:latin typeface="微軟正黑體" panose="020B0604030504040204" pitchFamily="34" charset="-120"/>
                <a:ea typeface="微軟正黑體" panose="020B0604030504040204" pitchFamily="34" charset="-120"/>
              </a:rPr>
              <a:t>日</a:t>
            </a:r>
            <a:endParaRPr lang="en-US" altLang="zh-TW" sz="1050" b="1" dirty="0">
              <a:solidFill>
                <a:srgbClr val="9A5315"/>
              </a:solidFill>
              <a:latin typeface="微軟正黑體" panose="020B0604030504040204" pitchFamily="34" charset="-120"/>
              <a:ea typeface="微軟正黑體" panose="020B0604030504040204" pitchFamily="34" charset="-120"/>
            </a:endParaRPr>
          </a:p>
          <a:p>
            <a:pPr algn="ctr">
              <a:defRPr/>
            </a:pPr>
            <a:r>
              <a:rPr lang="zh-TW" altLang="en-US" sz="1050" b="1" dirty="0">
                <a:solidFill>
                  <a:srgbClr val="9A5315"/>
                </a:solidFill>
                <a:latin typeface="微軟正黑體" panose="020B0604030504040204" pitchFamily="34" charset="-120"/>
                <a:ea typeface="微軟正黑體" panose="020B0604030504040204" pitchFamily="34" charset="-120"/>
              </a:rPr>
              <a:t>                                   及</a:t>
            </a:r>
            <a:r>
              <a:rPr lang="en-US" altLang="zh-TW" sz="1050" b="1" dirty="0">
                <a:solidFill>
                  <a:srgbClr val="9A5315"/>
                </a:solidFill>
                <a:latin typeface="微軟正黑體" panose="020B0604030504040204" pitchFamily="34" charset="-120"/>
                <a:ea typeface="微軟正黑體" panose="020B0604030504040204" pitchFamily="34" charset="-120"/>
              </a:rPr>
              <a:t>4</a:t>
            </a:r>
            <a:r>
              <a:rPr lang="zh-TW" altLang="en-US" sz="1050" b="1" dirty="0">
                <a:solidFill>
                  <a:srgbClr val="9A5315"/>
                </a:solidFill>
                <a:latin typeface="微軟正黑體" panose="020B0604030504040204" pitchFamily="34" charset="-120"/>
                <a:ea typeface="微軟正黑體" panose="020B0604030504040204" pitchFamily="34" charset="-120"/>
              </a:rPr>
              <a:t>月</a:t>
            </a:r>
            <a:r>
              <a:rPr lang="en-US" altLang="zh-TW" sz="1050" b="1" dirty="0">
                <a:solidFill>
                  <a:srgbClr val="9A5315"/>
                </a:solidFill>
                <a:latin typeface="微軟正黑體" panose="020B0604030504040204" pitchFamily="34" charset="-120"/>
                <a:ea typeface="微軟正黑體" panose="020B0604030504040204" pitchFamily="34" charset="-120"/>
              </a:rPr>
              <a:t>17-19</a:t>
            </a:r>
            <a:r>
              <a:rPr lang="zh-TW" altLang="en-US" sz="1050" b="1" dirty="0">
                <a:solidFill>
                  <a:srgbClr val="9A5315"/>
                </a:solidFill>
                <a:latin typeface="微軟正黑體" panose="020B0604030504040204" pitchFamily="34" charset="-120"/>
                <a:ea typeface="微軟正黑體" panose="020B0604030504040204" pitchFamily="34" charset="-120"/>
              </a:rPr>
              <a:t>日）</a:t>
            </a:r>
          </a:p>
        </p:txBody>
      </p:sp>
      <p:sp>
        <p:nvSpPr>
          <p:cNvPr id="8" name="Text Box 36"/>
          <p:cNvSpPr txBox="1">
            <a:spLocks noChangeArrowheads="1"/>
          </p:cNvSpPr>
          <p:nvPr/>
        </p:nvSpPr>
        <p:spPr bwMode="gray">
          <a:xfrm>
            <a:off x="6053090" y="2742695"/>
            <a:ext cx="1512890" cy="433936"/>
          </a:xfrm>
          <a:prstGeom prst="rect">
            <a:avLst/>
          </a:prstGeom>
          <a:gradFill rotWithShape="1">
            <a:gsLst>
              <a:gs pos="0">
                <a:srgbClr val="66FF66"/>
              </a:gs>
              <a:gs pos="50000">
                <a:schemeClr val="bg1"/>
              </a:gs>
              <a:gs pos="100000">
                <a:srgbClr val="66FF66"/>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TW" altLang="en-US" sz="1200" b="1" dirty="0">
                <a:solidFill>
                  <a:srgbClr val="0033CC"/>
                </a:solidFill>
                <a:latin typeface="微軟正黑體" panose="020B0604030504040204" pitchFamily="34" charset="-120"/>
                <a:ea typeface="微軟正黑體" panose="020B0604030504040204" pitchFamily="34" charset="-120"/>
              </a:rPr>
              <a:t>美術、戲劇</a:t>
            </a:r>
          </a:p>
          <a:p>
            <a:pPr eaLnBrk="1" hangingPunct="1">
              <a:defRPr/>
            </a:pPr>
            <a:r>
              <a:rPr lang="en-US" altLang="zh-TW" sz="1200" b="1" dirty="0">
                <a:solidFill>
                  <a:srgbClr val="0033CC"/>
                </a:solidFill>
                <a:latin typeface="微軟正黑體" panose="020B0604030504040204" pitchFamily="34" charset="-120"/>
                <a:ea typeface="微軟正黑體" panose="020B0604030504040204" pitchFamily="34" charset="-120"/>
              </a:rPr>
              <a:t>110</a:t>
            </a:r>
            <a:r>
              <a:rPr lang="zh-TW" altLang="en-US" sz="1200" b="1" dirty="0">
                <a:solidFill>
                  <a:srgbClr val="0033CC"/>
                </a:solidFill>
                <a:latin typeface="微軟正黑體" panose="020B0604030504040204" pitchFamily="34" charset="-120"/>
                <a:ea typeface="微軟正黑體" panose="020B0604030504040204" pitchFamily="34" charset="-120"/>
              </a:rPr>
              <a:t>年</a:t>
            </a:r>
            <a:r>
              <a:rPr lang="en-US" altLang="zh-TW" sz="1200" b="1" dirty="0">
                <a:solidFill>
                  <a:srgbClr val="0033CC"/>
                </a:solidFill>
                <a:latin typeface="微軟正黑體" panose="020B0604030504040204" pitchFamily="34" charset="-120"/>
                <a:ea typeface="微軟正黑體" panose="020B0604030504040204" pitchFamily="34" charset="-120"/>
              </a:rPr>
              <a:t>4</a:t>
            </a:r>
            <a:r>
              <a:rPr lang="zh-TW" altLang="en-US" sz="1200" b="1" dirty="0">
                <a:solidFill>
                  <a:srgbClr val="0033CC"/>
                </a:solidFill>
                <a:latin typeface="微軟正黑體" panose="020B0604030504040204" pitchFamily="34" charset="-120"/>
                <a:ea typeface="微軟正黑體" panose="020B0604030504040204" pitchFamily="34" charset="-120"/>
              </a:rPr>
              <a:t>月</a:t>
            </a:r>
            <a:r>
              <a:rPr lang="en-US" altLang="zh-TW" sz="1200" b="1" dirty="0">
                <a:solidFill>
                  <a:srgbClr val="0033CC"/>
                </a:solidFill>
                <a:latin typeface="微軟正黑體" panose="020B0604030504040204" pitchFamily="34" charset="-120"/>
                <a:ea typeface="微軟正黑體" panose="020B0604030504040204" pitchFamily="34" charset="-120"/>
              </a:rPr>
              <a:t>10</a:t>
            </a:r>
            <a:r>
              <a:rPr lang="zh-TW" altLang="en-US" sz="1200" b="1" dirty="0">
                <a:solidFill>
                  <a:srgbClr val="0033CC"/>
                </a:solidFill>
                <a:latin typeface="微軟正黑體" panose="020B0604030504040204" pitchFamily="34" charset="-120"/>
                <a:ea typeface="微軟正黑體" panose="020B0604030504040204" pitchFamily="34" charset="-120"/>
              </a:rPr>
              <a:t>日</a:t>
            </a:r>
            <a:r>
              <a:rPr lang="en-US" altLang="zh-TW" sz="1200" b="1" dirty="0">
                <a:solidFill>
                  <a:srgbClr val="0033CC"/>
                </a:solidFill>
                <a:latin typeface="微軟正黑體" panose="020B0604030504040204" pitchFamily="34" charset="-120"/>
                <a:ea typeface="微軟正黑體" panose="020B0604030504040204" pitchFamily="34" charset="-120"/>
              </a:rPr>
              <a:t>~11</a:t>
            </a:r>
            <a:r>
              <a:rPr lang="zh-TW" altLang="en-US" sz="1200" b="1" dirty="0">
                <a:solidFill>
                  <a:srgbClr val="0033CC"/>
                </a:solidFill>
                <a:latin typeface="微軟正黑體" panose="020B0604030504040204" pitchFamily="34" charset="-120"/>
                <a:ea typeface="微軟正黑體" panose="020B0604030504040204" pitchFamily="34" charset="-120"/>
              </a:rPr>
              <a:t>日</a:t>
            </a:r>
          </a:p>
        </p:txBody>
      </p:sp>
      <p:sp>
        <p:nvSpPr>
          <p:cNvPr id="10" name="Text Box 11"/>
          <p:cNvSpPr txBox="1">
            <a:spLocks noChangeArrowheads="1"/>
          </p:cNvSpPr>
          <p:nvPr/>
        </p:nvSpPr>
        <p:spPr bwMode="gray">
          <a:xfrm>
            <a:off x="3145737" y="3316976"/>
            <a:ext cx="2443141" cy="394226"/>
          </a:xfrm>
          <a:prstGeom prst="rect">
            <a:avLst/>
          </a:prstGeom>
          <a:gradFill rotWithShape="1">
            <a:gsLst>
              <a:gs pos="0">
                <a:srgbClr val="FF00FF"/>
              </a:gs>
              <a:gs pos="50000">
                <a:schemeClr val="bg1"/>
              </a:gs>
              <a:gs pos="100000">
                <a:srgbClr val="FF00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r>
              <a:rPr lang="zh-TW" altLang="en-US" sz="1200" b="1" dirty="0">
                <a:solidFill>
                  <a:srgbClr val="9A5315"/>
                </a:solidFill>
                <a:latin typeface="Times New Roman" pitchFamily="18" charset="0"/>
              </a:rPr>
              <a:t>國中教育會考（</a:t>
            </a:r>
            <a:r>
              <a:rPr lang="en-US" altLang="zh-TW" sz="1200" b="1" dirty="0">
                <a:solidFill>
                  <a:srgbClr val="9A5315"/>
                </a:solidFill>
                <a:latin typeface="Times New Roman" pitchFamily="18" charset="0"/>
              </a:rPr>
              <a:t>110</a:t>
            </a:r>
            <a:r>
              <a:rPr lang="zh-TW" altLang="en-US" sz="1200" b="1" dirty="0">
                <a:solidFill>
                  <a:srgbClr val="9A5315"/>
                </a:solidFill>
                <a:latin typeface="Times New Roman" pitchFamily="18" charset="0"/>
              </a:rPr>
              <a:t>年</a:t>
            </a:r>
            <a:r>
              <a:rPr lang="en-US" altLang="zh-TW" sz="1200" b="1" dirty="0">
                <a:solidFill>
                  <a:srgbClr val="9A5315"/>
                </a:solidFill>
                <a:latin typeface="Times New Roman" pitchFamily="18" charset="0"/>
              </a:rPr>
              <a:t>5</a:t>
            </a:r>
            <a:r>
              <a:rPr lang="zh-TW" altLang="en-US" sz="1200" b="1" dirty="0">
                <a:solidFill>
                  <a:srgbClr val="9A5315"/>
                </a:solidFill>
                <a:latin typeface="Times New Roman" pitchFamily="18" charset="0"/>
              </a:rPr>
              <a:t>月</a:t>
            </a:r>
            <a:r>
              <a:rPr lang="en-US" altLang="zh-TW" sz="1200" b="1" dirty="0">
                <a:solidFill>
                  <a:srgbClr val="9A5315"/>
                </a:solidFill>
                <a:latin typeface="Times New Roman" pitchFamily="18" charset="0"/>
              </a:rPr>
              <a:t>15-16</a:t>
            </a:r>
            <a:r>
              <a:rPr lang="zh-TW" altLang="en-US" sz="1200" b="1" dirty="0">
                <a:solidFill>
                  <a:srgbClr val="9A5315"/>
                </a:solidFill>
                <a:latin typeface="Times New Roman" pitchFamily="18" charset="0"/>
              </a:rPr>
              <a:t>日）</a:t>
            </a:r>
          </a:p>
        </p:txBody>
      </p:sp>
      <p:sp>
        <p:nvSpPr>
          <p:cNvPr id="11" name="Text Box 20"/>
          <p:cNvSpPr txBox="1">
            <a:spLocks noChangeArrowheads="1"/>
          </p:cNvSpPr>
          <p:nvPr/>
        </p:nvSpPr>
        <p:spPr bwMode="gray">
          <a:xfrm>
            <a:off x="702342" y="4041204"/>
            <a:ext cx="1802042" cy="270272"/>
          </a:xfrm>
          <a:prstGeom prst="rect">
            <a:avLst/>
          </a:prstGeom>
          <a:gradFill rotWithShape="1">
            <a:gsLst>
              <a:gs pos="0">
                <a:srgbClr val="FF00FF"/>
              </a:gs>
              <a:gs pos="50000">
                <a:schemeClr val="bg1"/>
              </a:gs>
              <a:gs pos="100000">
                <a:srgbClr val="FF00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000" b="1">
                <a:solidFill>
                  <a:schemeClr val="tx1"/>
                </a:solidFill>
                <a:latin typeface="Arial" charset="0"/>
                <a:ea typeface="標楷體" pitchFamily="65" charset="-120"/>
              </a:defRPr>
            </a:lvl1pPr>
            <a:lvl2pPr marL="742950" indent="-285750" eaLnBrk="0" hangingPunct="0">
              <a:defRPr sz="1000" b="1">
                <a:solidFill>
                  <a:schemeClr val="tx1"/>
                </a:solidFill>
                <a:latin typeface="Arial" charset="0"/>
                <a:ea typeface="標楷體" pitchFamily="65" charset="-120"/>
              </a:defRPr>
            </a:lvl2pPr>
            <a:lvl3pPr marL="1143000" indent="-228600" eaLnBrk="0" hangingPunct="0">
              <a:defRPr sz="1000" b="1">
                <a:solidFill>
                  <a:schemeClr val="tx1"/>
                </a:solidFill>
                <a:latin typeface="Arial" charset="0"/>
                <a:ea typeface="標楷體" pitchFamily="65" charset="-120"/>
              </a:defRPr>
            </a:lvl3pPr>
            <a:lvl4pPr marL="1600200" indent="-228600" eaLnBrk="0" hangingPunct="0">
              <a:defRPr sz="1000" b="1">
                <a:solidFill>
                  <a:schemeClr val="tx1"/>
                </a:solidFill>
                <a:latin typeface="Arial" charset="0"/>
                <a:ea typeface="標楷體" pitchFamily="65" charset="-120"/>
              </a:defRPr>
            </a:lvl4pPr>
            <a:lvl5pPr marL="2057400" indent="-228600" eaLnBrk="0" hangingPunct="0">
              <a:defRPr sz="1000" b="1">
                <a:solidFill>
                  <a:schemeClr val="tx1"/>
                </a:solidFill>
                <a:latin typeface="Arial" charset="0"/>
                <a:ea typeface="標楷體" pitchFamily="65" charset="-120"/>
              </a:defRPr>
            </a:lvl5pPr>
            <a:lvl6pPr marL="2514600" indent="-228600" algn="ctr" eaLnBrk="0" fontAlgn="base" hangingPunct="0">
              <a:spcBef>
                <a:spcPct val="0"/>
              </a:spcBef>
              <a:spcAft>
                <a:spcPct val="0"/>
              </a:spcAft>
              <a:defRPr sz="1000" b="1">
                <a:solidFill>
                  <a:schemeClr val="tx1"/>
                </a:solidFill>
                <a:latin typeface="Arial" charset="0"/>
                <a:ea typeface="標楷體" pitchFamily="65" charset="-120"/>
              </a:defRPr>
            </a:lvl6pPr>
            <a:lvl7pPr marL="2971800" indent="-228600" algn="ctr" eaLnBrk="0" fontAlgn="base" hangingPunct="0">
              <a:spcBef>
                <a:spcPct val="0"/>
              </a:spcBef>
              <a:spcAft>
                <a:spcPct val="0"/>
              </a:spcAft>
              <a:defRPr sz="1000" b="1">
                <a:solidFill>
                  <a:schemeClr val="tx1"/>
                </a:solidFill>
                <a:latin typeface="Arial" charset="0"/>
                <a:ea typeface="標楷體" pitchFamily="65" charset="-120"/>
              </a:defRPr>
            </a:lvl7pPr>
            <a:lvl8pPr marL="3429000" indent="-228600" algn="ctr" eaLnBrk="0" fontAlgn="base" hangingPunct="0">
              <a:spcBef>
                <a:spcPct val="0"/>
              </a:spcBef>
              <a:spcAft>
                <a:spcPct val="0"/>
              </a:spcAft>
              <a:defRPr sz="1000" b="1">
                <a:solidFill>
                  <a:schemeClr val="tx1"/>
                </a:solidFill>
                <a:latin typeface="Arial" charset="0"/>
                <a:ea typeface="標楷體" pitchFamily="65" charset="-120"/>
              </a:defRPr>
            </a:lvl8pPr>
            <a:lvl9pPr marL="3886200" indent="-228600" algn="ctr" eaLnBrk="0" fontAlgn="base" hangingPunct="0">
              <a:spcBef>
                <a:spcPct val="0"/>
              </a:spcBef>
              <a:spcAft>
                <a:spcPct val="0"/>
              </a:spcAft>
              <a:defRPr sz="1000" b="1">
                <a:solidFill>
                  <a:schemeClr val="tx1"/>
                </a:solidFill>
                <a:latin typeface="Arial" charset="0"/>
                <a:ea typeface="標楷體" pitchFamily="65" charset="-120"/>
              </a:defRPr>
            </a:lvl9pPr>
          </a:lstStyle>
          <a:p>
            <a:pPr algn="ctr" eaLnBrk="1" hangingPunct="1">
              <a:defRPr/>
            </a:pPr>
            <a:r>
              <a:rPr lang="zh-TW" altLang="en-US" sz="1400" dirty="0">
                <a:solidFill>
                  <a:srgbClr val="9A5315"/>
                </a:solidFill>
                <a:latin typeface="微軟正黑體" panose="020B0604030504040204" pitchFamily="34" charset="-120"/>
                <a:ea typeface="微軟正黑體" panose="020B0604030504040204" pitchFamily="34" charset="-120"/>
              </a:rPr>
              <a:t>免試入學報名</a:t>
            </a:r>
          </a:p>
        </p:txBody>
      </p:sp>
      <p:sp>
        <p:nvSpPr>
          <p:cNvPr id="12" name="Text Box 19"/>
          <p:cNvSpPr txBox="1">
            <a:spLocks noChangeArrowheads="1"/>
          </p:cNvSpPr>
          <p:nvPr/>
        </p:nvSpPr>
        <p:spPr bwMode="gray">
          <a:xfrm>
            <a:off x="243266" y="5013207"/>
            <a:ext cx="2214986" cy="379809"/>
          </a:xfrm>
          <a:prstGeom prst="rect">
            <a:avLst/>
          </a:prstGeom>
          <a:gradFill rotWithShape="1">
            <a:gsLst>
              <a:gs pos="0">
                <a:srgbClr val="FF00FF"/>
              </a:gs>
              <a:gs pos="50000">
                <a:schemeClr val="bg1"/>
              </a:gs>
              <a:gs pos="100000">
                <a:srgbClr val="FF00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r>
              <a:rPr lang="zh-TW" altLang="en-US" sz="1200" b="1" dirty="0">
                <a:solidFill>
                  <a:srgbClr val="9A5315"/>
                </a:solidFill>
                <a:latin typeface="微軟正黑體" panose="020B0604030504040204" pitchFamily="34" charset="-120"/>
                <a:ea typeface="微軟正黑體" panose="020B0604030504040204" pitchFamily="34" charset="-120"/>
              </a:rPr>
              <a:t>免試入學放榜（</a:t>
            </a:r>
            <a:r>
              <a:rPr lang="en-US" altLang="zh-TW" sz="1200" b="1" dirty="0">
                <a:solidFill>
                  <a:srgbClr val="9A5315"/>
                </a:solidFill>
                <a:latin typeface="微軟正黑體" panose="020B0604030504040204" pitchFamily="34" charset="-120"/>
                <a:ea typeface="微軟正黑體" panose="020B0604030504040204" pitchFamily="34" charset="-120"/>
              </a:rPr>
              <a:t>110</a:t>
            </a:r>
            <a:r>
              <a:rPr lang="zh-TW" altLang="en-US" sz="1200" b="1" dirty="0">
                <a:solidFill>
                  <a:srgbClr val="9A5315"/>
                </a:solidFill>
                <a:latin typeface="微軟正黑體" panose="020B0604030504040204" pitchFamily="34" charset="-120"/>
                <a:ea typeface="微軟正黑體" panose="020B0604030504040204" pitchFamily="34" charset="-120"/>
              </a:rPr>
              <a:t>年</a:t>
            </a:r>
            <a:r>
              <a:rPr lang="en-US" altLang="zh-TW" sz="1200" b="1" dirty="0">
                <a:solidFill>
                  <a:srgbClr val="9A5315"/>
                </a:solidFill>
                <a:latin typeface="微軟正黑體" panose="020B0604030504040204" pitchFamily="34" charset="-120"/>
                <a:ea typeface="微軟正黑體" panose="020B0604030504040204" pitchFamily="34" charset="-120"/>
              </a:rPr>
              <a:t>7</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6</a:t>
            </a:r>
            <a:r>
              <a:rPr lang="zh-TW" altLang="en-US" sz="1200" b="1" dirty="0">
                <a:solidFill>
                  <a:srgbClr val="9A5315"/>
                </a:solidFill>
                <a:latin typeface="微軟正黑體" panose="020B0604030504040204" pitchFamily="34" charset="-120"/>
                <a:ea typeface="微軟正黑體" panose="020B0604030504040204" pitchFamily="34" charset="-120"/>
              </a:rPr>
              <a:t>日）</a:t>
            </a:r>
          </a:p>
          <a:p>
            <a:pPr eaLnBrk="1" hangingPunct="1">
              <a:defRPr/>
            </a:pPr>
            <a:r>
              <a:rPr lang="zh-TW" altLang="en-US" sz="1200" b="1" dirty="0">
                <a:solidFill>
                  <a:srgbClr val="9A5315"/>
                </a:solidFill>
                <a:latin typeface="微軟正黑體" panose="020B0604030504040204" pitchFamily="34" charset="-120"/>
                <a:ea typeface="微軟正黑體" panose="020B0604030504040204" pitchFamily="34" charset="-120"/>
              </a:rPr>
              <a:t>免試入學報到（</a:t>
            </a:r>
            <a:r>
              <a:rPr lang="en-US" altLang="zh-TW" sz="1200" b="1" dirty="0">
                <a:solidFill>
                  <a:srgbClr val="9A5315"/>
                </a:solidFill>
                <a:latin typeface="微軟正黑體" panose="020B0604030504040204" pitchFamily="34" charset="-120"/>
                <a:ea typeface="微軟正黑體" panose="020B0604030504040204" pitchFamily="34" charset="-120"/>
              </a:rPr>
              <a:t>110</a:t>
            </a:r>
            <a:r>
              <a:rPr lang="zh-TW" altLang="en-US" sz="1200" b="1" dirty="0">
                <a:solidFill>
                  <a:srgbClr val="9A5315"/>
                </a:solidFill>
                <a:latin typeface="微軟正黑體" panose="020B0604030504040204" pitchFamily="34" charset="-120"/>
                <a:ea typeface="微軟正黑體" panose="020B0604030504040204" pitchFamily="34" charset="-120"/>
              </a:rPr>
              <a:t>年</a:t>
            </a:r>
            <a:r>
              <a:rPr lang="en-US" altLang="zh-TW" sz="1200" b="1" dirty="0">
                <a:solidFill>
                  <a:srgbClr val="9A5315"/>
                </a:solidFill>
                <a:latin typeface="微軟正黑體" panose="020B0604030504040204" pitchFamily="34" charset="-120"/>
                <a:ea typeface="微軟正黑體" panose="020B0604030504040204" pitchFamily="34" charset="-120"/>
              </a:rPr>
              <a:t>7</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8</a:t>
            </a:r>
            <a:r>
              <a:rPr lang="zh-TW" altLang="en-US" sz="1200" b="1" dirty="0">
                <a:solidFill>
                  <a:srgbClr val="9A5315"/>
                </a:solidFill>
                <a:latin typeface="微軟正黑體" panose="020B0604030504040204" pitchFamily="34" charset="-120"/>
                <a:ea typeface="微軟正黑體" panose="020B0604030504040204" pitchFamily="34" charset="-120"/>
              </a:rPr>
              <a:t>日</a:t>
            </a:r>
            <a:r>
              <a:rPr lang="zh-TW" altLang="en-US" sz="1050" b="1" dirty="0">
                <a:solidFill>
                  <a:srgbClr val="9A5315"/>
                </a:solidFill>
                <a:latin typeface="微軟正黑體" panose="020B0604030504040204" pitchFamily="34" charset="-120"/>
                <a:ea typeface="微軟正黑體" panose="020B0604030504040204" pitchFamily="34" charset="-120"/>
              </a:rPr>
              <a:t>）</a:t>
            </a:r>
          </a:p>
        </p:txBody>
      </p:sp>
      <p:sp>
        <p:nvSpPr>
          <p:cNvPr id="13" name="Text Box 13"/>
          <p:cNvSpPr txBox="1">
            <a:spLocks noChangeArrowheads="1"/>
          </p:cNvSpPr>
          <p:nvPr/>
        </p:nvSpPr>
        <p:spPr bwMode="gray">
          <a:xfrm>
            <a:off x="2915266" y="4283021"/>
            <a:ext cx="2730112" cy="383120"/>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200" b="1" dirty="0">
                <a:solidFill>
                  <a:srgbClr val="9A5315"/>
                </a:solidFill>
                <a:latin typeface="微軟正黑體" panose="020B0604030504040204" pitchFamily="34" charset="-120"/>
                <a:ea typeface="微軟正黑體" panose="020B0604030504040204" pitchFamily="34" charset="-120"/>
              </a:rPr>
              <a:t>甄選入學分發報名（</a:t>
            </a:r>
            <a:r>
              <a:rPr lang="en-US" altLang="zh-TW" sz="1200" b="1" dirty="0">
                <a:solidFill>
                  <a:srgbClr val="9A5315"/>
                </a:solidFill>
                <a:latin typeface="微軟正黑體" panose="020B0604030504040204" pitchFamily="34" charset="-120"/>
                <a:ea typeface="微軟正黑體" panose="020B0604030504040204" pitchFamily="34" charset="-120"/>
              </a:rPr>
              <a:t>110</a:t>
            </a:r>
            <a:r>
              <a:rPr lang="zh-TW" altLang="en-US" sz="1200" b="1" dirty="0">
                <a:solidFill>
                  <a:srgbClr val="9A5315"/>
                </a:solidFill>
                <a:latin typeface="微軟正黑體" panose="020B0604030504040204" pitchFamily="34" charset="-120"/>
                <a:ea typeface="微軟正黑體" panose="020B0604030504040204" pitchFamily="34" charset="-120"/>
              </a:rPr>
              <a:t>年</a:t>
            </a:r>
            <a:r>
              <a:rPr lang="en-US" altLang="zh-TW" sz="1200" b="1" dirty="0">
                <a:solidFill>
                  <a:srgbClr val="9A5315"/>
                </a:solidFill>
                <a:latin typeface="微軟正黑體" panose="020B0604030504040204" pitchFamily="34" charset="-120"/>
                <a:ea typeface="微軟正黑體" panose="020B0604030504040204" pitchFamily="34" charset="-120"/>
              </a:rPr>
              <a:t>6</a:t>
            </a:r>
            <a:r>
              <a:rPr lang="zh-TW" altLang="en-US" sz="1200" b="1" dirty="0">
                <a:solidFill>
                  <a:srgbClr val="9A5315"/>
                </a:solidFill>
                <a:latin typeface="微軟正黑體" panose="020B0604030504040204" pitchFamily="34" charset="-120"/>
                <a:ea typeface="微軟正黑體" panose="020B0604030504040204" pitchFamily="34" charset="-120"/>
              </a:rPr>
              <a:t>月</a:t>
            </a:r>
            <a:r>
              <a:rPr lang="en-US" altLang="zh-TW" sz="1200" b="1" dirty="0">
                <a:solidFill>
                  <a:srgbClr val="9A5315"/>
                </a:solidFill>
                <a:latin typeface="微軟正黑體" panose="020B0604030504040204" pitchFamily="34" charset="-120"/>
                <a:ea typeface="微軟正黑體" panose="020B0604030504040204" pitchFamily="34" charset="-120"/>
              </a:rPr>
              <a:t>7-11</a:t>
            </a:r>
            <a:r>
              <a:rPr lang="zh-TW" altLang="en-US" sz="1200" b="1" dirty="0">
                <a:solidFill>
                  <a:srgbClr val="9A5315"/>
                </a:solidFill>
                <a:latin typeface="微軟正黑體" panose="020B0604030504040204" pitchFamily="34" charset="-120"/>
                <a:ea typeface="微軟正黑體" panose="020B0604030504040204" pitchFamily="34" charset="-120"/>
              </a:rPr>
              <a:t>日）</a:t>
            </a:r>
          </a:p>
        </p:txBody>
      </p:sp>
      <p:sp>
        <p:nvSpPr>
          <p:cNvPr id="14" name="Text Box 12"/>
          <p:cNvSpPr txBox="1">
            <a:spLocks noChangeArrowheads="1"/>
          </p:cNvSpPr>
          <p:nvPr/>
        </p:nvSpPr>
        <p:spPr bwMode="gray">
          <a:xfrm>
            <a:off x="2915267" y="4999529"/>
            <a:ext cx="1875248" cy="379809"/>
          </a:xfrm>
          <a:prstGeom prst="rect">
            <a:avLst/>
          </a:prstGeom>
          <a:gradFill rotWithShape="1">
            <a:gsLst>
              <a:gs pos="0">
                <a:srgbClr val="66FFFF"/>
              </a:gs>
              <a:gs pos="50000">
                <a:schemeClr val="bg1"/>
              </a:gs>
              <a:gs pos="100000">
                <a:srgbClr val="66FFFF"/>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1200" b="1" dirty="0">
                <a:latin typeface="微軟正黑體" panose="020B0604030504040204" pitchFamily="34" charset="-120"/>
                <a:ea typeface="微軟正黑體" panose="020B0604030504040204" pitchFamily="34" charset="-120"/>
              </a:rPr>
              <a:t>甄選入學撕榜及報到</a:t>
            </a:r>
          </a:p>
          <a:p>
            <a:pPr algn="ctr" eaLnBrk="1" hangingPunct="1">
              <a:defRPr/>
            </a:pPr>
            <a:r>
              <a:rPr lang="zh-TW" altLang="en-US" sz="1200" b="1" dirty="0">
                <a:latin typeface="微軟正黑體" panose="020B0604030504040204" pitchFamily="34" charset="-120"/>
                <a:ea typeface="微軟正黑體" panose="020B0604030504040204" pitchFamily="34" charset="-120"/>
              </a:rPr>
              <a:t>（</a:t>
            </a:r>
            <a:r>
              <a:rPr lang="en-US" altLang="zh-TW" sz="1200" b="1" dirty="0">
                <a:latin typeface="微軟正黑體" panose="020B0604030504040204" pitchFamily="34" charset="-120"/>
                <a:ea typeface="微軟正黑體" panose="020B0604030504040204" pitchFamily="34" charset="-120"/>
              </a:rPr>
              <a:t>110</a:t>
            </a:r>
            <a:r>
              <a:rPr lang="zh-TW" altLang="en-US" sz="1200" b="1" dirty="0">
                <a:latin typeface="微軟正黑體" panose="020B0604030504040204" pitchFamily="34" charset="-120"/>
                <a:ea typeface="微軟正黑體" panose="020B0604030504040204" pitchFamily="34" charset="-120"/>
              </a:rPr>
              <a:t>年</a:t>
            </a:r>
            <a:r>
              <a:rPr lang="en-US" altLang="zh-TW" sz="1200" b="1" dirty="0">
                <a:latin typeface="微軟正黑體" panose="020B0604030504040204" pitchFamily="34" charset="-120"/>
                <a:ea typeface="微軟正黑體" panose="020B0604030504040204" pitchFamily="34" charset="-120"/>
              </a:rPr>
              <a:t>7</a:t>
            </a:r>
            <a:r>
              <a:rPr lang="zh-TW" altLang="en-US" sz="1200" b="1" dirty="0">
                <a:latin typeface="微軟正黑體" panose="020B0604030504040204" pitchFamily="34" charset="-120"/>
                <a:ea typeface="微軟正黑體" panose="020B0604030504040204" pitchFamily="34" charset="-120"/>
              </a:rPr>
              <a:t>月</a:t>
            </a:r>
            <a:r>
              <a:rPr lang="en-US" altLang="zh-TW" sz="1200" b="1" dirty="0">
                <a:latin typeface="微軟正黑體" panose="020B0604030504040204" pitchFamily="34" charset="-120"/>
                <a:ea typeface="微軟正黑體" panose="020B0604030504040204" pitchFamily="34" charset="-120"/>
              </a:rPr>
              <a:t>8</a:t>
            </a:r>
            <a:r>
              <a:rPr lang="zh-TW" altLang="en-US" sz="1200" b="1" dirty="0">
                <a:latin typeface="微軟正黑體" panose="020B0604030504040204" pitchFamily="34" charset="-120"/>
                <a:ea typeface="微軟正黑體" panose="020B0604030504040204" pitchFamily="34" charset="-120"/>
              </a:rPr>
              <a:t>日）</a:t>
            </a:r>
          </a:p>
        </p:txBody>
      </p:sp>
      <p:cxnSp>
        <p:nvCxnSpPr>
          <p:cNvPr id="15" name="AutoShape 31"/>
          <p:cNvCxnSpPr>
            <a:cxnSpLocks noChangeShapeType="1"/>
          </p:cNvCxnSpPr>
          <p:nvPr/>
        </p:nvCxnSpPr>
        <p:spPr bwMode="gray">
          <a:xfrm rot="5400000">
            <a:off x="2742825" y="772301"/>
            <a:ext cx="269081" cy="2591990"/>
          </a:xfrm>
          <a:prstGeom prst="bentConnector3">
            <a:avLst>
              <a:gd name="adj1" fmla="val 49556"/>
            </a:avLst>
          </a:prstGeom>
          <a:noFill/>
          <a:ln w="9525">
            <a:solidFill>
              <a:srgbClr val="00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15"/>
          <p:cNvCxnSpPr>
            <a:cxnSpLocks noChangeShapeType="1"/>
          </p:cNvCxnSpPr>
          <p:nvPr/>
        </p:nvCxnSpPr>
        <p:spPr bwMode="gray">
          <a:xfrm>
            <a:off x="4201151" y="1735762"/>
            <a:ext cx="0" cy="950479"/>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39"/>
          <p:cNvCxnSpPr>
            <a:cxnSpLocks noChangeShapeType="1"/>
          </p:cNvCxnSpPr>
          <p:nvPr/>
        </p:nvCxnSpPr>
        <p:spPr bwMode="gray">
          <a:xfrm flipV="1">
            <a:off x="5524390" y="3072280"/>
            <a:ext cx="537570" cy="455018"/>
          </a:xfrm>
          <a:prstGeom prst="bentConnector3">
            <a:avLst>
              <a:gd name="adj1" fmla="val 50000"/>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15"/>
          <p:cNvCxnSpPr>
            <a:cxnSpLocks noChangeShapeType="1"/>
            <a:stCxn id="7" idx="2"/>
          </p:cNvCxnSpPr>
          <p:nvPr/>
        </p:nvCxnSpPr>
        <p:spPr bwMode="gray">
          <a:xfrm rot="5400000">
            <a:off x="4066799" y="3191558"/>
            <a:ext cx="217883" cy="4758"/>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24"/>
          <p:cNvCxnSpPr>
            <a:cxnSpLocks noChangeShapeType="1"/>
          </p:cNvCxnSpPr>
          <p:nvPr/>
        </p:nvCxnSpPr>
        <p:spPr bwMode="gray">
          <a:xfrm rot="16200000" flipH="1">
            <a:off x="1711537" y="4430192"/>
            <a:ext cx="157163" cy="566738"/>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21"/>
          <p:cNvCxnSpPr>
            <a:cxnSpLocks noChangeShapeType="1"/>
          </p:cNvCxnSpPr>
          <p:nvPr/>
        </p:nvCxnSpPr>
        <p:spPr bwMode="gray">
          <a:xfrm>
            <a:off x="1506749" y="4311476"/>
            <a:ext cx="6742" cy="701731"/>
          </a:xfrm>
          <a:prstGeom prst="straightConnector1">
            <a:avLst/>
          </a:prstGeom>
          <a:noFill/>
          <a:ln w="95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 Box 23"/>
          <p:cNvSpPr txBox="1">
            <a:spLocks noChangeArrowheads="1"/>
          </p:cNvSpPr>
          <p:nvPr/>
        </p:nvSpPr>
        <p:spPr bwMode="gray">
          <a:xfrm>
            <a:off x="2294356" y="4686334"/>
            <a:ext cx="1188244"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lang="zh-TW" altLang="en-US" sz="1200" b="1" dirty="0">
                <a:solidFill>
                  <a:srgbClr val="FF3300"/>
                </a:solidFill>
                <a:latin typeface="微軟正黑體" panose="020B0604030504040204" pitchFamily="34" charset="-120"/>
                <a:ea typeface="微軟正黑體" panose="020B0604030504040204" pitchFamily="34" charset="-120"/>
              </a:rPr>
              <a:t>可同時報名</a:t>
            </a:r>
          </a:p>
        </p:txBody>
      </p:sp>
      <p:cxnSp>
        <p:nvCxnSpPr>
          <p:cNvPr id="39" name="AutoShape 25"/>
          <p:cNvCxnSpPr>
            <a:cxnSpLocks noChangeShapeType="1"/>
          </p:cNvCxnSpPr>
          <p:nvPr/>
        </p:nvCxnSpPr>
        <p:spPr bwMode="gray">
          <a:xfrm rot="5400000">
            <a:off x="3776095" y="4393490"/>
            <a:ext cx="157163" cy="702469"/>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AutoShape 33"/>
          <p:cNvCxnSpPr>
            <a:cxnSpLocks noChangeShapeType="1"/>
          </p:cNvCxnSpPr>
          <p:nvPr/>
        </p:nvCxnSpPr>
        <p:spPr bwMode="gray">
          <a:xfrm rot="16200000" flipH="1">
            <a:off x="1904430" y="5235262"/>
            <a:ext cx="147638" cy="459581"/>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 Box 26"/>
          <p:cNvSpPr txBox="1">
            <a:spLocks noChangeArrowheads="1"/>
          </p:cNvSpPr>
          <p:nvPr/>
        </p:nvSpPr>
        <p:spPr bwMode="gray">
          <a:xfrm>
            <a:off x="2165168" y="5481736"/>
            <a:ext cx="1446620" cy="15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lang="zh-TW" altLang="en-US" sz="1200" b="1" dirty="0">
                <a:solidFill>
                  <a:srgbClr val="FF3300"/>
                </a:solidFill>
                <a:latin typeface="微軟正黑體" panose="020B0604030504040204" pitchFamily="34" charset="-120"/>
                <a:ea typeface="微軟正黑體" panose="020B0604030504040204" pitchFamily="34" charset="-120"/>
              </a:rPr>
              <a:t>如同時錄取擇一報到</a:t>
            </a:r>
          </a:p>
        </p:txBody>
      </p:sp>
      <p:cxnSp>
        <p:nvCxnSpPr>
          <p:cNvPr id="43" name="AutoShape 34"/>
          <p:cNvCxnSpPr>
            <a:cxnSpLocks noChangeShapeType="1"/>
          </p:cNvCxnSpPr>
          <p:nvPr/>
        </p:nvCxnSpPr>
        <p:spPr bwMode="gray">
          <a:xfrm rot="5400000">
            <a:off x="3825800" y="5177219"/>
            <a:ext cx="166100" cy="594122"/>
          </a:xfrm>
          <a:prstGeom prst="bentConnector2">
            <a:avLst/>
          </a:prstGeom>
          <a:noFill/>
          <a:ln w="9525" cap="rnd">
            <a:solidFill>
              <a:srgbClr val="FF33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 Box 12"/>
          <p:cNvSpPr txBox="1">
            <a:spLocks noChangeArrowheads="1"/>
          </p:cNvSpPr>
          <p:nvPr/>
        </p:nvSpPr>
        <p:spPr bwMode="gray">
          <a:xfrm>
            <a:off x="2499768" y="5714721"/>
            <a:ext cx="2216248" cy="443340"/>
          </a:xfrm>
          <a:prstGeom prst="rect">
            <a:avLst/>
          </a:prstGeom>
          <a:solidFill>
            <a:schemeClr val="accent6">
              <a:lumMod val="40000"/>
              <a:lumOff val="60000"/>
            </a:schemeClr>
          </a:soli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nSpc>
                <a:spcPts val="1200"/>
              </a:lnSpc>
              <a:defRPr/>
            </a:pPr>
            <a:r>
              <a:rPr lang="zh-TW" altLang="en-US" sz="1200" b="1" dirty="0">
                <a:solidFill>
                  <a:schemeClr val="tx1"/>
                </a:solidFill>
                <a:latin typeface="微軟正黑體" panose="020B0604030504040204" pitchFamily="34" charset="-120"/>
                <a:ea typeface="微軟正黑體" panose="020B0604030504040204" pitchFamily="34" charset="-120"/>
              </a:rPr>
              <a:t>獨招學校放榜（</a:t>
            </a:r>
            <a:r>
              <a:rPr lang="en-US" altLang="zh-TW" sz="1200" b="1" dirty="0">
                <a:solidFill>
                  <a:schemeClr val="tx1"/>
                </a:solidFill>
                <a:latin typeface="微軟正黑體" panose="020B0604030504040204" pitchFamily="34" charset="-120"/>
                <a:ea typeface="微軟正黑體" panose="020B0604030504040204" pitchFamily="34" charset="-120"/>
              </a:rPr>
              <a:t>110</a:t>
            </a:r>
            <a:r>
              <a:rPr lang="zh-TW" altLang="en-US" sz="1200" b="1" dirty="0">
                <a:solidFill>
                  <a:schemeClr val="tx1"/>
                </a:solidFill>
                <a:latin typeface="微軟正黑體" panose="020B0604030504040204" pitchFamily="34" charset="-120"/>
                <a:ea typeface="微軟正黑體" panose="020B0604030504040204" pitchFamily="34" charset="-120"/>
              </a:rPr>
              <a:t>年</a:t>
            </a:r>
            <a:r>
              <a:rPr lang="en-US" altLang="zh-TW" sz="1200" b="1" dirty="0">
                <a:solidFill>
                  <a:schemeClr val="tx1"/>
                </a:solidFill>
                <a:latin typeface="微軟正黑體" panose="020B0604030504040204" pitchFamily="34" charset="-120"/>
                <a:ea typeface="微軟正黑體" panose="020B0604030504040204" pitchFamily="34" charset="-120"/>
              </a:rPr>
              <a:t>7</a:t>
            </a:r>
            <a:r>
              <a:rPr lang="zh-TW" altLang="en-US" sz="1200" b="1" dirty="0">
                <a:solidFill>
                  <a:schemeClr val="tx1"/>
                </a:solidFill>
                <a:latin typeface="微軟正黑體" panose="020B0604030504040204" pitchFamily="34" charset="-120"/>
                <a:ea typeface="微軟正黑體" panose="020B0604030504040204" pitchFamily="34" charset="-120"/>
              </a:rPr>
              <a:t>月</a:t>
            </a:r>
            <a:r>
              <a:rPr lang="en-US" altLang="zh-TW" sz="1200" b="1" dirty="0">
                <a:solidFill>
                  <a:schemeClr val="tx1"/>
                </a:solidFill>
                <a:latin typeface="微軟正黑體" panose="020B0604030504040204" pitchFamily="34" charset="-120"/>
                <a:ea typeface="微軟正黑體" panose="020B0604030504040204" pitchFamily="34" charset="-120"/>
              </a:rPr>
              <a:t>6</a:t>
            </a:r>
            <a:r>
              <a:rPr lang="zh-TW" altLang="en-US" sz="1200" b="1" dirty="0">
                <a:solidFill>
                  <a:schemeClr val="tx1"/>
                </a:solidFill>
                <a:latin typeface="微軟正黑體" panose="020B0604030504040204" pitchFamily="34" charset="-120"/>
                <a:ea typeface="微軟正黑體" panose="020B0604030504040204" pitchFamily="34" charset="-120"/>
              </a:rPr>
              <a:t>日</a:t>
            </a:r>
            <a:r>
              <a:rPr lang="en-US" altLang="zh-TW" sz="1200" b="1" dirty="0">
                <a:solidFill>
                  <a:schemeClr val="tx1"/>
                </a:solidFill>
                <a:latin typeface="微軟正黑體" panose="020B0604030504040204" pitchFamily="34" charset="-120"/>
                <a:ea typeface="微軟正黑體" panose="020B0604030504040204" pitchFamily="34" charset="-120"/>
              </a:rPr>
              <a:t>)</a:t>
            </a:r>
          </a:p>
          <a:p>
            <a:pPr>
              <a:lnSpc>
                <a:spcPts val="1200"/>
              </a:lnSpc>
              <a:defRPr/>
            </a:pPr>
            <a:r>
              <a:rPr lang="zh-TW" altLang="en-US" sz="1200" b="1" dirty="0">
                <a:solidFill>
                  <a:schemeClr val="tx1"/>
                </a:solidFill>
                <a:latin typeface="微軟正黑體" panose="020B0604030504040204" pitchFamily="34" charset="-120"/>
                <a:ea typeface="微軟正黑體" panose="020B0604030504040204" pitchFamily="34" charset="-120"/>
              </a:rPr>
              <a:t>報到（</a:t>
            </a:r>
            <a:r>
              <a:rPr lang="en-US" altLang="zh-TW" sz="1200" b="1" dirty="0">
                <a:solidFill>
                  <a:schemeClr val="tx1"/>
                </a:solidFill>
                <a:latin typeface="微軟正黑體" panose="020B0604030504040204" pitchFamily="34" charset="-120"/>
                <a:ea typeface="微軟正黑體" panose="020B0604030504040204" pitchFamily="34" charset="-120"/>
              </a:rPr>
              <a:t>110</a:t>
            </a:r>
            <a:r>
              <a:rPr lang="zh-TW" altLang="en-US" sz="1200" b="1" dirty="0">
                <a:solidFill>
                  <a:schemeClr val="tx1"/>
                </a:solidFill>
                <a:latin typeface="微軟正黑體" panose="020B0604030504040204" pitchFamily="34" charset="-120"/>
                <a:ea typeface="微軟正黑體" panose="020B0604030504040204" pitchFamily="34" charset="-120"/>
              </a:rPr>
              <a:t>年</a:t>
            </a:r>
            <a:r>
              <a:rPr lang="en-US" altLang="zh-TW" sz="1200" b="1" dirty="0">
                <a:solidFill>
                  <a:schemeClr val="tx1"/>
                </a:solidFill>
                <a:latin typeface="微軟正黑體" panose="020B0604030504040204" pitchFamily="34" charset="-120"/>
                <a:ea typeface="微軟正黑體" panose="020B0604030504040204" pitchFamily="34" charset="-120"/>
              </a:rPr>
              <a:t>7</a:t>
            </a:r>
            <a:r>
              <a:rPr lang="zh-TW" altLang="en-US" sz="1200" b="1" dirty="0">
                <a:solidFill>
                  <a:schemeClr val="tx1"/>
                </a:solidFill>
                <a:latin typeface="微軟正黑體" panose="020B0604030504040204" pitchFamily="34" charset="-120"/>
                <a:ea typeface="微軟正黑體" panose="020B0604030504040204" pitchFamily="34" charset="-120"/>
              </a:rPr>
              <a:t>月</a:t>
            </a:r>
            <a:r>
              <a:rPr lang="en-US" altLang="zh-TW" sz="1200" b="1" dirty="0">
                <a:solidFill>
                  <a:schemeClr val="tx1"/>
                </a:solidFill>
                <a:latin typeface="微軟正黑體" panose="020B0604030504040204" pitchFamily="34" charset="-120"/>
                <a:ea typeface="微軟正黑體" panose="020B0604030504040204" pitchFamily="34" charset="-120"/>
              </a:rPr>
              <a:t>8</a:t>
            </a:r>
            <a:r>
              <a:rPr lang="zh-TW" altLang="en-US" sz="1200" b="1" dirty="0">
                <a:solidFill>
                  <a:schemeClr val="tx1"/>
                </a:solidFill>
                <a:latin typeface="微軟正黑體" panose="020B0604030504040204" pitchFamily="34" charset="-120"/>
                <a:ea typeface="微軟正黑體" panose="020B0604030504040204" pitchFamily="34" charset="-120"/>
              </a:rPr>
              <a:t>日）</a:t>
            </a:r>
          </a:p>
        </p:txBody>
      </p:sp>
      <p:cxnSp>
        <p:nvCxnSpPr>
          <p:cNvPr id="71" name="AutoShape 15"/>
          <p:cNvCxnSpPr>
            <a:cxnSpLocks noChangeShapeType="1"/>
          </p:cNvCxnSpPr>
          <p:nvPr/>
        </p:nvCxnSpPr>
        <p:spPr bwMode="gray">
          <a:xfrm>
            <a:off x="4194013" y="3737798"/>
            <a:ext cx="0" cy="495631"/>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15"/>
          <p:cNvCxnSpPr>
            <a:cxnSpLocks noChangeShapeType="1"/>
          </p:cNvCxnSpPr>
          <p:nvPr/>
        </p:nvCxnSpPr>
        <p:spPr bwMode="gray">
          <a:xfrm>
            <a:off x="4194013" y="4678033"/>
            <a:ext cx="1" cy="352304"/>
          </a:xfrm>
          <a:prstGeom prst="straightConnector1">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3" name="圖片 32" descr="https://mindnet.tw/wp-content/uploads/2017/04/%E6%95%99%E8%82%B2%E9%83%A8_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5919326"/>
            <a:ext cx="1672526" cy="722717"/>
          </a:xfrm>
          <a:prstGeom prst="rect">
            <a:avLst/>
          </a:prstGeom>
          <a:noFill/>
          <a:ln>
            <a:noFill/>
          </a:ln>
        </p:spPr>
      </p:pic>
      <p:sp>
        <p:nvSpPr>
          <p:cNvPr id="2" name="矩形 1"/>
          <p:cNvSpPr/>
          <p:nvPr/>
        </p:nvSpPr>
        <p:spPr>
          <a:xfrm>
            <a:off x="423049" y="270778"/>
            <a:ext cx="7888515" cy="646331"/>
          </a:xfrm>
          <a:prstGeom prst="rect">
            <a:avLst/>
          </a:prstGeom>
        </p:spPr>
        <p:txBody>
          <a:bodyPr wrap="square">
            <a:spAutoFit/>
          </a:bodyPr>
          <a:lstStyle/>
          <a:p>
            <a:pPr lvl="0" algn="ctr">
              <a:spcBef>
                <a:spcPct val="0"/>
              </a:spcBef>
              <a:defRPr/>
            </a:pP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rPr>
              <a:t>藝才班甄選入學聯合分發辦理時程 </a:t>
            </a:r>
          </a:p>
        </p:txBody>
      </p:sp>
      <p:sp>
        <p:nvSpPr>
          <p:cNvPr id="41" name="Text Box 37"/>
          <p:cNvSpPr txBox="1">
            <a:spLocks noChangeArrowheads="1"/>
          </p:cNvSpPr>
          <p:nvPr/>
        </p:nvSpPr>
        <p:spPr bwMode="gray">
          <a:xfrm>
            <a:off x="6200437" y="3737798"/>
            <a:ext cx="1512890" cy="429935"/>
          </a:xfrm>
          <a:prstGeom prst="rect">
            <a:avLst/>
          </a:prstGeom>
          <a:gradFill rotWithShape="1">
            <a:gsLst>
              <a:gs pos="0">
                <a:srgbClr val="66FF66"/>
              </a:gs>
              <a:gs pos="50000">
                <a:schemeClr val="bg1"/>
              </a:gs>
              <a:gs pos="100000">
                <a:srgbClr val="66FF66"/>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TW" altLang="en-US" sz="1200" b="1" dirty="0">
                <a:solidFill>
                  <a:srgbClr val="00B050"/>
                </a:solidFill>
                <a:latin typeface="Times New Roman" pitchFamily="18" charset="0"/>
              </a:rPr>
              <a:t>音樂、舞蹈</a:t>
            </a:r>
          </a:p>
          <a:p>
            <a:pPr eaLnBrk="1" hangingPunct="1">
              <a:defRPr/>
            </a:pPr>
            <a:r>
              <a:rPr lang="en-US" altLang="zh-TW" sz="1200" b="1" dirty="0">
                <a:solidFill>
                  <a:srgbClr val="00B050"/>
                </a:solidFill>
                <a:latin typeface="Times New Roman" pitchFamily="18" charset="0"/>
              </a:rPr>
              <a:t>110</a:t>
            </a:r>
            <a:r>
              <a:rPr lang="zh-TW" altLang="en-US" sz="1200" b="1" dirty="0">
                <a:solidFill>
                  <a:srgbClr val="00B050"/>
                </a:solidFill>
                <a:latin typeface="Times New Roman" pitchFamily="18" charset="0"/>
              </a:rPr>
              <a:t>年</a:t>
            </a:r>
            <a:r>
              <a:rPr lang="en-US" altLang="zh-TW" sz="1200" b="1" dirty="0">
                <a:solidFill>
                  <a:srgbClr val="00B050"/>
                </a:solidFill>
                <a:latin typeface="Times New Roman" pitchFamily="18" charset="0"/>
              </a:rPr>
              <a:t>4</a:t>
            </a:r>
            <a:r>
              <a:rPr lang="zh-TW" altLang="en-US" sz="1200" b="1" dirty="0">
                <a:solidFill>
                  <a:srgbClr val="00B050"/>
                </a:solidFill>
                <a:latin typeface="Times New Roman" pitchFamily="18" charset="0"/>
              </a:rPr>
              <a:t>月</a:t>
            </a:r>
            <a:r>
              <a:rPr lang="en-US" altLang="zh-TW" sz="1200" b="1" dirty="0">
                <a:solidFill>
                  <a:srgbClr val="00B050"/>
                </a:solidFill>
                <a:latin typeface="Times New Roman" pitchFamily="18" charset="0"/>
              </a:rPr>
              <a:t>17</a:t>
            </a:r>
            <a:r>
              <a:rPr lang="zh-TW" altLang="en-US" sz="1200" b="1" dirty="0">
                <a:solidFill>
                  <a:srgbClr val="00B050"/>
                </a:solidFill>
                <a:latin typeface="Times New Roman" pitchFamily="18" charset="0"/>
              </a:rPr>
              <a:t>日</a:t>
            </a:r>
            <a:r>
              <a:rPr lang="en-US" altLang="zh-TW" sz="1200" b="1" dirty="0">
                <a:solidFill>
                  <a:srgbClr val="00B050"/>
                </a:solidFill>
                <a:latin typeface="Times New Roman" pitchFamily="18" charset="0"/>
              </a:rPr>
              <a:t>~19</a:t>
            </a:r>
            <a:r>
              <a:rPr lang="zh-TW" altLang="en-US" sz="1200" b="1" dirty="0">
                <a:solidFill>
                  <a:srgbClr val="00B050"/>
                </a:solidFill>
                <a:latin typeface="Times New Roman" pitchFamily="18" charset="0"/>
              </a:rPr>
              <a:t>日</a:t>
            </a:r>
          </a:p>
        </p:txBody>
      </p:sp>
      <p:cxnSp>
        <p:nvCxnSpPr>
          <p:cNvPr id="45" name="AutoShape 39"/>
          <p:cNvCxnSpPr>
            <a:cxnSpLocks noChangeShapeType="1"/>
          </p:cNvCxnSpPr>
          <p:nvPr/>
        </p:nvCxnSpPr>
        <p:spPr bwMode="gray">
          <a:xfrm>
            <a:off x="5525666" y="3527298"/>
            <a:ext cx="647945" cy="329585"/>
          </a:xfrm>
          <a:prstGeom prst="bentConnector3">
            <a:avLst>
              <a:gd name="adj1" fmla="val 50000"/>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文字方塊 21"/>
          <p:cNvSpPr txBox="1"/>
          <p:nvPr/>
        </p:nvSpPr>
        <p:spPr>
          <a:xfrm>
            <a:off x="4820318" y="4777067"/>
            <a:ext cx="3928146" cy="1015663"/>
          </a:xfrm>
          <a:prstGeom prst="rect">
            <a:avLst/>
          </a:prstGeom>
          <a:noFill/>
          <a:ln>
            <a:solidFill>
              <a:schemeClr val="accent3">
                <a:lumMod val="60000"/>
                <a:lumOff val="40000"/>
              </a:schemeClr>
            </a:solidFill>
          </a:ln>
        </p:spPr>
        <p:txBody>
          <a:bodyPr wrap="square" rtlCol="0">
            <a:spAutoFit/>
          </a:bodyPr>
          <a:lstStyle/>
          <a:p>
            <a:pPr marL="285750" indent="-285750" algn="just">
              <a:buFont typeface="Arial" panose="020B0604020202020204" pitchFamily="34" charset="0"/>
              <a:buChar char="•"/>
            </a:pPr>
            <a:r>
              <a:rPr lang="zh-TW" altLang="en-US" sz="1000" b="1" dirty="0">
                <a:latin typeface="微軟正黑體" panose="020B0604030504040204" pitchFamily="34" charset="-120"/>
                <a:ea typeface="微軟正黑體" panose="020B0604030504040204" pitchFamily="34" charset="-120"/>
              </a:rPr>
              <a:t>線上報名並由學校集體送件</a:t>
            </a:r>
            <a:r>
              <a:rPr lang="en-US" altLang="zh-TW" sz="1000" b="1" dirty="0">
                <a:latin typeface="微軟正黑體" panose="020B0604030504040204" pitchFamily="34" charset="-120"/>
                <a:ea typeface="微軟正黑體" panose="020B0604030504040204" pitchFamily="34" charset="-120"/>
              </a:rPr>
              <a:t>:110</a:t>
            </a:r>
            <a:r>
              <a:rPr lang="zh-TW" altLang="en-US" sz="1000" b="1" dirty="0">
                <a:latin typeface="微軟正黑體" panose="020B0604030504040204" pitchFamily="34" charset="-120"/>
                <a:ea typeface="微軟正黑體" panose="020B0604030504040204" pitchFamily="34" charset="-120"/>
              </a:rPr>
              <a:t>年</a:t>
            </a:r>
            <a:r>
              <a:rPr lang="en-US" altLang="zh-TW" sz="1000" b="1" dirty="0">
                <a:latin typeface="微軟正黑體" panose="020B0604030504040204" pitchFamily="34" charset="-120"/>
                <a:ea typeface="微軟正黑體" panose="020B0604030504040204" pitchFamily="34" charset="-120"/>
              </a:rPr>
              <a:t>6</a:t>
            </a:r>
            <a:r>
              <a:rPr lang="zh-TW" altLang="en-US" sz="1000" b="1" dirty="0">
                <a:latin typeface="微軟正黑體" panose="020B0604030504040204" pitchFamily="34" charset="-120"/>
                <a:ea typeface="微軟正黑體" panose="020B0604030504040204" pitchFamily="34" charset="-120"/>
              </a:rPr>
              <a:t>月</a:t>
            </a:r>
            <a:r>
              <a:rPr lang="en-US" altLang="zh-TW" sz="1000" b="1" dirty="0">
                <a:latin typeface="微軟正黑體" panose="020B0604030504040204" pitchFamily="34" charset="-120"/>
                <a:ea typeface="微軟正黑體" panose="020B0604030504040204" pitchFamily="34" charset="-120"/>
              </a:rPr>
              <a:t>7~11</a:t>
            </a:r>
            <a:r>
              <a:rPr lang="zh-TW" altLang="en-US" sz="1000" b="1" dirty="0">
                <a:latin typeface="微軟正黑體" panose="020B0604030504040204" pitchFamily="34" charset="-120"/>
                <a:ea typeface="微軟正黑體" panose="020B0604030504040204" pitchFamily="34" charset="-120"/>
              </a:rPr>
              <a:t>日</a:t>
            </a:r>
            <a:endParaRPr lang="en-US" altLang="zh-TW" sz="1000" b="1"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en-US" altLang="zh-TW" sz="1000" b="1" dirty="0">
                <a:latin typeface="微軟正黑體" panose="020B0604030504040204" pitchFamily="34" charset="-120"/>
                <a:ea typeface="微軟正黑體" panose="020B0604030504040204" pitchFamily="34" charset="-120"/>
              </a:rPr>
              <a:t>[</a:t>
            </a:r>
            <a:r>
              <a:rPr lang="zh-TW" altLang="en-US" sz="1000" b="1" dirty="0">
                <a:latin typeface="微軟正黑體" panose="020B0604030504040204" pitchFamily="34" charset="-120"/>
                <a:ea typeface="微軟正黑體" panose="020B0604030504040204" pitchFamily="34" charset="-120"/>
              </a:rPr>
              <a:t>音樂、美術</a:t>
            </a:r>
            <a:r>
              <a:rPr lang="en-US" altLang="zh-TW" sz="1000" b="1" dirty="0">
                <a:latin typeface="微軟正黑體" panose="020B0604030504040204" pitchFamily="34" charset="-120"/>
                <a:ea typeface="微軟正黑體" panose="020B0604030504040204" pitchFamily="34" charset="-120"/>
              </a:rPr>
              <a:t>]</a:t>
            </a:r>
            <a:r>
              <a:rPr lang="zh-TW" altLang="en-US" sz="1000" b="1" dirty="0">
                <a:latin typeface="微軟正黑體" panose="020B0604030504040204" pitchFamily="34" charset="-120"/>
                <a:ea typeface="微軟正黑體" panose="020B0604030504040204" pitchFamily="34" charset="-120"/>
              </a:rPr>
              <a:t> 寄發選校登記序號</a:t>
            </a:r>
            <a:r>
              <a:rPr lang="en-US" altLang="zh-TW" sz="1000" b="1" dirty="0">
                <a:latin typeface="微軟正黑體" panose="020B0604030504040204" pitchFamily="34" charset="-120"/>
                <a:ea typeface="微軟正黑體" panose="020B0604030504040204" pitchFamily="34" charset="-120"/>
              </a:rPr>
              <a:t>:110</a:t>
            </a:r>
            <a:r>
              <a:rPr lang="zh-TW" altLang="en-US" sz="1000" b="1" dirty="0">
                <a:latin typeface="微軟正黑體" panose="020B0604030504040204" pitchFamily="34" charset="-120"/>
                <a:ea typeface="微軟正黑體" panose="020B0604030504040204" pitchFamily="34" charset="-120"/>
              </a:rPr>
              <a:t>年</a:t>
            </a:r>
            <a:r>
              <a:rPr lang="en-US" altLang="zh-TW" sz="1000" b="1" dirty="0">
                <a:latin typeface="微軟正黑體" panose="020B0604030504040204" pitchFamily="34" charset="-120"/>
                <a:ea typeface="微軟正黑體" panose="020B0604030504040204" pitchFamily="34" charset="-120"/>
              </a:rPr>
              <a:t>6</a:t>
            </a:r>
            <a:r>
              <a:rPr lang="zh-TW" altLang="en-US" sz="1000" b="1" dirty="0">
                <a:latin typeface="微軟正黑體" panose="020B0604030504040204" pitchFamily="34" charset="-120"/>
                <a:ea typeface="微軟正黑體" panose="020B0604030504040204" pitchFamily="34" charset="-120"/>
              </a:rPr>
              <a:t>月</a:t>
            </a:r>
            <a:r>
              <a:rPr lang="en-US" altLang="zh-TW" sz="1000" b="1" dirty="0">
                <a:latin typeface="微軟正黑體" panose="020B0604030504040204" pitchFamily="34" charset="-120"/>
                <a:ea typeface="微軟正黑體" panose="020B0604030504040204" pitchFamily="34" charset="-120"/>
              </a:rPr>
              <a:t>23</a:t>
            </a:r>
            <a:r>
              <a:rPr lang="zh-TW" altLang="en-US" sz="1000" b="1" dirty="0">
                <a:latin typeface="微軟正黑體" panose="020B0604030504040204" pitchFamily="34" charset="-120"/>
                <a:ea typeface="微軟正黑體" panose="020B0604030504040204" pitchFamily="34" charset="-120"/>
              </a:rPr>
              <a:t>日 </a:t>
            </a:r>
            <a:endParaRPr lang="en-US" altLang="zh-TW" sz="1000" b="1"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zh-TW" altLang="en-US" sz="1000" b="1" dirty="0">
                <a:latin typeface="微軟正黑體" panose="020B0604030504040204" pitchFamily="34" charset="-120"/>
                <a:ea typeface="微軟正黑體" panose="020B0604030504040204" pitchFamily="34" charset="-120"/>
              </a:rPr>
              <a:t>                                  現場撕榜報到</a:t>
            </a:r>
            <a:r>
              <a:rPr lang="en-US" altLang="zh-TW" sz="1000" b="1" dirty="0">
                <a:latin typeface="微軟正黑體" panose="020B0604030504040204" pitchFamily="34" charset="-120"/>
                <a:ea typeface="微軟正黑體" panose="020B0604030504040204" pitchFamily="34" charset="-120"/>
              </a:rPr>
              <a:t>:110</a:t>
            </a:r>
            <a:r>
              <a:rPr lang="zh-TW" altLang="en-US" sz="1000" b="1" dirty="0">
                <a:latin typeface="微軟正黑體" panose="020B0604030504040204" pitchFamily="34" charset="-120"/>
                <a:ea typeface="微軟正黑體" panose="020B0604030504040204" pitchFamily="34" charset="-120"/>
              </a:rPr>
              <a:t>年</a:t>
            </a:r>
            <a:r>
              <a:rPr lang="en-US" altLang="zh-TW" sz="1000" b="1" dirty="0">
                <a:latin typeface="微軟正黑體" panose="020B0604030504040204" pitchFamily="34" charset="-120"/>
                <a:ea typeface="微軟正黑體" panose="020B0604030504040204" pitchFamily="34" charset="-120"/>
              </a:rPr>
              <a:t>7</a:t>
            </a:r>
            <a:r>
              <a:rPr lang="zh-TW" altLang="en-US" sz="1000" b="1" dirty="0">
                <a:latin typeface="微軟正黑體" panose="020B0604030504040204" pitchFamily="34" charset="-120"/>
                <a:ea typeface="微軟正黑體" panose="020B0604030504040204" pitchFamily="34" charset="-120"/>
              </a:rPr>
              <a:t>月</a:t>
            </a:r>
            <a:r>
              <a:rPr lang="en-US" altLang="zh-TW" sz="1000" b="1" dirty="0">
                <a:latin typeface="微軟正黑體" panose="020B0604030504040204" pitchFamily="34" charset="-120"/>
                <a:ea typeface="微軟正黑體" panose="020B0604030504040204" pitchFamily="34" charset="-120"/>
              </a:rPr>
              <a:t>7</a:t>
            </a:r>
            <a:r>
              <a:rPr lang="zh-TW" altLang="en-US" sz="1000" b="1" dirty="0">
                <a:latin typeface="微軟正黑體" panose="020B0604030504040204" pitchFamily="34" charset="-120"/>
                <a:ea typeface="微軟正黑體" panose="020B0604030504040204" pitchFamily="34" charset="-120"/>
              </a:rPr>
              <a:t>日</a:t>
            </a:r>
            <a:endParaRPr lang="en-US" altLang="zh-TW" sz="1000" b="1"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en-US" altLang="zh-TW" sz="1000" b="1" dirty="0">
                <a:latin typeface="微軟正黑體" panose="020B0604030504040204" pitchFamily="34" charset="-120"/>
                <a:ea typeface="微軟正黑體" panose="020B0604030504040204" pitchFamily="34" charset="-120"/>
              </a:rPr>
              <a:t>[</a:t>
            </a:r>
            <a:r>
              <a:rPr lang="zh-TW" altLang="en-US" sz="1000" b="1" dirty="0">
                <a:latin typeface="微軟正黑體" panose="020B0604030504040204" pitchFamily="34" charset="-120"/>
                <a:ea typeface="微軟正黑體" panose="020B0604030504040204" pitchFamily="34" charset="-120"/>
              </a:rPr>
              <a:t>舞蹈</a:t>
            </a:r>
            <a:r>
              <a:rPr lang="en-US" altLang="zh-TW" sz="1000" b="1" dirty="0">
                <a:latin typeface="微軟正黑體" panose="020B0604030504040204" pitchFamily="34" charset="-120"/>
                <a:ea typeface="微軟正黑體" panose="020B0604030504040204" pitchFamily="34" charset="-120"/>
              </a:rPr>
              <a:t>]</a:t>
            </a:r>
            <a:r>
              <a:rPr lang="zh-TW" altLang="en-US" sz="1000" b="1" dirty="0">
                <a:latin typeface="微軟正黑體" panose="020B0604030504040204" pitchFamily="34" charset="-120"/>
                <a:ea typeface="微軟正黑體" panose="020B0604030504040204" pitchFamily="34" charset="-120"/>
              </a:rPr>
              <a:t> 線上志願選填</a:t>
            </a:r>
            <a:r>
              <a:rPr lang="en-US" altLang="zh-TW" sz="1000" b="1" dirty="0">
                <a:latin typeface="微軟正黑體" panose="020B0604030504040204" pitchFamily="34" charset="-120"/>
                <a:ea typeface="微軟正黑體" panose="020B0604030504040204" pitchFamily="34" charset="-120"/>
              </a:rPr>
              <a:t>:110</a:t>
            </a:r>
            <a:r>
              <a:rPr lang="zh-TW" altLang="en-US" sz="1000" b="1" dirty="0">
                <a:latin typeface="微軟正黑體" panose="020B0604030504040204" pitchFamily="34" charset="-120"/>
                <a:ea typeface="微軟正黑體" panose="020B0604030504040204" pitchFamily="34" charset="-120"/>
              </a:rPr>
              <a:t>年</a:t>
            </a:r>
            <a:r>
              <a:rPr lang="en-US" altLang="zh-TW" sz="1000" b="1" dirty="0">
                <a:latin typeface="微軟正黑體" panose="020B0604030504040204" pitchFamily="34" charset="-120"/>
                <a:ea typeface="微軟正黑體" panose="020B0604030504040204" pitchFamily="34" charset="-120"/>
              </a:rPr>
              <a:t>6</a:t>
            </a:r>
            <a:r>
              <a:rPr lang="zh-TW" altLang="en-US" sz="1000" b="1" dirty="0">
                <a:latin typeface="微軟正黑體" panose="020B0604030504040204" pitchFamily="34" charset="-120"/>
                <a:ea typeface="微軟正黑體" panose="020B0604030504040204" pitchFamily="34" charset="-120"/>
              </a:rPr>
              <a:t>月</a:t>
            </a:r>
            <a:r>
              <a:rPr lang="en-US" altLang="zh-TW" sz="1000" b="1" dirty="0">
                <a:latin typeface="微軟正黑體" panose="020B0604030504040204" pitchFamily="34" charset="-120"/>
                <a:ea typeface="微軟正黑體" panose="020B0604030504040204" pitchFamily="34" charset="-120"/>
              </a:rPr>
              <a:t>17~24</a:t>
            </a:r>
            <a:r>
              <a:rPr lang="zh-TW" altLang="en-US" sz="1000" b="1" dirty="0">
                <a:latin typeface="微軟正黑體" panose="020B0604030504040204" pitchFamily="34" charset="-120"/>
                <a:ea typeface="微軟正黑體" panose="020B0604030504040204" pitchFamily="34" charset="-120"/>
              </a:rPr>
              <a:t>日</a:t>
            </a:r>
            <a:r>
              <a:rPr lang="en-US" altLang="zh-TW" sz="1000" b="1" dirty="0">
                <a:latin typeface="微軟正黑體" panose="020B0604030504040204" pitchFamily="34" charset="-120"/>
                <a:ea typeface="微軟正黑體" panose="020B0604030504040204" pitchFamily="34" charset="-120"/>
              </a:rPr>
              <a:t>(</a:t>
            </a:r>
            <a:r>
              <a:rPr lang="zh-TW" altLang="en-US" sz="1000" b="1" dirty="0">
                <a:solidFill>
                  <a:srgbClr val="FF0000"/>
                </a:solidFill>
                <a:latin typeface="微軟正黑體" panose="020B0604030504040204" pitchFamily="34" charset="-120"/>
                <a:ea typeface="微軟正黑體" panose="020B0604030504040204" pitchFamily="34" charset="-120"/>
              </a:rPr>
              <a:t>首次以線上方式辦理</a:t>
            </a:r>
            <a:r>
              <a:rPr lang="en-US" altLang="zh-TW" sz="1000" b="1" dirty="0">
                <a:latin typeface="微軟正黑體" panose="020B0604030504040204" pitchFamily="34" charset="-120"/>
                <a:ea typeface="微軟正黑體" panose="020B0604030504040204" pitchFamily="34" charset="-120"/>
              </a:rPr>
              <a:t>)</a:t>
            </a:r>
            <a:br>
              <a:rPr lang="en-US" altLang="zh-TW" sz="1000" b="1" dirty="0">
                <a:latin typeface="微軟正黑體" panose="020B0604030504040204" pitchFamily="34" charset="-120"/>
                <a:ea typeface="微軟正黑體" panose="020B0604030504040204" pitchFamily="34" charset="-120"/>
              </a:rPr>
            </a:br>
            <a:r>
              <a:rPr lang="zh-TW" altLang="en-US" sz="1000" b="1" dirty="0">
                <a:latin typeface="微軟正黑體" panose="020B0604030504040204" pitchFamily="34" charset="-120"/>
                <a:ea typeface="微軟正黑體" panose="020B0604030504040204" pitchFamily="34" charset="-120"/>
              </a:rPr>
              <a:t>                              放榜</a:t>
            </a:r>
            <a:r>
              <a:rPr lang="en-US" altLang="zh-TW" sz="1000" b="1" dirty="0">
                <a:latin typeface="微軟正黑體" panose="020B0604030504040204" pitchFamily="34" charset="-120"/>
                <a:ea typeface="微軟正黑體" panose="020B0604030504040204" pitchFamily="34" charset="-120"/>
              </a:rPr>
              <a:t>:11</a:t>
            </a:r>
            <a:r>
              <a:rPr lang="zh-TW" altLang="en-US" sz="1000" b="1" dirty="0">
                <a:latin typeface="微軟正黑體" panose="020B0604030504040204" pitchFamily="34" charset="-120"/>
                <a:ea typeface="微軟正黑體" panose="020B0604030504040204" pitchFamily="34" charset="-120"/>
              </a:rPr>
              <a:t>年</a:t>
            </a:r>
            <a:r>
              <a:rPr lang="en-US" altLang="zh-TW" sz="1000" b="1" dirty="0">
                <a:latin typeface="微軟正黑體" panose="020B0604030504040204" pitchFamily="34" charset="-120"/>
                <a:ea typeface="微軟正黑體" panose="020B0604030504040204" pitchFamily="34" charset="-120"/>
              </a:rPr>
              <a:t>7</a:t>
            </a:r>
            <a:r>
              <a:rPr lang="zh-TW" altLang="en-US" sz="1000" b="1" dirty="0">
                <a:latin typeface="微軟正黑體" panose="020B0604030504040204" pitchFamily="34" charset="-120"/>
                <a:ea typeface="微軟正黑體" panose="020B0604030504040204" pitchFamily="34" charset="-120"/>
              </a:rPr>
              <a:t>月</a:t>
            </a:r>
            <a:r>
              <a:rPr lang="en-US" altLang="zh-TW" sz="1000" b="1" dirty="0">
                <a:latin typeface="微軟正黑體" panose="020B0604030504040204" pitchFamily="34" charset="-120"/>
                <a:ea typeface="微軟正黑體" panose="020B0604030504040204" pitchFamily="34" charset="-120"/>
              </a:rPr>
              <a:t>6</a:t>
            </a:r>
            <a:r>
              <a:rPr lang="zh-TW" altLang="en-US" sz="1000" b="1" dirty="0">
                <a:latin typeface="微軟正黑體" panose="020B0604030504040204" pitchFamily="34" charset="-120"/>
                <a:ea typeface="微軟正黑體" panose="020B0604030504040204" pitchFamily="34" charset="-120"/>
              </a:rPr>
              <a:t>日 報到</a:t>
            </a:r>
            <a:r>
              <a:rPr lang="en-US" altLang="zh-TW" sz="1000" b="1" dirty="0">
                <a:latin typeface="微軟正黑體" panose="020B0604030504040204" pitchFamily="34" charset="-120"/>
                <a:ea typeface="微軟正黑體" panose="020B0604030504040204" pitchFamily="34" charset="-120"/>
              </a:rPr>
              <a:t>:110</a:t>
            </a:r>
            <a:r>
              <a:rPr lang="zh-TW" altLang="en-US" sz="1000" b="1" dirty="0">
                <a:latin typeface="微軟正黑體" panose="020B0604030504040204" pitchFamily="34" charset="-120"/>
                <a:ea typeface="微軟正黑體" panose="020B0604030504040204" pitchFamily="34" charset="-120"/>
              </a:rPr>
              <a:t>年</a:t>
            </a:r>
            <a:r>
              <a:rPr lang="en-US" altLang="zh-TW" sz="1000" b="1" dirty="0">
                <a:latin typeface="微軟正黑體" panose="020B0604030504040204" pitchFamily="34" charset="-120"/>
                <a:ea typeface="微軟正黑體" panose="020B0604030504040204" pitchFamily="34" charset="-120"/>
              </a:rPr>
              <a:t>7</a:t>
            </a:r>
            <a:r>
              <a:rPr lang="zh-TW" altLang="en-US" sz="1000" b="1" dirty="0">
                <a:latin typeface="微軟正黑體" panose="020B0604030504040204" pitchFamily="34" charset="-120"/>
                <a:ea typeface="微軟正黑體" panose="020B0604030504040204" pitchFamily="34" charset="-120"/>
              </a:rPr>
              <a:t>月</a:t>
            </a:r>
            <a:r>
              <a:rPr lang="en-US" altLang="zh-TW" sz="1000" b="1" dirty="0">
                <a:latin typeface="微軟正黑體" panose="020B0604030504040204" pitchFamily="34" charset="-120"/>
                <a:ea typeface="微軟正黑體" panose="020B0604030504040204" pitchFamily="34" charset="-120"/>
              </a:rPr>
              <a:t>8</a:t>
            </a:r>
            <a:r>
              <a:rPr lang="zh-TW" altLang="en-US" sz="1000" b="1" dirty="0">
                <a:latin typeface="微軟正黑體" panose="020B0604030504040204" pitchFamily="34" charset="-120"/>
                <a:ea typeface="微軟正黑體" panose="020B0604030504040204" pitchFamily="34" charset="-120"/>
              </a:rPr>
              <a:t>日</a:t>
            </a:r>
            <a:endParaRPr lang="en-US" altLang="zh-TW" sz="1000" b="1" dirty="0">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en-US" altLang="zh-TW" sz="1000" b="1" dirty="0">
                <a:latin typeface="微軟正黑體" panose="020B0604030504040204" pitchFamily="34" charset="-120"/>
                <a:ea typeface="微軟正黑體" panose="020B0604030504040204" pitchFamily="34" charset="-120"/>
              </a:rPr>
              <a:t>[</a:t>
            </a:r>
            <a:r>
              <a:rPr lang="zh-TW" altLang="en-US" sz="1000" b="1" dirty="0">
                <a:latin typeface="微軟正黑體" panose="020B0604030504040204" pitchFamily="34" charset="-120"/>
                <a:ea typeface="微軟正黑體" panose="020B0604030504040204" pitchFamily="34" charset="-120"/>
              </a:rPr>
              <a:t>戲劇、獨招</a:t>
            </a:r>
            <a:r>
              <a:rPr lang="en-US" altLang="zh-TW" sz="1000" b="1" dirty="0">
                <a:latin typeface="微軟正黑體" panose="020B0604030504040204" pitchFamily="34" charset="-120"/>
                <a:ea typeface="微軟正黑體" panose="020B0604030504040204" pitchFamily="34" charset="-120"/>
              </a:rPr>
              <a:t>]</a:t>
            </a:r>
            <a:r>
              <a:rPr lang="zh-TW" altLang="en-US" sz="1000" b="1" dirty="0">
                <a:latin typeface="微軟正黑體" panose="020B0604030504040204" pitchFamily="34" charset="-120"/>
                <a:ea typeface="微軟正黑體" panose="020B0604030504040204" pitchFamily="34" charset="-120"/>
              </a:rPr>
              <a:t>  放榜</a:t>
            </a:r>
            <a:r>
              <a:rPr lang="en-US" altLang="zh-TW" sz="1000" b="1" dirty="0">
                <a:latin typeface="微軟正黑體" panose="020B0604030504040204" pitchFamily="34" charset="-120"/>
                <a:ea typeface="微軟正黑體" panose="020B0604030504040204" pitchFamily="34" charset="-120"/>
              </a:rPr>
              <a:t>:110</a:t>
            </a:r>
            <a:r>
              <a:rPr lang="zh-TW" altLang="en-US" sz="1000" b="1" dirty="0">
                <a:latin typeface="微軟正黑體" panose="020B0604030504040204" pitchFamily="34" charset="-120"/>
                <a:ea typeface="微軟正黑體" panose="020B0604030504040204" pitchFamily="34" charset="-120"/>
              </a:rPr>
              <a:t>年</a:t>
            </a:r>
            <a:r>
              <a:rPr lang="en-US" altLang="zh-TW" sz="1000" b="1" dirty="0">
                <a:latin typeface="微軟正黑體" panose="020B0604030504040204" pitchFamily="34" charset="-120"/>
                <a:ea typeface="微軟正黑體" panose="020B0604030504040204" pitchFamily="34" charset="-120"/>
              </a:rPr>
              <a:t>7</a:t>
            </a:r>
            <a:r>
              <a:rPr lang="zh-TW" altLang="en-US" sz="1000" b="1" dirty="0">
                <a:latin typeface="微軟正黑體" panose="020B0604030504040204" pitchFamily="34" charset="-120"/>
                <a:ea typeface="微軟正黑體" panose="020B0604030504040204" pitchFamily="34" charset="-120"/>
              </a:rPr>
              <a:t>月</a:t>
            </a:r>
            <a:r>
              <a:rPr lang="en-US" altLang="zh-TW" sz="1000" b="1" dirty="0">
                <a:latin typeface="微軟正黑體" panose="020B0604030504040204" pitchFamily="34" charset="-120"/>
                <a:ea typeface="微軟正黑體" panose="020B0604030504040204" pitchFamily="34" charset="-120"/>
              </a:rPr>
              <a:t>6</a:t>
            </a:r>
            <a:r>
              <a:rPr lang="zh-TW" altLang="en-US" sz="1000" b="1" dirty="0">
                <a:latin typeface="微軟正黑體" panose="020B0604030504040204" pitchFamily="34" charset="-120"/>
                <a:ea typeface="微軟正黑體" panose="020B0604030504040204" pitchFamily="34" charset="-120"/>
              </a:rPr>
              <a:t>日 報到</a:t>
            </a:r>
            <a:r>
              <a:rPr lang="en-US" altLang="zh-TW" sz="1000" b="1" dirty="0">
                <a:latin typeface="微軟正黑體" panose="020B0604030504040204" pitchFamily="34" charset="-120"/>
                <a:ea typeface="微軟正黑體" panose="020B0604030504040204" pitchFamily="34" charset="-120"/>
              </a:rPr>
              <a:t>:110</a:t>
            </a:r>
            <a:r>
              <a:rPr lang="zh-TW" altLang="en-US" sz="1000" b="1" dirty="0">
                <a:latin typeface="微軟正黑體" panose="020B0604030504040204" pitchFamily="34" charset="-120"/>
                <a:ea typeface="微軟正黑體" panose="020B0604030504040204" pitchFamily="34" charset="-120"/>
              </a:rPr>
              <a:t>年</a:t>
            </a:r>
            <a:r>
              <a:rPr lang="en-US" altLang="zh-TW" sz="1000" b="1" dirty="0">
                <a:latin typeface="微軟正黑體" panose="020B0604030504040204" pitchFamily="34" charset="-120"/>
                <a:ea typeface="微軟正黑體" panose="020B0604030504040204" pitchFamily="34" charset="-120"/>
              </a:rPr>
              <a:t>7</a:t>
            </a:r>
            <a:r>
              <a:rPr lang="zh-TW" altLang="en-US" sz="1000" b="1" dirty="0">
                <a:latin typeface="微軟正黑體" panose="020B0604030504040204" pitchFamily="34" charset="-120"/>
                <a:ea typeface="微軟正黑體" panose="020B0604030504040204" pitchFamily="34" charset="-120"/>
              </a:rPr>
              <a:t>月</a:t>
            </a:r>
            <a:r>
              <a:rPr lang="en-US" altLang="zh-TW" sz="1000" b="1" dirty="0">
                <a:latin typeface="微軟正黑體" panose="020B0604030504040204" pitchFamily="34" charset="-120"/>
                <a:ea typeface="微軟正黑體" panose="020B0604030504040204" pitchFamily="34" charset="-120"/>
              </a:rPr>
              <a:t>8</a:t>
            </a:r>
            <a:r>
              <a:rPr lang="zh-TW" altLang="en-US" sz="1000" b="1" dirty="0">
                <a:latin typeface="微軟正黑體" panose="020B0604030504040204" pitchFamily="34" charset="-120"/>
                <a:ea typeface="微軟正黑體" panose="020B0604030504040204" pitchFamily="34" charset="-120"/>
              </a:rPr>
              <a:t>日</a:t>
            </a:r>
            <a:endParaRPr lang="zh-TW" altLang="en-US" b="1" dirty="0">
              <a:latin typeface="微軟正黑體" panose="020B0604030504040204" pitchFamily="34" charset="-120"/>
              <a:ea typeface="微軟正黑體" panose="020B0604030504040204" pitchFamily="34" charset="-120"/>
            </a:endParaRPr>
          </a:p>
        </p:txBody>
      </p:sp>
      <p:sp>
        <p:nvSpPr>
          <p:cNvPr id="23" name="矩形 22"/>
          <p:cNvSpPr/>
          <p:nvPr/>
        </p:nvSpPr>
        <p:spPr>
          <a:xfrm>
            <a:off x="243266" y="1506115"/>
            <a:ext cx="2768205" cy="253916"/>
          </a:xfrm>
          <a:prstGeom prst="rect">
            <a:avLst/>
          </a:prstGeom>
        </p:spPr>
        <p:txBody>
          <a:bodyPr wrap="square">
            <a:spAutoFit/>
          </a:bodyPr>
          <a:lstStyle/>
          <a:p>
            <a:pPr algn="just"/>
            <a:r>
              <a:rPr lang="zh-TW" altLang="en-US" sz="1000" b="1" dirty="0">
                <a:solidFill>
                  <a:schemeClr val="accent6">
                    <a:lumMod val="50000"/>
                  </a:schemeClr>
                </a:solidFill>
                <a:latin typeface="微軟正黑體" panose="020B0604030504040204" pitchFamily="34" charset="-120"/>
                <a:ea typeface="微軟正黑體" panose="020B0604030504040204" pitchFamily="34" charset="-120"/>
              </a:rPr>
              <a:t>線上報名並由學校集體送件</a:t>
            </a:r>
            <a:r>
              <a:rPr lang="en-US" altLang="zh-TW" sz="1000" b="1" dirty="0">
                <a:solidFill>
                  <a:schemeClr val="accent6">
                    <a:lumMod val="50000"/>
                  </a:schemeClr>
                </a:solidFill>
                <a:latin typeface="微軟正黑體" panose="020B0604030504040204" pitchFamily="34" charset="-120"/>
                <a:ea typeface="微軟正黑體" panose="020B0604030504040204" pitchFamily="34" charset="-120"/>
              </a:rPr>
              <a:t>:110</a:t>
            </a:r>
            <a:r>
              <a:rPr lang="zh-TW" altLang="en-US" sz="1000" b="1" dirty="0">
                <a:solidFill>
                  <a:schemeClr val="accent6">
                    <a:lumMod val="50000"/>
                  </a:schemeClr>
                </a:solidFill>
                <a:latin typeface="微軟正黑體" panose="020B0604030504040204" pitchFamily="34" charset="-120"/>
                <a:ea typeface="微軟正黑體" panose="020B0604030504040204" pitchFamily="34" charset="-120"/>
              </a:rPr>
              <a:t>年</a:t>
            </a:r>
            <a:r>
              <a:rPr lang="en-US" altLang="zh-TW" sz="1000" b="1" dirty="0">
                <a:solidFill>
                  <a:schemeClr val="accent6">
                    <a:lumMod val="50000"/>
                  </a:schemeClr>
                </a:solidFill>
                <a:latin typeface="微軟正黑體" panose="020B0604030504040204" pitchFamily="34" charset="-120"/>
                <a:ea typeface="微軟正黑體" panose="020B0604030504040204" pitchFamily="34" charset="-120"/>
              </a:rPr>
              <a:t>6</a:t>
            </a:r>
            <a:r>
              <a:rPr lang="zh-TW" altLang="en-US" sz="1000" b="1" dirty="0">
                <a:solidFill>
                  <a:schemeClr val="accent6">
                    <a:lumMod val="50000"/>
                  </a:schemeClr>
                </a:solidFill>
                <a:latin typeface="微軟正黑體" panose="020B0604030504040204" pitchFamily="34" charset="-120"/>
                <a:ea typeface="微軟正黑體" panose="020B0604030504040204" pitchFamily="34" charset="-120"/>
              </a:rPr>
              <a:t>月</a:t>
            </a:r>
            <a:r>
              <a:rPr lang="en-US" altLang="zh-TW" sz="1000" b="1" dirty="0">
                <a:solidFill>
                  <a:schemeClr val="accent6">
                    <a:lumMod val="50000"/>
                  </a:schemeClr>
                </a:solidFill>
                <a:latin typeface="微軟正黑體" panose="020B0604030504040204" pitchFamily="34" charset="-120"/>
                <a:ea typeface="微軟正黑體" panose="020B0604030504040204" pitchFamily="34" charset="-120"/>
              </a:rPr>
              <a:t>7~11</a:t>
            </a:r>
            <a:r>
              <a:rPr lang="zh-TW" altLang="en-US" sz="1000" b="1" dirty="0">
                <a:solidFill>
                  <a:schemeClr val="accent6">
                    <a:lumMod val="50000"/>
                  </a:schemeClr>
                </a:solidFill>
                <a:latin typeface="微軟正黑體" panose="020B0604030504040204" pitchFamily="34" charset="-120"/>
                <a:ea typeface="微軟正黑體" panose="020B0604030504040204" pitchFamily="34" charset="-120"/>
              </a:rPr>
              <a:t>日</a:t>
            </a:r>
            <a:endParaRPr lang="en-US" altLang="zh-TW" sz="10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46" name="矩形 45"/>
          <p:cNvSpPr/>
          <p:nvPr/>
        </p:nvSpPr>
        <p:spPr>
          <a:xfrm>
            <a:off x="218366" y="2778028"/>
            <a:ext cx="2768205" cy="400110"/>
          </a:xfrm>
          <a:prstGeom prst="rect">
            <a:avLst/>
          </a:prstGeom>
        </p:spPr>
        <p:txBody>
          <a:bodyPr wrap="square">
            <a:spAutoFit/>
          </a:bodyPr>
          <a:lstStyle/>
          <a:p>
            <a:pPr algn="just"/>
            <a:r>
              <a:rPr lang="zh-TW" altLang="en-US" sz="1000" b="1" dirty="0">
                <a:solidFill>
                  <a:schemeClr val="accent6">
                    <a:lumMod val="50000"/>
                  </a:schemeClr>
                </a:solidFill>
                <a:latin typeface="微軟正黑體" panose="020B0604030504040204" pitchFamily="34" charset="-120"/>
                <a:ea typeface="微軟正黑體" panose="020B0604030504040204" pitchFamily="34" charset="-120"/>
              </a:rPr>
              <a:t>由各類各區主委學校將競賽表現資料逕送該區鑑輔會鑑定</a:t>
            </a:r>
            <a:endParaRPr lang="en-US" altLang="zh-TW" sz="1000" b="1" dirty="0">
              <a:solidFill>
                <a:schemeClr val="accent6">
                  <a:lumMod val="50000"/>
                </a:schemeClr>
              </a:solidFill>
              <a:latin typeface="微軟正黑體" panose="020B0604030504040204" pitchFamily="34" charset="-120"/>
              <a:ea typeface="微軟正黑體" panose="020B0604030504040204" pitchFamily="34" charset="-120"/>
            </a:endParaRPr>
          </a:p>
        </p:txBody>
      </p:sp>
      <p:cxnSp>
        <p:nvCxnSpPr>
          <p:cNvPr id="47" name="AutoShape 22"/>
          <p:cNvCxnSpPr>
            <a:cxnSpLocks noChangeShapeType="1"/>
          </p:cNvCxnSpPr>
          <p:nvPr/>
        </p:nvCxnSpPr>
        <p:spPr bwMode="gray">
          <a:xfrm rot="10800000" flipV="1">
            <a:off x="2544049" y="3723370"/>
            <a:ext cx="1308844" cy="425709"/>
          </a:xfrm>
          <a:prstGeom prst="bentConnector3">
            <a:avLst>
              <a:gd name="adj1" fmla="val 50000"/>
            </a:avLst>
          </a:prstGeom>
          <a:noFill/>
          <a:ln w="9525">
            <a:solidFill>
              <a:srgbClr val="FF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AutoShape 31"/>
          <p:cNvCxnSpPr>
            <a:cxnSpLocks noChangeShapeType="1"/>
          </p:cNvCxnSpPr>
          <p:nvPr/>
        </p:nvCxnSpPr>
        <p:spPr bwMode="gray">
          <a:xfrm rot="5400000">
            <a:off x="1350426" y="2967811"/>
            <a:ext cx="414306" cy="6349"/>
          </a:xfrm>
          <a:prstGeom prst="bentConnector3">
            <a:avLst>
              <a:gd name="adj1" fmla="val 50000"/>
            </a:avLst>
          </a:prstGeom>
          <a:noFill/>
          <a:ln w="9525">
            <a:solidFill>
              <a:srgbClr val="00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8614856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descr="演色-老師PPT設計_工作區域 1 複本 4.jpg"/>
          <p:cNvPicPr>
            <a:picLocks noChangeAspect="1"/>
          </p:cNvPicPr>
          <p:nvPr/>
        </p:nvPicPr>
        <p:blipFill>
          <a:blip r:embed="rId2" cstate="print"/>
          <a:stretch>
            <a:fillRect/>
          </a:stretch>
        </p:blipFill>
        <p:spPr>
          <a:xfrm>
            <a:off x="-34314" y="0"/>
            <a:ext cx="9144000" cy="6858000"/>
          </a:xfrm>
          <a:prstGeom prst="rect">
            <a:avLst/>
          </a:prstGeom>
        </p:spPr>
      </p:pic>
      <p:sp>
        <p:nvSpPr>
          <p:cNvPr id="60418" name="Rectangle 2"/>
          <p:cNvSpPr>
            <a:spLocks noGrp="1" noChangeArrowheads="1"/>
          </p:cNvSpPr>
          <p:nvPr>
            <p:ph type="title"/>
          </p:nvPr>
        </p:nvSpPr>
        <p:spPr>
          <a:xfrm>
            <a:off x="1245211" y="230411"/>
            <a:ext cx="7029460" cy="822325"/>
          </a:xfrm>
        </p:spPr>
        <p:txBody>
          <a:bodyPr>
            <a:normAutofit/>
          </a:bodyPr>
          <a:lstStyle/>
          <a:p>
            <a:pPr eaLnBrk="1" hangingPunct="1"/>
            <a:r>
              <a:rPr lang="en-US" altLang="zh-TW"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110</a:t>
            </a:r>
            <a:r>
              <a:rPr lang="zh-TW" altLang="en-US"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藝才班</a:t>
            </a:r>
            <a:r>
              <a:rPr altLang="en-US" b="1" dirty="0" err="1">
                <a:solidFill>
                  <a:schemeClr val="accent1">
                    <a:lumMod val="50000"/>
                  </a:schemeClr>
                </a:solidFill>
                <a:latin typeface="微軟正黑體" panose="020B0604030504040204" pitchFamily="34" charset="-120"/>
                <a:ea typeface="微軟正黑體" panose="020B0604030504040204" pitchFamily="34" charset="-120"/>
                <a:cs typeface="華康仿宋體W6"/>
              </a:rPr>
              <a:t>甄選入學招生作業</a:t>
            </a:r>
            <a:endParaRPr lang="en-US" altLang="zh-TW" b="1" dirty="0">
              <a:solidFill>
                <a:schemeClr val="accent1">
                  <a:lumMod val="50000"/>
                </a:schemeClr>
              </a:solidFill>
              <a:latin typeface="微軟正黑體" panose="020B0604030504040204" pitchFamily="34" charset="-120"/>
              <a:ea typeface="微軟正黑體" panose="020B0604030504040204" pitchFamily="34" charset="-120"/>
              <a:cs typeface="華康仿宋體W6"/>
            </a:endParaRPr>
          </a:p>
        </p:txBody>
      </p:sp>
      <p:grpSp>
        <p:nvGrpSpPr>
          <p:cNvPr id="35" name="群組 34"/>
          <p:cNvGrpSpPr/>
          <p:nvPr/>
        </p:nvGrpSpPr>
        <p:grpSpPr>
          <a:xfrm>
            <a:off x="369277" y="1423566"/>
            <a:ext cx="8489438" cy="4957762"/>
            <a:chOff x="415026" y="1423566"/>
            <a:chExt cx="8489438" cy="4957762"/>
          </a:xfrm>
        </p:grpSpPr>
        <p:sp>
          <p:nvSpPr>
            <p:cNvPr id="4" name="Freeform 17"/>
            <p:cNvSpPr>
              <a:spLocks noEditPoints="1"/>
            </p:cNvSpPr>
            <p:nvPr/>
          </p:nvSpPr>
          <p:spPr bwMode="gray">
            <a:xfrm>
              <a:off x="415026" y="2342728"/>
              <a:ext cx="5662246" cy="4038600"/>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solidFill>
              <a:srgbClr val="FF6699"/>
            </a:solidFill>
            <a:ln>
              <a:headEnd/>
              <a:tailEnd/>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a:lstStyle/>
            <a:p>
              <a:pPr fontAlgn="auto">
                <a:spcBef>
                  <a:spcPts val="0"/>
                </a:spcBef>
                <a:spcAft>
                  <a:spcPts val="0"/>
                </a:spcAft>
                <a:defRPr/>
              </a:pPr>
              <a:endParaRPr kumimoji="0" lang="zh-TW" altLang="en-US"/>
            </a:p>
          </p:txBody>
        </p:sp>
        <p:sp>
          <p:nvSpPr>
            <p:cNvPr id="60422" name="Oval 20"/>
            <p:cNvSpPr>
              <a:spLocks noChangeArrowheads="1"/>
            </p:cNvSpPr>
            <p:nvPr/>
          </p:nvSpPr>
          <p:spPr bwMode="gray">
            <a:xfrm rot="-723406">
              <a:off x="3357885" y="5250160"/>
              <a:ext cx="1076325" cy="66675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3" name="Oval 21"/>
            <p:cNvSpPr>
              <a:spLocks noChangeArrowheads="1"/>
            </p:cNvSpPr>
            <p:nvPr/>
          </p:nvSpPr>
          <p:spPr bwMode="gray">
            <a:xfrm>
              <a:off x="3305497" y="4030960"/>
              <a:ext cx="1277938"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4" name="Oval 22"/>
            <p:cNvSpPr>
              <a:spLocks noChangeArrowheads="1"/>
            </p:cNvSpPr>
            <p:nvPr/>
          </p:nvSpPr>
          <p:spPr bwMode="gray">
            <a:xfrm>
              <a:off x="3321372" y="4040485"/>
              <a:ext cx="1247775"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5" name="Oval 23"/>
            <p:cNvSpPr>
              <a:spLocks noChangeArrowheads="1"/>
            </p:cNvSpPr>
            <p:nvPr/>
          </p:nvSpPr>
          <p:spPr bwMode="gray">
            <a:xfrm>
              <a:off x="3334072" y="4056360"/>
              <a:ext cx="1187450" cy="155575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6" name="Oval 24"/>
            <p:cNvSpPr>
              <a:spLocks noChangeArrowheads="1"/>
            </p:cNvSpPr>
            <p:nvPr/>
          </p:nvSpPr>
          <p:spPr bwMode="gray">
            <a:xfrm>
              <a:off x="3403922" y="4100810"/>
              <a:ext cx="1055688"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7" name="Text Box 25"/>
            <p:cNvSpPr txBox="1">
              <a:spLocks noChangeArrowheads="1"/>
            </p:cNvSpPr>
            <p:nvPr/>
          </p:nvSpPr>
          <p:spPr bwMode="gray">
            <a:xfrm>
              <a:off x="3400380" y="4382588"/>
              <a:ext cx="10048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3200" dirty="0">
                  <a:solidFill>
                    <a:srgbClr val="008000"/>
                  </a:solidFill>
                  <a:latin typeface="微軟正黑體" panose="020B0604030504040204" pitchFamily="34" charset="-120"/>
                  <a:ea typeface="微軟正黑體" panose="020B0604030504040204" pitchFamily="34" charset="-120"/>
                  <a:cs typeface="華康仿宋體W6"/>
                </a:rPr>
                <a:t>分發</a:t>
              </a:r>
            </a:p>
            <a:p>
              <a:pPr algn="ctr" eaLnBrk="1" hangingPunct="1">
                <a:spcBef>
                  <a:spcPct val="0"/>
                </a:spcBef>
                <a:buFontTx/>
                <a:buNone/>
              </a:pPr>
              <a:r>
                <a:rPr kumimoji="0" lang="zh-TW" altLang="en-US" sz="3200" dirty="0">
                  <a:solidFill>
                    <a:srgbClr val="008000"/>
                  </a:solidFill>
                  <a:latin typeface="微軟正黑體" panose="020B0604030504040204" pitchFamily="34" charset="-120"/>
                  <a:ea typeface="微軟正黑體" panose="020B0604030504040204" pitchFamily="34" charset="-120"/>
                  <a:cs typeface="華康仿宋體W6"/>
                </a:rPr>
                <a:t>作業</a:t>
              </a:r>
            </a:p>
          </p:txBody>
        </p:sp>
        <p:sp>
          <p:nvSpPr>
            <p:cNvPr id="60428" name="Oval 27"/>
            <p:cNvSpPr>
              <a:spLocks noChangeArrowheads="1"/>
            </p:cNvSpPr>
            <p:nvPr/>
          </p:nvSpPr>
          <p:spPr bwMode="gray">
            <a:xfrm rot="-772996">
              <a:off x="1984697" y="4640560"/>
              <a:ext cx="850900" cy="6096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29" name="Oval 29"/>
            <p:cNvSpPr>
              <a:spLocks noChangeArrowheads="1"/>
            </p:cNvSpPr>
            <p:nvPr/>
          </p:nvSpPr>
          <p:spPr bwMode="gray">
            <a:xfrm>
              <a:off x="1160785" y="3710285"/>
              <a:ext cx="1028700" cy="1441450"/>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0" name="Oval 30"/>
            <p:cNvSpPr>
              <a:spLocks noChangeArrowheads="1"/>
            </p:cNvSpPr>
            <p:nvPr/>
          </p:nvSpPr>
          <p:spPr bwMode="gray">
            <a:xfrm>
              <a:off x="1217935" y="3702348"/>
              <a:ext cx="1003300"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1" name="Oval 31"/>
            <p:cNvSpPr>
              <a:spLocks noChangeArrowheads="1"/>
            </p:cNvSpPr>
            <p:nvPr/>
          </p:nvSpPr>
          <p:spPr bwMode="gray">
            <a:xfrm>
              <a:off x="1198885" y="3724573"/>
              <a:ext cx="954087" cy="1312862"/>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2" name="Oval 32"/>
            <p:cNvSpPr>
              <a:spLocks noChangeArrowheads="1"/>
            </p:cNvSpPr>
            <p:nvPr/>
          </p:nvSpPr>
          <p:spPr bwMode="gray">
            <a:xfrm>
              <a:off x="1290960" y="3815060"/>
              <a:ext cx="849312" cy="106521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dirty="0">
                <a:latin typeface="+mn-ea"/>
                <a:ea typeface="+mn-ea"/>
                <a:cs typeface="華康仿宋體W6"/>
              </a:endParaRPr>
            </a:p>
          </p:txBody>
        </p:sp>
        <p:sp>
          <p:nvSpPr>
            <p:cNvPr id="60433" name="Text Box 33"/>
            <p:cNvSpPr txBox="1">
              <a:spLocks noChangeArrowheads="1"/>
            </p:cNvSpPr>
            <p:nvPr/>
          </p:nvSpPr>
          <p:spPr bwMode="gray">
            <a:xfrm>
              <a:off x="1094110" y="4113510"/>
              <a:ext cx="110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800" dirty="0">
                  <a:latin typeface="微軟正黑體" panose="020B0604030504040204" pitchFamily="34" charset="-120"/>
                  <a:ea typeface="微軟正黑體" panose="020B0604030504040204" pitchFamily="34" charset="-120"/>
                  <a:cs typeface="華康仿宋體W6"/>
                </a:rPr>
                <a:t>國中</a:t>
              </a:r>
            </a:p>
            <a:p>
              <a:pPr algn="ctr" eaLnBrk="1" hangingPunct="1">
                <a:spcBef>
                  <a:spcPct val="0"/>
                </a:spcBef>
                <a:buFontTx/>
                <a:buNone/>
              </a:pPr>
              <a:r>
                <a:rPr kumimoji="0" lang="zh-TW" altLang="en-US" sz="1800" dirty="0">
                  <a:latin typeface="微軟正黑體" panose="020B0604030504040204" pitchFamily="34" charset="-120"/>
                  <a:ea typeface="微軟正黑體" panose="020B0604030504040204" pitchFamily="34" charset="-120"/>
                  <a:cs typeface="華康仿宋體W6"/>
                </a:rPr>
                <a:t>教育會考</a:t>
              </a:r>
            </a:p>
          </p:txBody>
        </p:sp>
        <p:sp>
          <p:nvSpPr>
            <p:cNvPr id="60434" name="Oval 35"/>
            <p:cNvSpPr>
              <a:spLocks noChangeArrowheads="1"/>
            </p:cNvSpPr>
            <p:nvPr/>
          </p:nvSpPr>
          <p:spPr bwMode="gray">
            <a:xfrm>
              <a:off x="1733872" y="2884785"/>
              <a:ext cx="685800" cy="5334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5" name="Oval 36"/>
            <p:cNvSpPr>
              <a:spLocks noChangeArrowheads="1"/>
            </p:cNvSpPr>
            <p:nvPr/>
          </p:nvSpPr>
          <p:spPr bwMode="gray">
            <a:xfrm>
              <a:off x="1791022" y="2278360"/>
              <a:ext cx="768350" cy="1023938"/>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6" name="Oval 37"/>
            <p:cNvSpPr>
              <a:spLocks noChangeArrowheads="1"/>
            </p:cNvSpPr>
            <p:nvPr/>
          </p:nvSpPr>
          <p:spPr bwMode="gray">
            <a:xfrm>
              <a:off x="1727522" y="2283123"/>
              <a:ext cx="750888"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7" name="Oval 38"/>
            <p:cNvSpPr>
              <a:spLocks noChangeArrowheads="1"/>
            </p:cNvSpPr>
            <p:nvPr/>
          </p:nvSpPr>
          <p:spPr bwMode="gray">
            <a:xfrm>
              <a:off x="1787847" y="2349798"/>
              <a:ext cx="712788" cy="93345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8" name="Oval 39"/>
            <p:cNvSpPr>
              <a:spLocks noChangeArrowheads="1"/>
            </p:cNvSpPr>
            <p:nvPr/>
          </p:nvSpPr>
          <p:spPr bwMode="gray">
            <a:xfrm>
              <a:off x="1849760" y="2319635"/>
              <a:ext cx="635000" cy="757238"/>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39" name="Text Box 40"/>
            <p:cNvSpPr txBox="1">
              <a:spLocks noChangeArrowheads="1"/>
            </p:cNvSpPr>
            <p:nvPr/>
          </p:nvSpPr>
          <p:spPr bwMode="gray">
            <a:xfrm>
              <a:off x="1841822" y="2457748"/>
              <a:ext cx="646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800" dirty="0">
                  <a:latin typeface="微軟正黑體" panose="020B0604030504040204" pitchFamily="34" charset="-120"/>
                  <a:ea typeface="微軟正黑體" panose="020B0604030504040204" pitchFamily="34" charset="-120"/>
                  <a:cs typeface="華康仿宋體W6"/>
                </a:rPr>
                <a:t>術科</a:t>
              </a:r>
            </a:p>
            <a:p>
              <a:pPr algn="ctr" eaLnBrk="1" hangingPunct="1">
                <a:spcBef>
                  <a:spcPct val="0"/>
                </a:spcBef>
                <a:buFontTx/>
                <a:buNone/>
              </a:pPr>
              <a:r>
                <a:rPr kumimoji="0" lang="zh-TW" altLang="en-US" sz="1800" dirty="0">
                  <a:latin typeface="微軟正黑體" panose="020B0604030504040204" pitchFamily="34" charset="-120"/>
                  <a:ea typeface="微軟正黑體" panose="020B0604030504040204" pitchFamily="34" charset="-120"/>
                  <a:cs typeface="華康仿宋體W6"/>
                </a:rPr>
                <a:t>測驗</a:t>
              </a:r>
            </a:p>
          </p:txBody>
        </p:sp>
        <p:sp>
          <p:nvSpPr>
            <p:cNvPr id="60440" name="AutoShape 48"/>
            <p:cNvSpPr>
              <a:spLocks noChangeArrowheads="1"/>
            </p:cNvSpPr>
            <p:nvPr/>
          </p:nvSpPr>
          <p:spPr bwMode="auto">
            <a:xfrm>
              <a:off x="3233399" y="3287546"/>
              <a:ext cx="3096344" cy="7220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2800" dirty="0">
                  <a:solidFill>
                    <a:srgbClr val="0000FF"/>
                  </a:solidFill>
                  <a:latin typeface="微軟正黑體" panose="020B0604030504040204" pitchFamily="34" charset="-120"/>
                  <a:ea typeface="微軟正黑體" panose="020B0604030504040204" pitchFamily="34" charset="-120"/>
                  <a:cs typeface="華康仿宋體W6"/>
                </a:rPr>
                <a:t>術科測驗</a:t>
              </a:r>
              <a:endParaRPr kumimoji="0" lang="en-US" altLang="zh-TW" sz="2800" dirty="0">
                <a:solidFill>
                  <a:srgbClr val="0000FF"/>
                </a:solidFill>
                <a:latin typeface="微軟正黑體" panose="020B0604030504040204" pitchFamily="34" charset="-120"/>
                <a:ea typeface="微軟正黑體" panose="020B0604030504040204" pitchFamily="34" charset="-120"/>
                <a:cs typeface="華康仿宋體W6"/>
              </a:endParaRPr>
            </a:p>
            <a:p>
              <a:pPr algn="ctr" eaLnBrk="1" hangingPunct="1">
                <a:spcBef>
                  <a:spcPct val="0"/>
                </a:spcBef>
                <a:buFontTx/>
                <a:buNone/>
              </a:pPr>
              <a:r>
                <a:rPr kumimoji="0" lang="zh-TW" altLang="en-US" sz="2800" dirty="0">
                  <a:solidFill>
                    <a:srgbClr val="0000FF"/>
                  </a:solidFill>
                  <a:latin typeface="微軟正黑體" panose="020B0604030504040204" pitchFamily="34" charset="-120"/>
                  <a:ea typeface="微軟正黑體" panose="020B0604030504040204" pitchFamily="34" charset="-120"/>
                  <a:cs typeface="華康仿宋體W6"/>
                </a:rPr>
                <a:t> </a:t>
              </a:r>
              <a:r>
                <a:rPr kumimoji="0" lang="en-US" altLang="zh-TW" sz="2000" dirty="0">
                  <a:solidFill>
                    <a:srgbClr val="0000FF"/>
                  </a:solidFill>
                  <a:latin typeface="微軟正黑體" panose="020B0604030504040204" pitchFamily="34" charset="-120"/>
                  <a:ea typeface="微軟正黑體" panose="020B0604030504040204" pitchFamily="34" charset="-120"/>
                  <a:cs typeface="華康仿宋體W6"/>
                </a:rPr>
                <a:t>(4/10-4/11</a:t>
              </a:r>
              <a:r>
                <a:rPr kumimoji="0" lang="zh-TW" altLang="en-US" sz="2000" dirty="0">
                  <a:solidFill>
                    <a:srgbClr val="0000FF"/>
                  </a:solidFill>
                  <a:latin typeface="微軟正黑體" panose="020B0604030504040204" pitchFamily="34" charset="-120"/>
                  <a:ea typeface="微軟正黑體" panose="020B0604030504040204" pitchFamily="34" charset="-120"/>
                  <a:cs typeface="華康仿宋體W6"/>
                </a:rPr>
                <a:t>、</a:t>
              </a:r>
              <a:r>
                <a:rPr kumimoji="0" lang="en-US" altLang="zh-TW" sz="2000" dirty="0">
                  <a:solidFill>
                    <a:srgbClr val="0000FF"/>
                  </a:solidFill>
                  <a:latin typeface="微軟正黑體" panose="020B0604030504040204" pitchFamily="34" charset="-120"/>
                  <a:ea typeface="微軟正黑體" panose="020B0604030504040204" pitchFamily="34" charset="-120"/>
                  <a:cs typeface="華康仿宋體W6"/>
                </a:rPr>
                <a:t>4/17-4/19)</a:t>
              </a:r>
              <a:endParaRPr kumimoji="0" lang="zh-TW" altLang="en-US" sz="2000" dirty="0">
                <a:solidFill>
                  <a:srgbClr val="0000FF"/>
                </a:solidFill>
                <a:latin typeface="微軟正黑體" panose="020B0604030504040204" pitchFamily="34" charset="-120"/>
                <a:ea typeface="微軟正黑體" panose="020B0604030504040204" pitchFamily="34" charset="-120"/>
                <a:cs typeface="華康仿宋體W6"/>
              </a:endParaRPr>
            </a:p>
          </p:txBody>
        </p:sp>
        <p:sp>
          <p:nvSpPr>
            <p:cNvPr id="156721" name="Freeform 49"/>
            <p:cNvSpPr>
              <a:spLocks/>
            </p:cNvSpPr>
            <p:nvPr/>
          </p:nvSpPr>
          <p:spPr bwMode="gray">
            <a:xfrm rot="17165927" flipV="1">
              <a:off x="4356238" y="2324841"/>
              <a:ext cx="1236907" cy="64785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5">
                <a:lumMod val="60000"/>
                <a:lumOff val="40000"/>
              </a:schemeClr>
            </a:solidFill>
            <a:ln>
              <a:solidFill>
                <a:schemeClr val="tx1"/>
              </a:solidFill>
            </a:ln>
            <a:scene3d>
              <a:camera prst="orthographicFront"/>
              <a:lightRig rig="threePt" dir="t"/>
            </a:scene3d>
            <a:sp3d>
              <a:bevelT w="139700" prst="cross"/>
            </a:sp3d>
          </p:spPr>
          <p:style>
            <a:lnRef idx="1">
              <a:schemeClr val="accent4"/>
            </a:lnRef>
            <a:fillRef idx="2">
              <a:schemeClr val="accent4"/>
            </a:fillRef>
            <a:effectRef idx="1">
              <a:schemeClr val="accent4"/>
            </a:effectRef>
            <a:fontRef idx="minor">
              <a:schemeClr val="dk1"/>
            </a:fontRef>
          </p:style>
          <p:txBody>
            <a:bodyPr/>
            <a:lstStyle/>
            <a:p>
              <a:pPr algn="ctr" fontAlgn="auto">
                <a:spcBef>
                  <a:spcPts val="0"/>
                </a:spcBef>
                <a:spcAft>
                  <a:spcPts val="0"/>
                </a:spcAft>
                <a:defRPr/>
              </a:pPr>
              <a:endParaRPr kumimoji="0" lang="zh-TW" altLang="en-US" sz="1000">
                <a:latin typeface="Arial" charset="0"/>
              </a:endParaRPr>
            </a:p>
          </p:txBody>
        </p:sp>
        <p:grpSp>
          <p:nvGrpSpPr>
            <p:cNvPr id="60444" name="Group 50"/>
            <p:cNvGrpSpPr>
              <a:grpSpLocks/>
            </p:cNvGrpSpPr>
            <p:nvPr/>
          </p:nvGrpSpPr>
          <p:grpSpPr bwMode="auto">
            <a:xfrm>
              <a:off x="5358135" y="1423566"/>
              <a:ext cx="2011362" cy="1604962"/>
              <a:chOff x="1997" y="1314"/>
              <a:chExt cx="1889" cy="1009"/>
            </a:xfrm>
          </p:grpSpPr>
          <p:grpSp>
            <p:nvGrpSpPr>
              <p:cNvPr id="60449" name="Group 51"/>
              <p:cNvGrpSpPr>
                <a:grpSpLocks/>
              </p:cNvGrpSpPr>
              <p:nvPr/>
            </p:nvGrpSpPr>
            <p:grpSpPr bwMode="auto">
              <a:xfrm>
                <a:off x="1997" y="1404"/>
                <a:ext cx="1889" cy="919"/>
                <a:chOff x="1973" y="1027"/>
                <a:chExt cx="1926" cy="937"/>
              </a:xfrm>
            </p:grpSpPr>
            <p:sp>
              <p:nvSpPr>
                <p:cNvPr id="60454" name="Oval 52"/>
                <p:cNvSpPr>
                  <a:spLocks noChangeArrowheads="1"/>
                </p:cNvSpPr>
                <p:nvPr/>
              </p:nvSpPr>
              <p:spPr bwMode="gray">
                <a:xfrm>
                  <a:off x="1993" y="1058"/>
                  <a:ext cx="1906" cy="906"/>
                </a:xfrm>
                <a:prstGeom prst="ellipse">
                  <a:avLst/>
                </a:prstGeom>
                <a:gradFill rotWithShape="1">
                  <a:gsLst>
                    <a:gs pos="0">
                      <a:schemeClr val="hlink"/>
                    </a:gs>
                    <a:gs pos="100000">
                      <a:srgbClr val="77591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2" name="Oval 53"/>
                <p:cNvSpPr>
                  <a:spLocks noChangeArrowheads="1"/>
                </p:cNvSpPr>
                <p:nvPr/>
              </p:nvSpPr>
              <p:spPr bwMode="gray">
                <a:xfrm>
                  <a:off x="1973" y="1029"/>
                  <a:ext cx="1905" cy="906"/>
                </a:xfrm>
                <a:prstGeom prst="ellipse">
                  <a:avLst/>
                </a:prstGeom>
                <a:solidFill>
                  <a:schemeClr val="accent5">
                    <a:lumMod val="75000"/>
                  </a:schemeClr>
                </a:solidFill>
                <a:ln>
                  <a:noFill/>
                </a:ln>
              </p:spPr>
              <p:txBody>
                <a:bodyPr wrap="none" anchor="ctr"/>
                <a:lstStyle>
                  <a:lvl1pPr>
                    <a:defRPr sz="2000" b="1">
                      <a:solidFill>
                        <a:schemeClr val="tx1"/>
                      </a:solidFill>
                      <a:latin typeface="Arial" panose="020B0604020202020204" pitchFamily="34" charset="0"/>
                      <a:ea typeface="標楷體" panose="03000509000000000000" pitchFamily="65" charset="-120"/>
                    </a:defRPr>
                  </a:lvl1pPr>
                  <a:lvl2pPr marL="742950" indent="-285750">
                    <a:defRPr sz="2000" b="1">
                      <a:solidFill>
                        <a:schemeClr val="tx1"/>
                      </a:solidFill>
                      <a:latin typeface="Arial" panose="020B0604020202020204" pitchFamily="34" charset="0"/>
                      <a:ea typeface="標楷體" panose="03000509000000000000" pitchFamily="65" charset="-120"/>
                    </a:defRPr>
                  </a:lvl2pPr>
                  <a:lvl3pPr marL="1143000" indent="-228600">
                    <a:defRPr sz="2000" b="1">
                      <a:solidFill>
                        <a:schemeClr val="tx1"/>
                      </a:solidFill>
                      <a:latin typeface="Arial" panose="020B0604020202020204" pitchFamily="34" charset="0"/>
                      <a:ea typeface="標楷體" panose="03000509000000000000" pitchFamily="65" charset="-120"/>
                    </a:defRPr>
                  </a:lvl3pPr>
                  <a:lvl4pPr marL="1600200" indent="-228600">
                    <a:defRPr sz="2000" b="1">
                      <a:solidFill>
                        <a:schemeClr val="tx1"/>
                      </a:solidFill>
                      <a:latin typeface="Arial" panose="020B0604020202020204" pitchFamily="34" charset="0"/>
                      <a:ea typeface="標楷體" panose="03000509000000000000" pitchFamily="65" charset="-120"/>
                    </a:defRPr>
                  </a:lvl4pPr>
                  <a:lvl5pPr marL="2057400" indent="-228600">
                    <a:defRPr sz="2000" b="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9pPr>
                </a:lstStyle>
                <a:p>
                  <a:pPr algn="ctr" fontAlgn="auto">
                    <a:spcBef>
                      <a:spcPts val="0"/>
                    </a:spcBef>
                    <a:spcAft>
                      <a:spcPts val="0"/>
                    </a:spcAft>
                    <a:defRPr/>
                  </a:pPr>
                  <a:endParaRPr kumimoji="0" lang="zh-TW" altLang="en-US" sz="1000" dirty="0">
                    <a:ea typeface="華康仿宋體W6" panose="02020609000000000000" pitchFamily="49" charset="-120"/>
                  </a:endParaRPr>
                </a:p>
              </p:txBody>
            </p:sp>
          </p:grpSp>
          <p:sp>
            <p:nvSpPr>
              <p:cNvPr id="60450" name="Oval 54"/>
              <p:cNvSpPr>
                <a:spLocks noChangeArrowheads="1"/>
              </p:cNvSpPr>
              <p:nvPr/>
            </p:nvSpPr>
            <p:spPr bwMode="gray">
              <a:xfrm>
                <a:off x="2086" y="1314"/>
                <a:ext cx="1690" cy="844"/>
              </a:xfrm>
              <a:prstGeom prst="ellipse">
                <a:avLst/>
              </a:prstGeom>
              <a:gradFill rotWithShape="1">
                <a:gsLst>
                  <a:gs pos="0">
                    <a:srgbClr val="1D542E"/>
                  </a:gs>
                  <a:gs pos="100000">
                    <a:schemeClr val="accent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3" name="Oval 55"/>
              <p:cNvSpPr>
                <a:spLocks noChangeArrowheads="1"/>
              </p:cNvSpPr>
              <p:nvPr/>
            </p:nvSpPr>
            <p:spPr bwMode="gray">
              <a:xfrm>
                <a:off x="2107" y="1318"/>
                <a:ext cx="1652" cy="825"/>
              </a:xfrm>
              <a:prstGeom prst="ellipse">
                <a:avLst/>
              </a:prstGeom>
              <a:solidFill>
                <a:schemeClr val="accent1">
                  <a:lumMod val="75000"/>
                </a:schemeClr>
              </a:solidFill>
              <a:ln>
                <a:noFill/>
              </a:ln>
            </p:spPr>
            <p:txBody>
              <a:bodyPr vert="eaVert" wrap="none" anchor="ctr"/>
              <a:lstStyle>
                <a:lvl1pPr>
                  <a:defRPr sz="2000" b="1">
                    <a:solidFill>
                      <a:schemeClr val="tx1"/>
                    </a:solidFill>
                    <a:latin typeface="Arial" panose="020B0604020202020204" pitchFamily="34" charset="0"/>
                    <a:ea typeface="標楷體" panose="03000509000000000000" pitchFamily="65" charset="-120"/>
                  </a:defRPr>
                </a:lvl1pPr>
                <a:lvl2pPr marL="742950" indent="-285750">
                  <a:defRPr sz="2000" b="1">
                    <a:solidFill>
                      <a:schemeClr val="tx1"/>
                    </a:solidFill>
                    <a:latin typeface="Arial" panose="020B0604020202020204" pitchFamily="34" charset="0"/>
                    <a:ea typeface="標楷體" panose="03000509000000000000" pitchFamily="65" charset="-120"/>
                  </a:defRPr>
                </a:lvl2pPr>
                <a:lvl3pPr marL="1143000" indent="-228600">
                  <a:defRPr sz="2000" b="1">
                    <a:solidFill>
                      <a:schemeClr val="tx1"/>
                    </a:solidFill>
                    <a:latin typeface="Arial" panose="020B0604020202020204" pitchFamily="34" charset="0"/>
                    <a:ea typeface="標楷體" panose="03000509000000000000" pitchFamily="65" charset="-120"/>
                  </a:defRPr>
                </a:lvl3pPr>
                <a:lvl4pPr marL="1600200" indent="-228600">
                  <a:defRPr sz="2000" b="1">
                    <a:solidFill>
                      <a:schemeClr val="tx1"/>
                    </a:solidFill>
                    <a:latin typeface="Arial" panose="020B0604020202020204" pitchFamily="34" charset="0"/>
                    <a:ea typeface="標楷體" panose="03000509000000000000" pitchFamily="65" charset="-120"/>
                  </a:defRPr>
                </a:lvl4pPr>
                <a:lvl5pPr marL="2057400" indent="-228600">
                  <a:defRPr sz="2000" b="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標楷體" panose="03000509000000000000" pitchFamily="65" charset="-120"/>
                  </a:defRPr>
                </a:lvl9pPr>
              </a:lstStyle>
              <a:p>
                <a:pPr algn="ctr" fontAlgn="auto">
                  <a:spcBef>
                    <a:spcPts val="0"/>
                  </a:spcBef>
                  <a:spcAft>
                    <a:spcPts val="0"/>
                  </a:spcAft>
                  <a:defRPr/>
                </a:pPr>
                <a:endParaRPr kumimoji="0" lang="zh-TW" altLang="en-US" sz="1000" dirty="0">
                  <a:ea typeface="華康仿宋體W6" panose="02020609000000000000" pitchFamily="49" charset="-120"/>
                </a:endParaRPr>
              </a:p>
            </p:txBody>
          </p:sp>
          <p:sp>
            <p:nvSpPr>
              <p:cNvPr id="60452" name="Oval 56"/>
              <p:cNvSpPr>
                <a:spLocks noChangeArrowheads="1"/>
              </p:cNvSpPr>
              <p:nvPr/>
            </p:nvSpPr>
            <p:spPr bwMode="gray">
              <a:xfrm>
                <a:off x="2124" y="1327"/>
                <a:ext cx="1571" cy="77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kumimoji="0" lang="zh-TW" altLang="en-US" sz="1000" b="1">
                  <a:latin typeface="Arial" pitchFamily="34" charset="0"/>
                  <a:ea typeface="華康仿宋體W6"/>
                  <a:cs typeface="華康仿宋體W6"/>
                </a:endParaRPr>
              </a:p>
            </p:txBody>
          </p:sp>
          <p:sp>
            <p:nvSpPr>
              <p:cNvPr id="60453" name="Oval 57"/>
              <p:cNvSpPr>
                <a:spLocks noChangeArrowheads="1"/>
              </p:cNvSpPr>
              <p:nvPr/>
            </p:nvSpPr>
            <p:spPr bwMode="gray">
              <a:xfrm>
                <a:off x="2260" y="1418"/>
                <a:ext cx="1382" cy="625"/>
              </a:xfrm>
              <a:prstGeom prst="ellipse">
                <a:avLst/>
              </a:prstGeom>
              <a:gradFill rotWithShape="1">
                <a:gsLst>
                  <a:gs pos="0">
                    <a:srgbClr val="FFFFFF"/>
                  </a:gs>
                  <a:gs pos="100000">
                    <a:schemeClr val="accent1">
                      <a:alpha val="37999"/>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1600" dirty="0">
                    <a:latin typeface="微軟正黑體" panose="020B0604030504040204" pitchFamily="34" charset="-120"/>
                    <a:ea typeface="微軟正黑體" panose="020B0604030504040204" pitchFamily="34" charset="-120"/>
                    <a:cs typeface="華康仿宋體W6"/>
                  </a:rPr>
                  <a:t>藝才班報名</a:t>
                </a:r>
                <a:endParaRPr kumimoji="0" lang="en-US" altLang="zh-TW" sz="1600" dirty="0">
                  <a:latin typeface="微軟正黑體" panose="020B0604030504040204" pitchFamily="34" charset="-120"/>
                  <a:ea typeface="微軟正黑體" panose="020B0604030504040204" pitchFamily="34" charset="-120"/>
                  <a:cs typeface="華康仿宋體W6"/>
                </a:endParaRPr>
              </a:p>
              <a:p>
                <a:pPr algn="ctr" eaLnBrk="1" hangingPunct="1">
                  <a:spcBef>
                    <a:spcPct val="0"/>
                  </a:spcBef>
                  <a:buFontTx/>
                  <a:buNone/>
                </a:pPr>
                <a:r>
                  <a:rPr kumimoji="0" lang="zh-TW" altLang="en-US" sz="1600" dirty="0">
                    <a:latin typeface="微軟正黑體" panose="020B0604030504040204" pitchFamily="34" charset="-120"/>
                    <a:ea typeface="微軟正黑體" panose="020B0604030504040204" pitchFamily="34" charset="-120"/>
                    <a:cs typeface="華康仿宋體W6"/>
                  </a:rPr>
                  <a:t>兩階段</a:t>
                </a:r>
                <a:endParaRPr kumimoji="0" lang="en-US" altLang="zh-TW" sz="1600" dirty="0">
                  <a:latin typeface="微軟正黑體" panose="020B0604030504040204" pitchFamily="34" charset="-120"/>
                  <a:ea typeface="微軟正黑體" panose="020B0604030504040204" pitchFamily="34" charset="-120"/>
                  <a:cs typeface="華康仿宋體W6"/>
                </a:endParaRPr>
              </a:p>
              <a:p>
                <a:pPr algn="ctr" eaLnBrk="1" hangingPunct="1">
                  <a:spcBef>
                    <a:spcPct val="0"/>
                  </a:spcBef>
                  <a:buFontTx/>
                  <a:buNone/>
                </a:pPr>
                <a:r>
                  <a:rPr kumimoji="0" lang="zh-TW" altLang="en-US" sz="1600" dirty="0">
                    <a:latin typeface="微軟正黑體" panose="020B0604030504040204" pitchFamily="34" charset="-120"/>
                    <a:ea typeface="微軟正黑體" panose="020B0604030504040204" pitchFamily="34" charset="-120"/>
                    <a:cs typeface="華康仿宋體W6"/>
                  </a:rPr>
                  <a:t>招生作業</a:t>
                </a:r>
              </a:p>
            </p:txBody>
          </p:sp>
        </p:grpSp>
        <p:sp>
          <p:nvSpPr>
            <p:cNvPr id="60445" name="AutoShape 58"/>
            <p:cNvSpPr>
              <a:spLocks noChangeArrowheads="1"/>
            </p:cNvSpPr>
            <p:nvPr/>
          </p:nvSpPr>
          <p:spPr bwMode="auto">
            <a:xfrm>
              <a:off x="6439077" y="3486951"/>
              <a:ext cx="2465387" cy="698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kumimoji="0" lang="zh-TW" altLang="en-US" sz="2800" dirty="0">
                  <a:solidFill>
                    <a:srgbClr val="00B050"/>
                  </a:solidFill>
                  <a:latin typeface="微軟正黑體" panose="020B0604030504040204" pitchFamily="34" charset="-120"/>
                  <a:ea typeface="微軟正黑體" panose="020B0604030504040204" pitchFamily="34" charset="-120"/>
                  <a:cs typeface="華康仿宋體W6"/>
                </a:rPr>
                <a:t>分發作業報名</a:t>
              </a:r>
              <a:endParaRPr kumimoji="0" lang="en-US" altLang="zh-TW" sz="2800" dirty="0">
                <a:solidFill>
                  <a:srgbClr val="00B050"/>
                </a:solidFill>
                <a:latin typeface="微軟正黑體" panose="020B0604030504040204" pitchFamily="34" charset="-120"/>
                <a:ea typeface="微軟正黑體" panose="020B0604030504040204" pitchFamily="34" charset="-120"/>
                <a:cs typeface="華康仿宋體W6"/>
              </a:endParaRPr>
            </a:p>
            <a:p>
              <a:pPr algn="ctr" eaLnBrk="1" hangingPunct="1">
                <a:spcBef>
                  <a:spcPct val="0"/>
                </a:spcBef>
                <a:buFontTx/>
                <a:buNone/>
              </a:pPr>
              <a:r>
                <a:rPr kumimoji="0" lang="en-US" altLang="zh-TW" dirty="0">
                  <a:solidFill>
                    <a:srgbClr val="00B050"/>
                  </a:solidFill>
                  <a:latin typeface="微軟正黑體" panose="020B0604030504040204" pitchFamily="34" charset="-120"/>
                  <a:ea typeface="微軟正黑體" panose="020B0604030504040204" pitchFamily="34" charset="-120"/>
                  <a:cs typeface="華康仿宋體W6"/>
                </a:rPr>
                <a:t>(6/7-6/11)</a:t>
              </a:r>
            </a:p>
          </p:txBody>
        </p:sp>
        <p:sp>
          <p:nvSpPr>
            <p:cNvPr id="10266" name="Freeform 59"/>
            <p:cNvSpPr>
              <a:spLocks/>
            </p:cNvSpPr>
            <p:nvPr/>
          </p:nvSpPr>
          <p:spPr bwMode="gray">
            <a:xfrm rot="4818281" flipH="1" flipV="1">
              <a:off x="7308954" y="2478718"/>
              <a:ext cx="962401" cy="911472"/>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6">
                <a:lumMod val="60000"/>
                <a:lumOff val="40000"/>
              </a:schemeClr>
            </a:solidFill>
            <a:ln/>
            <a:scene3d>
              <a:camera prst="orthographicFront"/>
              <a:lightRig rig="threePt" dir="t"/>
            </a:scene3d>
            <a:sp3d>
              <a:bevelT prst="slope"/>
            </a:sp3d>
          </p:spPr>
          <p:style>
            <a:lnRef idx="1">
              <a:schemeClr val="accent5"/>
            </a:lnRef>
            <a:fillRef idx="3">
              <a:schemeClr val="accent5"/>
            </a:fillRef>
            <a:effectRef idx="2">
              <a:schemeClr val="accent5"/>
            </a:effectRef>
            <a:fontRef idx="minor">
              <a:schemeClr val="lt1"/>
            </a:fontRef>
          </p:style>
          <p:txBody>
            <a:bodyPr/>
            <a:lstStyle/>
            <a:p>
              <a:pPr fontAlgn="auto">
                <a:spcBef>
                  <a:spcPts val="0"/>
                </a:spcBef>
                <a:spcAft>
                  <a:spcPts val="0"/>
                </a:spcAft>
                <a:defRPr/>
              </a:pPr>
              <a:endParaRPr kumimoji="0" lang="zh-TW" altLang="en-US"/>
            </a:p>
          </p:txBody>
        </p:sp>
      </p:grpSp>
    </p:spTree>
    <p:extLst>
      <p:ext uri="{BB962C8B-B14F-4D97-AF65-F5344CB8AC3E}">
        <p14:creationId xmlns:p14="http://schemas.microsoft.com/office/powerpoint/2010/main" val="295922365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61442" name="標題 1"/>
          <p:cNvSpPr>
            <a:spLocks noGrp="1"/>
          </p:cNvSpPr>
          <p:nvPr>
            <p:ph type="title"/>
          </p:nvPr>
        </p:nvSpPr>
        <p:spPr>
          <a:xfrm>
            <a:off x="971799" y="332656"/>
            <a:ext cx="7200403" cy="731838"/>
          </a:xfrm>
        </p:spPr>
        <p:txBody>
          <a:bodyPr>
            <a:normAutofit/>
          </a:bodyPr>
          <a:lstStyle/>
          <a:p>
            <a:r>
              <a:rPr altLang="en-US" sz="4000" b="1" dirty="0" err="1">
                <a:solidFill>
                  <a:schemeClr val="accent1">
                    <a:lumMod val="50000"/>
                  </a:schemeClr>
                </a:solidFill>
                <a:latin typeface="微軟正黑體" panose="020B0604030504040204" pitchFamily="34" charset="-120"/>
                <a:ea typeface="微軟正黑體" panose="020B0604030504040204" pitchFamily="34" charset="-120"/>
              </a:rPr>
              <a:t>藝術才能班特色招生甄選入學</a:t>
            </a:r>
            <a:endParaRPr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79388" y="1340122"/>
            <a:ext cx="8497067" cy="5329238"/>
          </a:xfrm>
        </p:spPr>
        <p:txBody>
          <a:bodyPr rtlCol="0">
            <a:normAutofit/>
          </a:bodyPr>
          <a:lstStyle/>
          <a:p>
            <a:pPr>
              <a:lnSpc>
                <a:spcPct val="80000"/>
              </a:lnSpc>
              <a:defRPr/>
            </a:pPr>
            <a:r>
              <a:rPr altLang="en-US" sz="2800" dirty="0">
                <a:solidFill>
                  <a:srgbClr val="000000"/>
                </a:solidFill>
                <a:latin typeface="微軟正黑體" panose="020B0604030504040204" pitchFamily="34" charset="-120"/>
                <a:ea typeface="微軟正黑體" panose="020B0604030504040204" pitchFamily="34" charset="-120"/>
              </a:rPr>
              <a:t>招生作業分術科測驗及分發作業二階段辦理：</a:t>
            </a:r>
            <a:endParaRPr lang="en-US" altLang="zh-TW" sz="2800" dirty="0">
              <a:solidFill>
                <a:srgbClr val="000000"/>
              </a:solidFill>
              <a:latin typeface="微軟正黑體" panose="020B0604030504040204" pitchFamily="34" charset="-120"/>
              <a:ea typeface="微軟正黑體" panose="020B0604030504040204" pitchFamily="34" charset="-120"/>
            </a:endParaRPr>
          </a:p>
          <a:p>
            <a:pPr marL="514350" indent="-514350">
              <a:lnSpc>
                <a:spcPct val="80000"/>
              </a:lnSpc>
              <a:buFont typeface="+mj-ea"/>
              <a:buAutoNum type="ea1ChtPeriod"/>
              <a:defRPr/>
            </a:pPr>
            <a:r>
              <a:rPr altLang="en-US" sz="2800" dirty="0" err="1">
                <a:solidFill>
                  <a:srgbClr val="000000"/>
                </a:solidFill>
                <a:latin typeface="微軟正黑體" panose="020B0604030504040204" pitchFamily="34" charset="-120"/>
                <a:ea typeface="微軟正黑體" panose="020B0604030504040204" pitchFamily="34" charset="-120"/>
              </a:rPr>
              <a:t>術科測驗</a:t>
            </a:r>
            <a:r>
              <a:rPr altLang="en-US" sz="2800" dirty="0">
                <a:solidFill>
                  <a:srgbClr val="000000"/>
                </a:solidFill>
                <a:latin typeface="微軟正黑體" panose="020B0604030504040204" pitchFamily="34" charset="-120"/>
                <a:ea typeface="微軟正黑體" panose="020B0604030504040204" pitchFamily="34" charset="-120"/>
              </a:rPr>
              <a:t>：</a:t>
            </a:r>
            <a:r>
              <a:rPr lang="en-US" altLang="en-US" sz="2800" dirty="0">
                <a:solidFill>
                  <a:srgbClr val="000000"/>
                </a:solidFill>
                <a:latin typeface="微軟正黑體" panose="020B0604030504040204" pitchFamily="34" charset="-120"/>
                <a:ea typeface="微軟正黑體" panose="020B0604030504040204" pitchFamily="34" charset="-120"/>
              </a:rPr>
              <a:t/>
            </a:r>
            <a:br>
              <a:rPr lang="en-US" altLang="en-US" sz="2800" dirty="0">
                <a:solidFill>
                  <a:srgbClr val="000000"/>
                </a:solidFill>
                <a:latin typeface="微軟正黑體" panose="020B0604030504040204" pitchFamily="34" charset="-120"/>
                <a:ea typeface="微軟正黑體" panose="020B0604030504040204" pitchFamily="34" charset="-120"/>
              </a:rPr>
            </a:br>
            <a:r>
              <a:rPr altLang="en-US" sz="2800" dirty="0" err="1">
                <a:solidFill>
                  <a:srgbClr val="000000"/>
                </a:solidFill>
                <a:latin typeface="微軟正黑體" panose="020B0604030504040204" pitchFamily="34" charset="-120"/>
                <a:ea typeface="微軟正黑體" panose="020B0604030504040204" pitchFamily="34" charset="-120"/>
              </a:rPr>
              <a:t>不得施以學科成就測驗</a:t>
            </a:r>
            <a:endParaRPr lang="en-US" altLang="zh-TW" sz="2800" dirty="0">
              <a:solidFill>
                <a:srgbClr val="000000"/>
              </a:solidFill>
              <a:latin typeface="微軟正黑體" panose="020B0604030504040204" pitchFamily="34" charset="-120"/>
              <a:ea typeface="微軟正黑體" panose="020B0604030504040204" pitchFamily="34" charset="-120"/>
            </a:endParaRPr>
          </a:p>
          <a:p>
            <a:pPr marL="1029150" indent="-514350">
              <a:spcBef>
                <a:spcPts val="600"/>
              </a:spcBef>
              <a:buFont typeface="+mj-lt"/>
              <a:buAutoNum type="arabicPeriod"/>
              <a:defRPr/>
            </a:pPr>
            <a:r>
              <a:rPr altLang="en-US" sz="2400" dirty="0" err="1">
                <a:solidFill>
                  <a:srgbClr val="000000"/>
                </a:solidFill>
                <a:latin typeface="微軟正黑體" panose="020B0604030504040204" pitchFamily="34" charset="-120"/>
                <a:ea typeface="微軟正黑體" panose="020B0604030504040204" pitchFamily="34" charset="-120"/>
              </a:rPr>
              <a:t>音樂班考主修</a:t>
            </a:r>
            <a:r>
              <a:rPr lang="en-US" altLang="zh-TW" sz="2400" dirty="0">
                <a:solidFill>
                  <a:srgbClr val="000000"/>
                </a:solidFill>
                <a:latin typeface="微軟正黑體" panose="020B0604030504040204" pitchFamily="34" charset="-120"/>
                <a:ea typeface="微軟正黑體" panose="020B0604030504040204" pitchFamily="34" charset="-120"/>
              </a:rPr>
              <a:t>(</a:t>
            </a:r>
            <a:r>
              <a:rPr altLang="en-US" sz="2400" dirty="0">
                <a:solidFill>
                  <a:srgbClr val="000000"/>
                </a:solidFill>
                <a:latin typeface="微軟正黑體" panose="020B0604030504040204" pitchFamily="34" charset="-120"/>
                <a:ea typeface="微軟正黑體" panose="020B0604030504040204" pitchFamily="34" charset="-120"/>
              </a:rPr>
              <a:t>樂器</a:t>
            </a:r>
            <a:r>
              <a:rPr lang="en-US" altLang="zh-TW" sz="2400" dirty="0">
                <a:solidFill>
                  <a:srgbClr val="000000"/>
                </a:solidFill>
                <a:latin typeface="微軟正黑體" panose="020B0604030504040204" pitchFamily="34" charset="-120"/>
                <a:ea typeface="微軟正黑體" panose="020B0604030504040204" pitchFamily="34" charset="-120"/>
              </a:rPr>
              <a:t>)</a:t>
            </a:r>
            <a:r>
              <a:rPr altLang="en-US" sz="2400" dirty="0">
                <a:solidFill>
                  <a:srgbClr val="000000"/>
                </a:solidFill>
                <a:latin typeface="微軟正黑體" panose="020B0604030504040204" pitchFamily="34" charset="-120"/>
                <a:ea typeface="微軟正黑體" panose="020B0604030504040204" pitchFamily="34" charset="-120"/>
              </a:rPr>
              <a:t>、副修</a:t>
            </a:r>
            <a:r>
              <a:rPr lang="en-US" altLang="zh-TW" sz="2400" dirty="0">
                <a:solidFill>
                  <a:srgbClr val="000000"/>
                </a:solidFill>
                <a:latin typeface="微軟正黑體" panose="020B0604030504040204" pitchFamily="34" charset="-120"/>
                <a:ea typeface="微軟正黑體" panose="020B0604030504040204" pitchFamily="34" charset="-120"/>
              </a:rPr>
              <a:t>(</a:t>
            </a:r>
            <a:r>
              <a:rPr altLang="en-US" sz="2400" dirty="0">
                <a:solidFill>
                  <a:srgbClr val="000000"/>
                </a:solidFill>
                <a:latin typeface="微軟正黑體" panose="020B0604030504040204" pitchFamily="34" charset="-120"/>
                <a:ea typeface="微軟正黑體" panose="020B0604030504040204" pitchFamily="34" charset="-120"/>
              </a:rPr>
              <a:t>樂器</a:t>
            </a:r>
            <a:r>
              <a:rPr lang="en-US" altLang="zh-TW" sz="2400" dirty="0">
                <a:solidFill>
                  <a:srgbClr val="000000"/>
                </a:solidFill>
                <a:latin typeface="微軟正黑體" panose="020B0604030504040204" pitchFamily="34" charset="-120"/>
                <a:ea typeface="微軟正黑體" panose="020B0604030504040204" pitchFamily="34" charset="-120"/>
              </a:rPr>
              <a:t>)</a:t>
            </a:r>
            <a:r>
              <a:rPr altLang="en-US" sz="2400" dirty="0">
                <a:solidFill>
                  <a:srgbClr val="000000"/>
                </a:solidFill>
                <a:latin typeface="微軟正黑體" panose="020B0604030504040204" pitchFamily="34" charset="-120"/>
                <a:ea typeface="微軟正黑體" panose="020B0604030504040204" pitchFamily="34" charset="-120"/>
              </a:rPr>
              <a:t>、視唱、聽寫、樂理及基礎和聲</a:t>
            </a:r>
            <a:r>
              <a:rPr lang="en-US" altLang="zh-TW" sz="2400" dirty="0">
                <a:solidFill>
                  <a:srgbClr val="000000"/>
                </a:solidFill>
                <a:latin typeface="微軟正黑體" panose="020B0604030504040204" pitchFamily="34" charset="-120"/>
                <a:ea typeface="微軟正黑體" panose="020B0604030504040204" pitchFamily="34" charset="-120"/>
              </a:rPr>
              <a:t>5</a:t>
            </a:r>
            <a:r>
              <a:rPr altLang="en-US" sz="2400" dirty="0">
                <a:solidFill>
                  <a:srgbClr val="000000"/>
                </a:solidFill>
                <a:latin typeface="微軟正黑體" panose="020B0604030504040204" pitchFamily="34" charset="-120"/>
                <a:ea typeface="微軟正黑體" panose="020B0604030504040204" pitchFamily="34" charset="-120"/>
              </a:rPr>
              <a:t>科</a:t>
            </a:r>
            <a:endParaRPr lang="en-US" altLang="en-US" sz="2400" dirty="0">
              <a:solidFill>
                <a:srgbClr val="000000"/>
              </a:solidFill>
              <a:latin typeface="微軟正黑體" panose="020B0604030504040204" pitchFamily="34" charset="-120"/>
              <a:ea typeface="微軟正黑體" panose="020B0604030504040204" pitchFamily="34" charset="-120"/>
            </a:endParaRPr>
          </a:p>
          <a:p>
            <a:pPr marL="1029150" indent="-514350">
              <a:spcBef>
                <a:spcPts val="600"/>
              </a:spcBef>
              <a:buFont typeface="+mj-lt"/>
              <a:buAutoNum type="arabicPeriod"/>
              <a:defRPr/>
            </a:pPr>
            <a:r>
              <a:rPr altLang="en-US" sz="2400" dirty="0">
                <a:solidFill>
                  <a:srgbClr val="000000"/>
                </a:solidFill>
                <a:latin typeface="微軟正黑體" panose="020B0604030504040204" pitchFamily="34" charset="-120"/>
                <a:ea typeface="微軟正黑體" panose="020B0604030504040204" pitchFamily="34" charset="-120"/>
              </a:rPr>
              <a:t>美術班考素描、水彩、水墨及書法</a:t>
            </a:r>
            <a:r>
              <a:rPr lang="en-US" altLang="zh-TW" sz="2400" dirty="0">
                <a:solidFill>
                  <a:srgbClr val="000000"/>
                </a:solidFill>
                <a:latin typeface="微軟正黑體" panose="020B0604030504040204" pitchFamily="34" charset="-120"/>
                <a:ea typeface="微軟正黑體" panose="020B0604030504040204" pitchFamily="34" charset="-120"/>
              </a:rPr>
              <a:t>4</a:t>
            </a:r>
            <a:r>
              <a:rPr altLang="en-US" sz="2400" dirty="0">
                <a:solidFill>
                  <a:srgbClr val="000000"/>
                </a:solidFill>
                <a:latin typeface="微軟正黑體" panose="020B0604030504040204" pitchFamily="34" charset="-120"/>
                <a:ea typeface="微軟正黑體" panose="020B0604030504040204" pitchFamily="34" charset="-120"/>
              </a:rPr>
              <a:t>科</a:t>
            </a:r>
            <a:endParaRPr lang="en-US" altLang="en-US" sz="2400" dirty="0">
              <a:solidFill>
                <a:srgbClr val="000000"/>
              </a:solidFill>
              <a:latin typeface="微軟正黑體" panose="020B0604030504040204" pitchFamily="34" charset="-120"/>
              <a:ea typeface="微軟正黑體" panose="020B0604030504040204" pitchFamily="34" charset="-120"/>
            </a:endParaRPr>
          </a:p>
          <a:p>
            <a:pPr marL="1029150" indent="-514350">
              <a:spcBef>
                <a:spcPts val="600"/>
              </a:spcBef>
              <a:buFont typeface="+mj-lt"/>
              <a:buAutoNum type="arabicPeriod"/>
              <a:defRPr/>
            </a:pPr>
            <a:r>
              <a:rPr altLang="en-US" sz="2400" dirty="0">
                <a:solidFill>
                  <a:srgbClr val="000000"/>
                </a:solidFill>
                <a:latin typeface="微軟正黑體" panose="020B0604030504040204" pitchFamily="34" charset="-120"/>
                <a:ea typeface="微軟正黑體" panose="020B0604030504040204" pitchFamily="34" charset="-120"/>
              </a:rPr>
              <a:t>舞蹈班考芭蕾、現代舞、中國舞、即興與創作</a:t>
            </a:r>
            <a:r>
              <a:rPr lang="en-US" altLang="zh-TW" sz="2400" dirty="0">
                <a:solidFill>
                  <a:srgbClr val="000000"/>
                </a:solidFill>
                <a:latin typeface="微軟正黑體" panose="020B0604030504040204" pitchFamily="34" charset="-120"/>
                <a:ea typeface="微軟正黑體" panose="020B0604030504040204" pitchFamily="34" charset="-120"/>
              </a:rPr>
              <a:t>4</a:t>
            </a:r>
            <a:r>
              <a:rPr altLang="en-US" sz="2400" dirty="0">
                <a:solidFill>
                  <a:srgbClr val="000000"/>
                </a:solidFill>
                <a:latin typeface="微軟正黑體" panose="020B0604030504040204" pitchFamily="34" charset="-120"/>
                <a:ea typeface="微軟正黑體" panose="020B0604030504040204" pitchFamily="34" charset="-120"/>
              </a:rPr>
              <a:t>科</a:t>
            </a:r>
            <a:endParaRPr lang="en-US" altLang="en-US" sz="2400" dirty="0">
              <a:solidFill>
                <a:srgbClr val="000000"/>
              </a:solidFill>
              <a:latin typeface="微軟正黑體" panose="020B0604030504040204" pitchFamily="34" charset="-120"/>
              <a:ea typeface="微軟正黑體" panose="020B0604030504040204" pitchFamily="34" charset="-120"/>
            </a:endParaRPr>
          </a:p>
          <a:p>
            <a:pPr marL="1029150" indent="-514350">
              <a:spcBef>
                <a:spcPts val="600"/>
              </a:spcBef>
              <a:buFont typeface="+mj-lt"/>
              <a:buAutoNum type="arabicPeriod"/>
              <a:defRPr/>
            </a:pPr>
            <a:r>
              <a:rPr altLang="en-US" sz="2400" dirty="0" err="1">
                <a:solidFill>
                  <a:srgbClr val="000000"/>
                </a:solidFill>
                <a:latin typeface="微軟正黑體" panose="020B0604030504040204" pitchFamily="34" charset="-120"/>
                <a:ea typeface="微軟正黑體" panose="020B0604030504040204" pitchFamily="34" charset="-120"/>
              </a:rPr>
              <a:t>戲劇班考</a:t>
            </a:r>
            <a:r>
              <a:rPr lang="zh-TW" altLang="en-US" sz="2400" dirty="0">
                <a:solidFill>
                  <a:srgbClr val="000000"/>
                </a:solidFill>
                <a:latin typeface="微軟正黑體" panose="020B0604030504040204" pitchFamily="34" charset="-120"/>
                <a:ea typeface="微軟正黑體" panose="020B0604030504040204" pitchFamily="34" charset="-120"/>
              </a:rPr>
              <a:t>創意思維、</a:t>
            </a:r>
            <a:r>
              <a:rPr altLang="en-US" sz="2400" dirty="0">
                <a:solidFill>
                  <a:srgbClr val="000000"/>
                </a:solidFill>
                <a:latin typeface="微軟正黑體" panose="020B0604030504040204" pitchFamily="34" charset="-120"/>
                <a:ea typeface="微軟正黑體" panose="020B0604030504040204" pitchFamily="34" charset="-120"/>
              </a:rPr>
              <a:t>口語表達、專長表演</a:t>
            </a:r>
            <a:r>
              <a:rPr lang="en-US" altLang="zh-TW" sz="2400" dirty="0">
                <a:solidFill>
                  <a:srgbClr val="000000"/>
                </a:solidFill>
                <a:latin typeface="微軟正黑體" panose="020B0604030504040204" pitchFamily="34" charset="-120"/>
                <a:ea typeface="微軟正黑體" panose="020B0604030504040204" pitchFamily="34" charset="-120"/>
              </a:rPr>
              <a:t>3</a:t>
            </a:r>
            <a:r>
              <a:rPr altLang="en-US" sz="2400" dirty="0">
                <a:solidFill>
                  <a:srgbClr val="000000"/>
                </a:solidFill>
                <a:latin typeface="微軟正黑體" panose="020B0604030504040204" pitchFamily="34" charset="-120"/>
                <a:ea typeface="微軟正黑體" panose="020B0604030504040204" pitchFamily="34" charset="-120"/>
              </a:rPr>
              <a:t>科</a:t>
            </a:r>
            <a:endParaRPr lang="en-US" altLang="zh-TW" sz="2800" dirty="0">
              <a:solidFill>
                <a:srgbClr val="000000"/>
              </a:solidFill>
              <a:latin typeface="微軟正黑體" panose="020B0604030504040204" pitchFamily="34" charset="-120"/>
              <a:ea typeface="微軟正黑體" panose="020B0604030504040204" pitchFamily="34" charset="-120"/>
            </a:endParaRPr>
          </a:p>
          <a:p>
            <a:pPr marL="514350" indent="-514350">
              <a:lnSpc>
                <a:spcPct val="80000"/>
              </a:lnSpc>
              <a:spcBef>
                <a:spcPts val="600"/>
              </a:spcBef>
              <a:buFont typeface="+mj-ea"/>
              <a:buAutoNum type="ea1ChtPeriod" startAt="2"/>
              <a:defRPr/>
            </a:pPr>
            <a:r>
              <a:rPr altLang="en-US" sz="2800" dirty="0" err="1">
                <a:solidFill>
                  <a:srgbClr val="000000"/>
                </a:solidFill>
                <a:latin typeface="微軟正黑體" panose="020B0604030504040204" pitchFamily="34" charset="-120"/>
                <a:ea typeface="微軟正黑體" panose="020B0604030504040204" pitchFamily="34" charset="-120"/>
              </a:rPr>
              <a:t>分發作業</a:t>
            </a:r>
            <a:r>
              <a:rPr altLang="en-US" sz="2800" dirty="0">
                <a:solidFill>
                  <a:srgbClr val="000000"/>
                </a:solidFill>
                <a:latin typeface="微軟正黑體" panose="020B0604030504040204" pitchFamily="34" charset="-120"/>
                <a:ea typeface="微軟正黑體" panose="020B0604030504040204" pitchFamily="34" charset="-120"/>
              </a:rPr>
              <a:t>：</a:t>
            </a:r>
            <a:r>
              <a:rPr lang="en-US" altLang="en-US" sz="2800" dirty="0">
                <a:solidFill>
                  <a:srgbClr val="000000"/>
                </a:solidFill>
                <a:latin typeface="微軟正黑體" panose="020B0604030504040204" pitchFamily="34" charset="-120"/>
                <a:ea typeface="微軟正黑體" panose="020B0604030504040204" pitchFamily="34" charset="-120"/>
              </a:rPr>
              <a:t/>
            </a:r>
            <a:br>
              <a:rPr lang="en-US" altLang="en-US" sz="2800" dirty="0">
                <a:solidFill>
                  <a:srgbClr val="000000"/>
                </a:solidFill>
                <a:latin typeface="微軟正黑體" panose="020B0604030504040204" pitchFamily="34" charset="-120"/>
                <a:ea typeface="微軟正黑體" panose="020B0604030504040204" pitchFamily="34" charset="-120"/>
              </a:rPr>
            </a:br>
            <a:r>
              <a:rPr altLang="en-US" sz="2800" dirty="0" err="1">
                <a:solidFill>
                  <a:srgbClr val="000000"/>
                </a:solidFill>
                <a:latin typeface="微軟正黑體" panose="020B0604030504040204" pitchFamily="34" charset="-120"/>
                <a:ea typeface="微軟正黑體" panose="020B0604030504040204" pitchFamily="34" charset="-120"/>
              </a:rPr>
              <a:t>以術科測驗分數及學生志願作為入學依據，並</a:t>
            </a:r>
            <a:r>
              <a:rPr altLang="en-US" sz="2800" b="1" dirty="0" err="1">
                <a:solidFill>
                  <a:srgbClr val="C00000"/>
                </a:solidFill>
                <a:latin typeface="微軟正黑體" panose="020B0604030504040204" pitchFamily="34" charset="-120"/>
                <a:ea typeface="微軟正黑體" panose="020B0604030504040204" pitchFamily="34" charset="-120"/>
              </a:rPr>
              <a:t>得以國民中學教育會考成績為入學門檻</a:t>
            </a:r>
            <a:r>
              <a:rPr altLang="en-US" sz="2800" b="1" dirty="0">
                <a:solidFill>
                  <a:srgbClr val="C00000"/>
                </a:solidFill>
                <a:latin typeface="微軟正黑體" panose="020B0604030504040204" pitchFamily="34" charset="-120"/>
                <a:ea typeface="微軟正黑體" panose="020B0604030504040204" pitchFamily="34" charset="-120"/>
              </a:rPr>
              <a:t>。</a:t>
            </a:r>
            <a:endParaRPr lang="en-US" altLang="zh-TW" sz="2800" b="1" dirty="0">
              <a:solidFill>
                <a:srgbClr val="C00000"/>
              </a:solidFill>
              <a:latin typeface="微軟正黑體" panose="020B0604030504040204" pitchFamily="34" charset="-120"/>
              <a:ea typeface="微軟正黑體" panose="020B0604030504040204" pitchFamily="34" charset="-120"/>
            </a:endParaRPr>
          </a:p>
        </p:txBody>
      </p:sp>
      <p:sp>
        <p:nvSpPr>
          <p:cNvPr id="61444" name="投影片編號版面配置區 3"/>
          <p:cNvSpPr>
            <a:spLocks noGrp="1"/>
          </p:cNvSpPr>
          <p:nvPr>
            <p:ph type="sldNum" sz="quarter" idx="12"/>
          </p:nvPr>
        </p:nvSpPr>
        <p:spPr bwMode="auto">
          <a:xfrm>
            <a:off x="330200" y="6411913"/>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7BED789A-F79F-4566-A1E1-93570ECB4A66}" type="slidenum">
              <a:rPr lang="zh-TW" altLang="en-US" sz="1200" b="1" smtClean="0">
                <a:solidFill>
                  <a:srgbClr val="000000"/>
                </a:solidFill>
                <a:latin typeface="Arial" pitchFamily="34" charset="0"/>
                <a:ea typeface="新細明體" pitchFamily="18" charset="-120"/>
              </a:rPr>
              <a:pPr>
                <a:spcBef>
                  <a:spcPct val="0"/>
                </a:spcBef>
                <a:buFontTx/>
                <a:buNone/>
              </a:pPr>
              <a:t>165</a:t>
            </a:fld>
            <a:endParaRPr lang="zh-TW" altLang="en-US" sz="1200" b="1" dirty="0">
              <a:solidFill>
                <a:srgbClr val="000000"/>
              </a:solidFill>
              <a:latin typeface="Arial" pitchFamily="34" charset="0"/>
              <a:ea typeface="新細明體" pitchFamily="18" charset="-120"/>
            </a:endParaRPr>
          </a:p>
        </p:txBody>
      </p:sp>
    </p:spTree>
    <p:extLst>
      <p:ext uri="{BB962C8B-B14F-4D97-AF65-F5344CB8AC3E}">
        <p14:creationId xmlns:p14="http://schemas.microsoft.com/office/powerpoint/2010/main" val="16638418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201836"/>
            <a:ext cx="8229600" cy="850900"/>
          </a:xfrm>
          <a:noFill/>
          <a:ln>
            <a:noFill/>
          </a:ln>
        </p:spPr>
        <p:style>
          <a:lnRef idx="1">
            <a:schemeClr val="accent4"/>
          </a:lnRef>
          <a:fillRef idx="2">
            <a:schemeClr val="accent4"/>
          </a:fillRef>
          <a:effectRef idx="1">
            <a:schemeClr val="accent4"/>
          </a:effectRef>
          <a:fontRef idx="minor">
            <a:schemeClr val="dk1"/>
          </a:fontRef>
        </p:style>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音樂</a:t>
            </a:r>
            <a:r>
              <a:rPr altLang="en-US" sz="4000" b="1" dirty="0">
                <a:solidFill>
                  <a:schemeClr val="accent1">
                    <a:lumMod val="50000"/>
                  </a:schemeClr>
                </a:solidFill>
                <a:latin typeface="微軟正黑體" panose="020B0604030504040204" pitchFamily="34" charset="-120"/>
                <a:ea typeface="微軟正黑體" panose="020B0604030504040204" pitchFamily="34" charset="-120"/>
              </a:rPr>
              <a:t>班</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altLang="zh-TW" sz="4000" b="1" dirty="0" err="1">
                <a:solidFill>
                  <a:schemeClr val="accent1">
                    <a:lumMod val="50000"/>
                  </a:schemeClr>
                </a:solidFill>
                <a:latin typeface="微軟正黑體" panose="020B0604030504040204" pitchFamily="34" charset="-120"/>
                <a:ea typeface="微軟正黑體" panose="020B0604030504040204" pitchFamily="34" charset="-120"/>
              </a:rPr>
              <a:t>術科測驗成績</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endParaRPr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graphicFrame>
        <p:nvGraphicFramePr>
          <p:cNvPr id="6" name="內容版面配置區 4"/>
          <p:cNvGraphicFramePr>
            <a:graphicFrameLocks/>
          </p:cNvGraphicFramePr>
          <p:nvPr>
            <p:extLst>
              <p:ext uri="{D42A27DB-BD31-4B8C-83A1-F6EECF244321}">
                <p14:modId xmlns:p14="http://schemas.microsoft.com/office/powerpoint/2010/main" val="4246933600"/>
              </p:ext>
            </p:extLst>
          </p:nvPr>
        </p:nvGraphicFramePr>
        <p:xfrm>
          <a:off x="863588" y="1052736"/>
          <a:ext cx="7416824" cy="5217797"/>
        </p:xfrm>
        <a:graphic>
          <a:graphicData uri="http://schemas.openxmlformats.org/drawingml/2006/table">
            <a:tbl>
              <a:tblPr firstRow="1" bandRow="1">
                <a:tableStyleId>{93296810-A885-4BE3-A3E7-6D5BEEA58F35}</a:tableStyleId>
              </a:tblPr>
              <a:tblGrid>
                <a:gridCol w="2484276">
                  <a:extLst>
                    <a:ext uri="{9D8B030D-6E8A-4147-A177-3AD203B41FA5}">
                      <a16:colId xmlns:a16="http://schemas.microsoft.com/office/drawing/2014/main" val="20000"/>
                    </a:ext>
                  </a:extLst>
                </a:gridCol>
                <a:gridCol w="1850309">
                  <a:extLst>
                    <a:ext uri="{9D8B030D-6E8A-4147-A177-3AD203B41FA5}">
                      <a16:colId xmlns:a16="http://schemas.microsoft.com/office/drawing/2014/main" val="20001"/>
                    </a:ext>
                  </a:extLst>
                </a:gridCol>
                <a:gridCol w="3082239">
                  <a:extLst>
                    <a:ext uri="{9D8B030D-6E8A-4147-A177-3AD203B41FA5}">
                      <a16:colId xmlns:a16="http://schemas.microsoft.com/office/drawing/2014/main" val="20002"/>
                    </a:ext>
                  </a:extLst>
                </a:gridCol>
              </a:tblGrid>
              <a:tr h="720038">
                <a:tc>
                  <a:txBody>
                    <a:bodyPr/>
                    <a:lstStyle/>
                    <a:p>
                      <a:pPr algn="ctr">
                        <a:spcAft>
                          <a:spcPts val="0"/>
                        </a:spcAft>
                      </a:pPr>
                      <a:r>
                        <a:rPr lang="zh-TW" sz="2800" b="1" kern="100" dirty="0">
                          <a:solidFill>
                            <a:schemeClr val="tx1"/>
                          </a:solidFill>
                          <a:latin typeface="微軟正黑體" pitchFamily="34" charset="-120"/>
                          <a:ea typeface="微軟正黑體" pitchFamily="34" charset="-120"/>
                        </a:rPr>
                        <a:t>科目</a:t>
                      </a:r>
                      <a:r>
                        <a:rPr lang="en-US" sz="2800" b="1" kern="100" dirty="0">
                          <a:solidFill>
                            <a:schemeClr val="tx1"/>
                          </a:solidFill>
                          <a:latin typeface="微軟正黑體" pitchFamily="34" charset="-120"/>
                          <a:ea typeface="微軟正黑體" pitchFamily="34" charset="-120"/>
                        </a:rPr>
                        <a:t> </a:t>
                      </a:r>
                      <a:endParaRPr lang="zh-TW" sz="2800" b="1" kern="100" dirty="0">
                        <a:solidFill>
                          <a:schemeClr val="tx1"/>
                        </a:solidFill>
                        <a:latin typeface="微軟正黑體" pitchFamily="34" charset="-120"/>
                        <a:ea typeface="微軟正黑體" pitchFamily="34" charset="-120"/>
                        <a:cs typeface="標楷體"/>
                      </a:endParaRPr>
                    </a:p>
                  </a:txBody>
                  <a:tcPr marL="51435" marR="51435" marT="0" marB="0" anchor="ctr">
                    <a:solidFill>
                      <a:schemeClr val="accent6">
                        <a:lumMod val="60000"/>
                        <a:lumOff val="40000"/>
                      </a:schemeClr>
                    </a:solidFill>
                  </a:tcPr>
                </a:tc>
                <a:tc>
                  <a:txBody>
                    <a:bodyPr/>
                    <a:lstStyle/>
                    <a:p>
                      <a:pPr algn="ctr">
                        <a:spcAft>
                          <a:spcPts val="0"/>
                        </a:spcAft>
                      </a:pPr>
                      <a:r>
                        <a:rPr lang="zh-TW" sz="2800" b="1" kern="100" dirty="0">
                          <a:solidFill>
                            <a:schemeClr val="tx1"/>
                          </a:solidFill>
                          <a:latin typeface="微軟正黑體" pitchFamily="34" charset="-120"/>
                          <a:ea typeface="微軟正黑體" pitchFamily="34" charset="-120"/>
                        </a:rPr>
                        <a:t>滿分</a:t>
                      </a:r>
                      <a:r>
                        <a:rPr lang="en-US" sz="2800" b="1" kern="100" dirty="0">
                          <a:solidFill>
                            <a:schemeClr val="tx1"/>
                          </a:solidFill>
                          <a:latin typeface="微軟正黑體" pitchFamily="34" charset="-120"/>
                          <a:ea typeface="微軟正黑體" pitchFamily="34" charset="-120"/>
                        </a:rPr>
                        <a:t> </a:t>
                      </a:r>
                      <a:endParaRPr lang="zh-TW" sz="2800" b="1" kern="100" dirty="0">
                        <a:solidFill>
                          <a:schemeClr val="tx1"/>
                        </a:solidFill>
                        <a:latin typeface="微軟正黑體" pitchFamily="34" charset="-120"/>
                        <a:ea typeface="微軟正黑體" pitchFamily="34" charset="-120"/>
                        <a:cs typeface="標楷體"/>
                      </a:endParaRPr>
                    </a:p>
                  </a:txBody>
                  <a:tcPr marL="51435" marR="51435" marT="0" marB="0" anchor="ctr">
                    <a:solidFill>
                      <a:schemeClr val="accent6">
                        <a:lumMod val="60000"/>
                        <a:lumOff val="40000"/>
                      </a:schemeClr>
                    </a:solidFill>
                  </a:tcPr>
                </a:tc>
                <a:tc>
                  <a:txBody>
                    <a:bodyPr/>
                    <a:lstStyle/>
                    <a:p>
                      <a:pPr algn="ctr">
                        <a:spcAft>
                          <a:spcPts val="0"/>
                        </a:spcAft>
                      </a:pPr>
                      <a:r>
                        <a:rPr lang="zh-TW" sz="2800" b="1" kern="100" dirty="0">
                          <a:solidFill>
                            <a:schemeClr val="tx1"/>
                          </a:solidFill>
                          <a:latin typeface="微軟正黑體" pitchFamily="34" charset="-120"/>
                          <a:ea typeface="微軟正黑體" pitchFamily="34" charset="-120"/>
                        </a:rPr>
                        <a:t>加權採計方式</a:t>
                      </a:r>
                      <a:r>
                        <a:rPr lang="en-US" sz="2800" b="1" kern="100" dirty="0">
                          <a:solidFill>
                            <a:schemeClr val="tx1"/>
                          </a:solidFill>
                          <a:latin typeface="微軟正黑體" pitchFamily="34" charset="-120"/>
                          <a:ea typeface="微軟正黑體" pitchFamily="34" charset="-120"/>
                        </a:rPr>
                        <a:t> </a:t>
                      </a:r>
                      <a:endParaRPr lang="zh-TW" sz="2800" b="1" kern="100" dirty="0">
                        <a:solidFill>
                          <a:schemeClr val="tx1"/>
                        </a:solidFill>
                        <a:latin typeface="微軟正黑體" pitchFamily="34" charset="-120"/>
                        <a:ea typeface="微軟正黑體" pitchFamily="34" charset="-120"/>
                        <a:cs typeface="標楷體"/>
                      </a:endParaRPr>
                    </a:p>
                  </a:txBody>
                  <a:tcPr marL="51435" marR="51435" marT="0" marB="0" anchor="ctr">
                    <a:solidFill>
                      <a:schemeClr val="accent6">
                        <a:lumMod val="60000"/>
                        <a:lumOff val="40000"/>
                      </a:schemeClr>
                    </a:solidFill>
                  </a:tcPr>
                </a:tc>
                <a:extLst>
                  <a:ext uri="{0D108BD9-81ED-4DB2-BD59-A6C34878D82A}">
                    <a16:rowId xmlns:a16="http://schemas.microsoft.com/office/drawing/2014/main" val="10000"/>
                  </a:ext>
                </a:extLst>
              </a:tr>
              <a:tr h="603215">
                <a:tc>
                  <a:txBody>
                    <a:bodyPr/>
                    <a:lstStyle/>
                    <a:p>
                      <a:pPr algn="ctr">
                        <a:spcAft>
                          <a:spcPts val="0"/>
                        </a:spcAft>
                      </a:pPr>
                      <a:r>
                        <a:rPr lang="zh-TW" altLang="en-US" sz="2800" b="1" kern="0" dirty="0">
                          <a:solidFill>
                            <a:srgbClr val="FF0000"/>
                          </a:solidFill>
                          <a:latin typeface="微軟正黑體" pitchFamily="34" charset="-120"/>
                          <a:ea typeface="微軟正黑體" pitchFamily="34" charset="-120"/>
                          <a:cs typeface="Times New Roman"/>
                        </a:rPr>
                        <a:t>主修</a:t>
                      </a:r>
                      <a:endParaRPr lang="zh-TW" sz="2800" b="1" kern="100" dirty="0">
                        <a:solidFill>
                          <a:srgbClr val="FF0000"/>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800" b="0" kern="0" dirty="0">
                          <a:solidFill>
                            <a:srgbClr val="FF0000"/>
                          </a:solidFill>
                          <a:latin typeface="微軟正黑體" pitchFamily="34" charset="-120"/>
                          <a:ea typeface="微軟正黑體" pitchFamily="34" charset="-120"/>
                        </a:rPr>
                        <a:t>100 </a:t>
                      </a:r>
                      <a:endParaRPr lang="zh-TW" sz="2800" b="0" kern="100" dirty="0">
                        <a:solidFill>
                          <a:srgbClr val="FF0000"/>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800" b="0" kern="0" dirty="0">
                          <a:solidFill>
                            <a:srgbClr val="FF0000"/>
                          </a:solidFill>
                          <a:latin typeface="微軟正黑體" pitchFamily="34" charset="-120"/>
                          <a:ea typeface="微軟正黑體" pitchFamily="34" charset="-120"/>
                        </a:rPr>
                        <a:t>×</a:t>
                      </a:r>
                      <a:r>
                        <a:rPr lang="en-US" altLang="zh-TW" sz="2800" b="0" kern="0" dirty="0">
                          <a:solidFill>
                            <a:srgbClr val="FF0000"/>
                          </a:solidFill>
                          <a:latin typeface="微軟正黑體" pitchFamily="34" charset="-120"/>
                          <a:ea typeface="微軟正黑體" pitchFamily="34" charset="-120"/>
                        </a:rPr>
                        <a:t>5</a:t>
                      </a:r>
                      <a:r>
                        <a:rPr lang="en-US" sz="2800" b="0" kern="0" dirty="0">
                          <a:solidFill>
                            <a:srgbClr val="FF0000"/>
                          </a:solidFill>
                          <a:latin typeface="微軟正黑體" pitchFamily="34" charset="-120"/>
                          <a:ea typeface="微軟正黑體" pitchFamily="34" charset="-120"/>
                        </a:rPr>
                        <a:t>.0 </a:t>
                      </a:r>
                      <a:endParaRPr lang="zh-TW" sz="2800" b="0" kern="100" dirty="0">
                        <a:solidFill>
                          <a:srgbClr val="FF0000"/>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1"/>
                  </a:ext>
                </a:extLst>
              </a:tr>
              <a:tr h="648072">
                <a:tc>
                  <a:txBody>
                    <a:bodyPr/>
                    <a:lstStyle/>
                    <a:p>
                      <a:pPr algn="ctr">
                        <a:spcAft>
                          <a:spcPts val="0"/>
                        </a:spcAft>
                      </a:pPr>
                      <a:r>
                        <a:rPr lang="zh-TW" altLang="en-US" sz="2800" b="1" kern="0" dirty="0">
                          <a:solidFill>
                            <a:schemeClr val="tx1"/>
                          </a:solidFill>
                          <a:latin typeface="微軟正黑體" pitchFamily="34" charset="-120"/>
                          <a:ea typeface="微軟正黑體" pitchFamily="34" charset="-120"/>
                          <a:cs typeface="Times New Roman"/>
                        </a:rPr>
                        <a:t>副修</a:t>
                      </a:r>
                      <a:endParaRPr lang="zh-TW" sz="28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800" b="0" kern="0" dirty="0">
                          <a:solidFill>
                            <a:schemeClr val="tx1"/>
                          </a:solidFill>
                          <a:latin typeface="微軟正黑體" pitchFamily="34" charset="-120"/>
                          <a:ea typeface="微軟正黑體" pitchFamily="34" charset="-120"/>
                        </a:rPr>
                        <a:t>100 </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800" b="0" kern="0" dirty="0">
                          <a:solidFill>
                            <a:schemeClr val="tx1"/>
                          </a:solidFill>
                          <a:latin typeface="微軟正黑體" pitchFamily="34" charset="-120"/>
                          <a:ea typeface="微軟正黑體" pitchFamily="34" charset="-120"/>
                        </a:rPr>
                        <a:t>×</a:t>
                      </a:r>
                      <a:r>
                        <a:rPr lang="en-US" sz="2800" b="0" kern="0" dirty="0">
                          <a:solidFill>
                            <a:schemeClr val="tx1"/>
                          </a:solidFill>
                          <a:latin typeface="微軟正黑體" pitchFamily="34" charset="-120"/>
                          <a:ea typeface="微軟正黑體" pitchFamily="34" charset="-120"/>
                        </a:rPr>
                        <a:t>2.</a:t>
                      </a:r>
                      <a:r>
                        <a:rPr lang="en-US" altLang="zh-TW" sz="2800" b="0" kern="0" dirty="0">
                          <a:solidFill>
                            <a:schemeClr val="tx1"/>
                          </a:solidFill>
                          <a:latin typeface="微軟正黑體" pitchFamily="34" charset="-120"/>
                          <a:ea typeface="微軟正黑體" pitchFamily="34" charset="-120"/>
                        </a:rPr>
                        <a:t>0</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2"/>
                  </a:ext>
                </a:extLst>
              </a:tr>
              <a:tr h="648072">
                <a:tc>
                  <a:txBody>
                    <a:bodyPr/>
                    <a:lstStyle/>
                    <a:p>
                      <a:pPr algn="ctr">
                        <a:spcAft>
                          <a:spcPts val="0"/>
                        </a:spcAft>
                      </a:pPr>
                      <a:r>
                        <a:rPr lang="zh-TW" altLang="en-US" sz="2800" b="1" kern="0" dirty="0">
                          <a:solidFill>
                            <a:schemeClr val="tx1"/>
                          </a:solidFill>
                          <a:latin typeface="微軟正黑體" pitchFamily="34" charset="-120"/>
                          <a:ea typeface="微軟正黑體" pitchFamily="34" charset="-120"/>
                          <a:cs typeface="Times New Roman"/>
                        </a:rPr>
                        <a:t>聽寫</a:t>
                      </a:r>
                      <a:endParaRPr lang="zh-TW" sz="28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800" b="0" kern="0" dirty="0">
                          <a:solidFill>
                            <a:schemeClr val="tx1"/>
                          </a:solidFill>
                          <a:latin typeface="微軟正黑體" pitchFamily="34" charset="-120"/>
                          <a:ea typeface="微軟正黑體" pitchFamily="34" charset="-120"/>
                        </a:rPr>
                        <a:t>100 </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800" b="0" kern="0" dirty="0">
                          <a:solidFill>
                            <a:schemeClr val="tx1"/>
                          </a:solidFill>
                          <a:latin typeface="微軟正黑體" pitchFamily="34" charset="-120"/>
                          <a:ea typeface="微軟正黑體" pitchFamily="34" charset="-120"/>
                        </a:rPr>
                        <a:t>×</a:t>
                      </a:r>
                      <a:r>
                        <a:rPr lang="en-US" altLang="zh-TW" sz="2800" b="0" kern="0" dirty="0">
                          <a:solidFill>
                            <a:schemeClr val="tx1"/>
                          </a:solidFill>
                          <a:latin typeface="微軟正黑體" pitchFamily="34" charset="-120"/>
                          <a:ea typeface="微軟正黑體" pitchFamily="34" charset="-120"/>
                        </a:rPr>
                        <a:t>1</a:t>
                      </a:r>
                      <a:r>
                        <a:rPr lang="en-US" sz="2800" b="0" kern="0" dirty="0">
                          <a:solidFill>
                            <a:schemeClr val="tx1"/>
                          </a:solidFill>
                          <a:latin typeface="微軟正黑體" pitchFamily="34" charset="-120"/>
                          <a:ea typeface="微軟正黑體" pitchFamily="34" charset="-120"/>
                        </a:rPr>
                        <a:t>.</a:t>
                      </a:r>
                      <a:r>
                        <a:rPr lang="en-US" altLang="zh-TW" sz="2800" b="0" kern="0" dirty="0">
                          <a:solidFill>
                            <a:schemeClr val="tx1"/>
                          </a:solidFill>
                          <a:latin typeface="微軟正黑體" pitchFamily="34" charset="-120"/>
                          <a:ea typeface="微軟正黑體" pitchFamily="34" charset="-120"/>
                        </a:rPr>
                        <a:t>0</a:t>
                      </a:r>
                      <a:r>
                        <a:rPr lang="en-US" sz="2800" b="0" kern="0" dirty="0">
                          <a:solidFill>
                            <a:schemeClr val="tx1"/>
                          </a:solidFill>
                          <a:latin typeface="微軟正黑體" pitchFamily="34" charset="-120"/>
                          <a:ea typeface="微軟正黑體" pitchFamily="34" charset="-120"/>
                        </a:rPr>
                        <a:t> </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3"/>
                  </a:ext>
                </a:extLst>
              </a:tr>
              <a:tr h="720080">
                <a:tc>
                  <a:txBody>
                    <a:bodyPr/>
                    <a:lstStyle/>
                    <a:p>
                      <a:pPr algn="ctr">
                        <a:spcAft>
                          <a:spcPts val="0"/>
                        </a:spcAft>
                      </a:pPr>
                      <a:r>
                        <a:rPr lang="zh-TW" altLang="en-US" sz="2400" b="1" dirty="0">
                          <a:latin typeface="微軟正黑體" panose="020B0604030504040204" pitchFamily="34" charset="-120"/>
                          <a:ea typeface="微軟正黑體" panose="020B0604030504040204" pitchFamily="34" charset="-120"/>
                        </a:rPr>
                        <a:t>樂理與基礎和聲</a:t>
                      </a:r>
                      <a:endParaRPr lang="zh-TW" sz="24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800" b="0" kern="0" dirty="0">
                          <a:solidFill>
                            <a:schemeClr val="tx1"/>
                          </a:solidFill>
                          <a:latin typeface="微軟正黑體" pitchFamily="34" charset="-120"/>
                          <a:ea typeface="微軟正黑體" pitchFamily="34" charset="-120"/>
                        </a:rPr>
                        <a:t>100 </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800" b="0" kern="0" dirty="0">
                          <a:solidFill>
                            <a:schemeClr val="tx1"/>
                          </a:solidFill>
                          <a:latin typeface="微軟正黑體" pitchFamily="34" charset="-120"/>
                          <a:ea typeface="微軟正黑體" pitchFamily="34" charset="-120"/>
                        </a:rPr>
                        <a:t>×</a:t>
                      </a:r>
                      <a:r>
                        <a:rPr lang="en-US" sz="2800" b="0" kern="0" dirty="0">
                          <a:solidFill>
                            <a:schemeClr val="tx1"/>
                          </a:solidFill>
                          <a:latin typeface="微軟正黑體" pitchFamily="34" charset="-120"/>
                          <a:ea typeface="微軟正黑體" pitchFamily="34" charset="-120"/>
                        </a:rPr>
                        <a:t>1.0 </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4"/>
                  </a:ext>
                </a:extLst>
              </a:tr>
              <a:tr h="720080">
                <a:tc>
                  <a:txBody>
                    <a:bodyPr/>
                    <a:lstStyle/>
                    <a:p>
                      <a:pPr algn="ctr">
                        <a:spcAft>
                          <a:spcPts val="0"/>
                        </a:spcAft>
                      </a:pPr>
                      <a:r>
                        <a:rPr lang="zh-TW" altLang="en-US" sz="2800" b="1" kern="100" dirty="0">
                          <a:solidFill>
                            <a:schemeClr val="tx1"/>
                          </a:solidFill>
                          <a:latin typeface="微軟正黑體" pitchFamily="34" charset="-120"/>
                          <a:ea typeface="微軟正黑體" pitchFamily="34" charset="-120"/>
                          <a:cs typeface="Times New Roman"/>
                        </a:rPr>
                        <a:t>視唱</a:t>
                      </a:r>
                      <a:endParaRPr lang="zh-TW" sz="28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altLang="zh-TW" sz="2800" b="0" kern="100" dirty="0">
                          <a:solidFill>
                            <a:schemeClr val="tx1"/>
                          </a:solidFill>
                          <a:latin typeface="微軟正黑體" pitchFamily="34" charset="-120"/>
                          <a:ea typeface="微軟正黑體" pitchFamily="34" charset="-120"/>
                          <a:cs typeface="Times New Roman"/>
                        </a:rPr>
                        <a:t>100</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2800" b="0" kern="0" dirty="0">
                          <a:solidFill>
                            <a:schemeClr val="tx1"/>
                          </a:solidFill>
                          <a:latin typeface="微軟正黑體" pitchFamily="34" charset="-120"/>
                          <a:ea typeface="微軟正黑體" pitchFamily="34" charset="-120"/>
                        </a:rPr>
                        <a:t>×</a:t>
                      </a:r>
                      <a:r>
                        <a:rPr lang="en-US" altLang="zh-TW" sz="2800" b="0" kern="0" dirty="0">
                          <a:solidFill>
                            <a:schemeClr val="tx1"/>
                          </a:solidFill>
                          <a:latin typeface="微軟正黑體" pitchFamily="34" charset="-120"/>
                          <a:ea typeface="微軟正黑體" pitchFamily="34" charset="-120"/>
                        </a:rPr>
                        <a:t>1.0 </a:t>
                      </a:r>
                      <a:endParaRPr lang="zh-TW" alt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3716173100"/>
                  </a:ext>
                </a:extLst>
              </a:tr>
              <a:tr h="948316">
                <a:tc gridSpan="3">
                  <a:txBody>
                    <a:bodyPr/>
                    <a:lstStyle/>
                    <a:p>
                      <a:pPr marL="72000" lvl="0">
                        <a:spcAft>
                          <a:spcPts val="0"/>
                        </a:spcAft>
                      </a:pPr>
                      <a:r>
                        <a:rPr lang="zh-TW" altLang="en-US" sz="2800" b="1" dirty="0">
                          <a:solidFill>
                            <a:srgbClr val="FF0000"/>
                          </a:solidFill>
                          <a:latin typeface="微軟正黑體" pitchFamily="34" charset="-120"/>
                          <a:ea typeface="微軟正黑體" pitchFamily="34" charset="-120"/>
                        </a:rPr>
                        <a:t>甄選總成績＝</a:t>
                      </a:r>
                      <a:r>
                        <a:rPr lang="en-US" altLang="zh-TW" sz="2800" b="1" dirty="0">
                          <a:solidFill>
                            <a:srgbClr val="FF0000"/>
                          </a:solidFill>
                          <a:latin typeface="微軟正黑體" pitchFamily="34" charset="-120"/>
                          <a:ea typeface="微軟正黑體" pitchFamily="34" charset="-120"/>
                        </a:rPr>
                        <a:t>1000</a:t>
                      </a:r>
                    </a:p>
                    <a:p>
                      <a:pPr marL="72000" marR="0" lvl="0" indent="0" algn="l"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FF0000"/>
                          </a:solidFill>
                          <a:latin typeface="微軟正黑體" pitchFamily="34" charset="-120"/>
                          <a:ea typeface="微軟正黑體" pitchFamily="34" charset="-120"/>
                        </a:rPr>
                        <a:t>(</a:t>
                      </a:r>
                      <a:r>
                        <a:rPr lang="zh-TW" altLang="en-US" sz="2400" b="1" u="sng" dirty="0">
                          <a:solidFill>
                            <a:srgbClr val="FF0000"/>
                          </a:solidFill>
                          <a:latin typeface="微軟正黑體" pitchFamily="34" charset="-120"/>
                          <a:ea typeface="微軟正黑體" pitchFamily="34" charset="-120"/>
                        </a:rPr>
                        <a:t>主修</a:t>
                      </a:r>
                      <a:r>
                        <a:rPr lang="en-US" altLang="en-US" sz="2400" b="1" u="sng" dirty="0">
                          <a:solidFill>
                            <a:srgbClr val="FF0000"/>
                          </a:solidFill>
                          <a:latin typeface="微軟正黑體" pitchFamily="34" charset="-120"/>
                          <a:ea typeface="微軟正黑體" pitchFamily="34" charset="-120"/>
                        </a:rPr>
                        <a:t>×</a:t>
                      </a:r>
                      <a:r>
                        <a:rPr lang="en-US" altLang="zh-TW" sz="2400" b="1" u="sng" dirty="0">
                          <a:solidFill>
                            <a:srgbClr val="FF0000"/>
                          </a:solidFill>
                          <a:latin typeface="微軟正黑體" pitchFamily="34" charset="-120"/>
                          <a:ea typeface="微軟正黑體" pitchFamily="34" charset="-120"/>
                        </a:rPr>
                        <a:t>5</a:t>
                      </a:r>
                      <a:r>
                        <a:rPr lang="en-US" altLang="en-US" sz="2400" b="1" u="sng" dirty="0">
                          <a:solidFill>
                            <a:srgbClr val="FF0000"/>
                          </a:solidFill>
                          <a:latin typeface="微軟正黑體" pitchFamily="34" charset="-120"/>
                          <a:ea typeface="微軟正黑體" pitchFamily="34" charset="-120"/>
                        </a:rPr>
                        <a:t>.0</a:t>
                      </a:r>
                      <a:r>
                        <a:rPr lang="en-US" altLang="en-US" sz="2400" b="1" dirty="0">
                          <a:solidFill>
                            <a:srgbClr val="FF0000"/>
                          </a:solidFill>
                          <a:latin typeface="微軟正黑體" pitchFamily="34" charset="-120"/>
                          <a:ea typeface="微軟正黑體" pitchFamily="34" charset="-120"/>
                        </a:rPr>
                        <a:t>+</a:t>
                      </a:r>
                      <a:r>
                        <a:rPr lang="zh-TW" altLang="en-US" sz="2400" b="1" u="sng" dirty="0">
                          <a:solidFill>
                            <a:srgbClr val="FF0000"/>
                          </a:solidFill>
                          <a:latin typeface="微軟正黑體" pitchFamily="34" charset="-120"/>
                          <a:ea typeface="微軟正黑體" pitchFamily="34" charset="-120"/>
                        </a:rPr>
                        <a:t>副修</a:t>
                      </a:r>
                      <a:r>
                        <a:rPr lang="en-US" altLang="en-US" sz="2400" b="1" u="sng" dirty="0">
                          <a:solidFill>
                            <a:srgbClr val="FF0000"/>
                          </a:solidFill>
                          <a:latin typeface="微軟正黑體" pitchFamily="34" charset="-120"/>
                          <a:ea typeface="微軟正黑體" pitchFamily="34" charset="-120"/>
                        </a:rPr>
                        <a:t>×2.</a:t>
                      </a:r>
                      <a:r>
                        <a:rPr lang="en-US" altLang="zh-TW" sz="2400" b="1" u="sng" dirty="0">
                          <a:solidFill>
                            <a:srgbClr val="FF0000"/>
                          </a:solidFill>
                          <a:latin typeface="微軟正黑體" pitchFamily="34" charset="-120"/>
                          <a:ea typeface="微軟正黑體" pitchFamily="34" charset="-120"/>
                        </a:rPr>
                        <a:t>0</a:t>
                      </a:r>
                      <a:r>
                        <a:rPr lang="en-US" altLang="en-US" sz="2400" b="1" dirty="0">
                          <a:solidFill>
                            <a:srgbClr val="FF0000"/>
                          </a:solidFill>
                          <a:latin typeface="微軟正黑體" pitchFamily="34" charset="-120"/>
                          <a:ea typeface="微軟正黑體" pitchFamily="34" charset="-120"/>
                        </a:rPr>
                        <a:t>+</a:t>
                      </a:r>
                      <a:r>
                        <a:rPr lang="zh-TW" altLang="en-US" sz="2400" b="1" u="sng" dirty="0">
                          <a:solidFill>
                            <a:srgbClr val="FF0000"/>
                          </a:solidFill>
                          <a:latin typeface="微軟正黑體" pitchFamily="34" charset="-120"/>
                          <a:ea typeface="微軟正黑體" pitchFamily="34" charset="-120"/>
                        </a:rPr>
                        <a:t>聽寫</a:t>
                      </a:r>
                      <a:r>
                        <a:rPr lang="en-US" altLang="en-US" sz="2400" b="1" u="sng" dirty="0">
                          <a:solidFill>
                            <a:srgbClr val="FF0000"/>
                          </a:solidFill>
                          <a:latin typeface="微軟正黑體" pitchFamily="34" charset="-120"/>
                          <a:ea typeface="微軟正黑體" pitchFamily="34" charset="-120"/>
                        </a:rPr>
                        <a:t>×</a:t>
                      </a:r>
                      <a:r>
                        <a:rPr lang="en-US" altLang="zh-TW" sz="2400" b="1" u="sng" dirty="0">
                          <a:solidFill>
                            <a:srgbClr val="FF0000"/>
                          </a:solidFill>
                          <a:latin typeface="微軟正黑體" pitchFamily="34" charset="-120"/>
                          <a:ea typeface="微軟正黑體" pitchFamily="34" charset="-120"/>
                        </a:rPr>
                        <a:t>1</a:t>
                      </a:r>
                      <a:r>
                        <a:rPr lang="en-US" altLang="en-US" sz="2400" b="1" u="sng" dirty="0">
                          <a:solidFill>
                            <a:srgbClr val="FF0000"/>
                          </a:solidFill>
                          <a:latin typeface="微軟正黑體" pitchFamily="34" charset="-120"/>
                          <a:ea typeface="微軟正黑體" pitchFamily="34" charset="-120"/>
                        </a:rPr>
                        <a:t>.</a:t>
                      </a:r>
                      <a:r>
                        <a:rPr lang="en-US" altLang="zh-TW" sz="2400" b="1" u="sng" dirty="0">
                          <a:solidFill>
                            <a:srgbClr val="FF0000"/>
                          </a:solidFill>
                          <a:latin typeface="微軟正黑體" pitchFamily="34" charset="-120"/>
                          <a:ea typeface="微軟正黑體" pitchFamily="34" charset="-120"/>
                        </a:rPr>
                        <a:t>0</a:t>
                      </a:r>
                      <a:r>
                        <a:rPr lang="en-US" altLang="en-US" sz="2400" b="1" dirty="0">
                          <a:solidFill>
                            <a:srgbClr val="FF0000"/>
                          </a:solidFill>
                          <a:latin typeface="微軟正黑體" pitchFamily="34" charset="-120"/>
                          <a:ea typeface="微軟正黑體" pitchFamily="34" charset="-120"/>
                        </a:rPr>
                        <a:t>+</a:t>
                      </a:r>
                      <a:r>
                        <a:rPr lang="zh-TW" altLang="en-US" sz="2400" b="1" dirty="0">
                          <a:latin typeface="微軟正黑體" panose="020B0604030504040204" pitchFamily="34" charset="-120"/>
                          <a:ea typeface="微軟正黑體" panose="020B0604030504040204" pitchFamily="34" charset="-120"/>
                        </a:rPr>
                        <a:t>樂理與基礎和聲</a:t>
                      </a:r>
                      <a:r>
                        <a:rPr lang="en-US" altLang="en-US" sz="2400" b="1" u="sng" dirty="0">
                          <a:solidFill>
                            <a:srgbClr val="FF0000"/>
                          </a:solidFill>
                          <a:latin typeface="微軟正黑體" pitchFamily="34" charset="-120"/>
                          <a:ea typeface="微軟正黑體" pitchFamily="34" charset="-120"/>
                        </a:rPr>
                        <a:t>×</a:t>
                      </a:r>
                      <a:r>
                        <a:rPr lang="en-US" altLang="zh-TW" sz="2400" b="1" u="sng" dirty="0">
                          <a:solidFill>
                            <a:srgbClr val="FF0000"/>
                          </a:solidFill>
                          <a:latin typeface="微軟正黑體" pitchFamily="34" charset="-120"/>
                          <a:ea typeface="微軟正黑體" pitchFamily="34" charset="-120"/>
                        </a:rPr>
                        <a:t>1</a:t>
                      </a:r>
                      <a:r>
                        <a:rPr lang="en-US" altLang="en-US" sz="2400" b="1" u="sng" dirty="0">
                          <a:solidFill>
                            <a:srgbClr val="FF0000"/>
                          </a:solidFill>
                          <a:latin typeface="微軟正黑體" pitchFamily="34" charset="-120"/>
                          <a:ea typeface="微軟正黑體" pitchFamily="34" charset="-120"/>
                        </a:rPr>
                        <a:t>.</a:t>
                      </a:r>
                      <a:r>
                        <a:rPr lang="en-US" altLang="zh-TW" sz="2400" b="1" u="sng" dirty="0">
                          <a:solidFill>
                            <a:srgbClr val="FF0000"/>
                          </a:solidFill>
                          <a:latin typeface="微軟正黑體" pitchFamily="34" charset="-120"/>
                          <a:ea typeface="微軟正黑體" pitchFamily="34" charset="-120"/>
                        </a:rPr>
                        <a:t>0</a:t>
                      </a:r>
                      <a:r>
                        <a:rPr lang="en-US" altLang="en-US" sz="2400" b="1" dirty="0">
                          <a:solidFill>
                            <a:srgbClr val="FF0000"/>
                          </a:solidFill>
                          <a:latin typeface="微軟正黑體" pitchFamily="34" charset="-120"/>
                          <a:ea typeface="微軟正黑體" pitchFamily="34" charset="-120"/>
                        </a:rPr>
                        <a:t>+</a:t>
                      </a:r>
                      <a:r>
                        <a:rPr lang="zh-TW" altLang="en-US" sz="2400" b="1" u="sng" dirty="0">
                          <a:solidFill>
                            <a:srgbClr val="FF0000"/>
                          </a:solidFill>
                          <a:latin typeface="微軟正黑體" pitchFamily="34" charset="-120"/>
                          <a:ea typeface="微軟正黑體" pitchFamily="34" charset="-120"/>
                        </a:rPr>
                        <a:t>視唱</a:t>
                      </a:r>
                      <a:r>
                        <a:rPr lang="en-US" altLang="en-US" sz="2400" b="1" u="sng" dirty="0">
                          <a:solidFill>
                            <a:srgbClr val="FF0000"/>
                          </a:solidFill>
                          <a:latin typeface="微軟正黑體" pitchFamily="34" charset="-120"/>
                          <a:ea typeface="微軟正黑體" pitchFamily="34" charset="-120"/>
                        </a:rPr>
                        <a:t>×1.0)</a:t>
                      </a:r>
                      <a:endParaRPr lang="zh-TW" altLang="en-US" sz="2400" b="1" u="sng" dirty="0">
                        <a:solidFill>
                          <a:srgbClr val="FF0000"/>
                        </a:solidFill>
                        <a:latin typeface="微軟正黑體" pitchFamily="34" charset="-120"/>
                        <a:ea typeface="微軟正黑體" pitchFamily="34" charset="-120"/>
                      </a:endParaRPr>
                    </a:p>
                  </a:txBody>
                  <a:tcPr marL="51435" marR="51435"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nchor="ctr"/>
                </a:tc>
                <a:tc hMerge="1">
                  <a:txBody>
                    <a:bodyPr/>
                    <a:lstStyle/>
                    <a:p>
                      <a:endParaRPr lang="zh-TW" alt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312865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txBox="1">
            <a:spLocks/>
          </p:cNvSpPr>
          <p:nvPr/>
        </p:nvSpPr>
        <p:spPr>
          <a:xfrm>
            <a:off x="457200" y="503220"/>
            <a:ext cx="8229600" cy="8509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mj-cs"/>
              </a:rPr>
              <a:t>音樂</a:t>
            </a:r>
            <a:r>
              <a:rPr kumimoji="0" lang="zh-TW" altLang="en-US"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班</a:t>
            </a:r>
            <a:r>
              <a:rPr kumimoji="0" lang="en-US" altLang="zh-TW"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a:t>
            </a:r>
            <a:r>
              <a:rPr kumimoji="0" lang="zh-TW" altLang="en-US"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選校登記序號</a:t>
            </a:r>
            <a:r>
              <a:rPr kumimoji="0" lang="en-US" altLang="zh-TW"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(110)</a:t>
            </a:r>
            <a:endParaRPr kumimoji="0" lang="zh-TW" altLang="en-US"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endParaRPr>
          </a:p>
        </p:txBody>
      </p:sp>
      <p:graphicFrame>
        <p:nvGraphicFramePr>
          <p:cNvPr id="3" name="資料庫圖表 2"/>
          <p:cNvGraphicFramePr/>
          <p:nvPr>
            <p:extLst>
              <p:ext uri="{D42A27DB-BD31-4B8C-83A1-F6EECF244321}">
                <p14:modId xmlns:p14="http://schemas.microsoft.com/office/powerpoint/2010/main" val="1222179243"/>
              </p:ext>
            </p:extLst>
          </p:nvPr>
        </p:nvGraphicFramePr>
        <p:xfrm>
          <a:off x="214282" y="1285860"/>
          <a:ext cx="8715436"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82659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537171"/>
            <a:ext cx="8229600" cy="850900"/>
          </a:xfrm>
          <a:noFill/>
          <a:ln>
            <a:noFill/>
          </a:ln>
        </p:spPr>
        <p:style>
          <a:lnRef idx="1">
            <a:schemeClr val="accent4"/>
          </a:lnRef>
          <a:fillRef idx="2">
            <a:schemeClr val="accent4"/>
          </a:fillRef>
          <a:effectRef idx="1">
            <a:schemeClr val="accent4"/>
          </a:effectRef>
          <a:fontRef idx="minor">
            <a:schemeClr val="dk1"/>
          </a:fontRef>
        </p:style>
        <p:txBody>
          <a:bodyPr>
            <a:normAutofit/>
          </a:bodyPr>
          <a:lstStyle/>
          <a:p>
            <a:r>
              <a:rPr altLang="en-US" sz="4000" b="1" dirty="0" err="1">
                <a:solidFill>
                  <a:schemeClr val="accent1">
                    <a:lumMod val="50000"/>
                  </a:schemeClr>
                </a:solidFill>
                <a:latin typeface="微軟正黑體" panose="020B0604030504040204" pitchFamily="34" charset="-120"/>
                <a:ea typeface="微軟正黑體" panose="020B0604030504040204" pitchFamily="34" charset="-120"/>
              </a:rPr>
              <a:t>美術班</a:t>
            </a:r>
            <a:r>
              <a:rPr lang="en-US" altLang="zh-TW" sz="4000" b="1" dirty="0" err="1">
                <a:solidFill>
                  <a:schemeClr val="accent1">
                    <a:lumMod val="50000"/>
                  </a:schemeClr>
                </a:solidFill>
                <a:latin typeface="微軟正黑體" panose="020B0604030504040204" pitchFamily="34" charset="-120"/>
                <a:ea typeface="微軟正黑體" panose="020B0604030504040204" pitchFamily="34" charset="-120"/>
              </a:rPr>
              <a:t>-</a:t>
            </a:r>
            <a:r>
              <a:rPr altLang="zh-TW" sz="4000" b="1" dirty="0" err="1">
                <a:solidFill>
                  <a:schemeClr val="accent1">
                    <a:lumMod val="50000"/>
                  </a:schemeClr>
                </a:solidFill>
                <a:latin typeface="微軟正黑體" panose="020B0604030504040204" pitchFamily="34" charset="-120"/>
                <a:ea typeface="微軟正黑體" panose="020B0604030504040204" pitchFamily="34" charset="-120"/>
              </a:rPr>
              <a:t>術科測驗成績</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endParaRPr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graphicFrame>
        <p:nvGraphicFramePr>
          <p:cNvPr id="6" name="內容版面配置區 4"/>
          <p:cNvGraphicFramePr>
            <a:graphicFrameLocks/>
          </p:cNvGraphicFramePr>
          <p:nvPr>
            <p:extLst>
              <p:ext uri="{D42A27DB-BD31-4B8C-83A1-F6EECF244321}">
                <p14:modId xmlns:p14="http://schemas.microsoft.com/office/powerpoint/2010/main" val="2104248895"/>
              </p:ext>
            </p:extLst>
          </p:nvPr>
        </p:nvGraphicFramePr>
        <p:xfrm>
          <a:off x="827584" y="1553689"/>
          <a:ext cx="7416824" cy="4287793"/>
        </p:xfrm>
        <a:graphic>
          <a:graphicData uri="http://schemas.openxmlformats.org/drawingml/2006/table">
            <a:tbl>
              <a:tblPr firstRow="1" bandRow="1">
                <a:tableStyleId>{93296810-A885-4BE3-A3E7-6D5BEEA58F35}</a:tableStyleId>
              </a:tblPr>
              <a:tblGrid>
                <a:gridCol w="2201694">
                  <a:extLst>
                    <a:ext uri="{9D8B030D-6E8A-4147-A177-3AD203B41FA5}">
                      <a16:colId xmlns:a16="http://schemas.microsoft.com/office/drawing/2014/main" val="20000"/>
                    </a:ext>
                  </a:extLst>
                </a:gridCol>
                <a:gridCol w="2132891">
                  <a:extLst>
                    <a:ext uri="{9D8B030D-6E8A-4147-A177-3AD203B41FA5}">
                      <a16:colId xmlns:a16="http://schemas.microsoft.com/office/drawing/2014/main" val="20001"/>
                    </a:ext>
                  </a:extLst>
                </a:gridCol>
                <a:gridCol w="3082239">
                  <a:extLst>
                    <a:ext uri="{9D8B030D-6E8A-4147-A177-3AD203B41FA5}">
                      <a16:colId xmlns:a16="http://schemas.microsoft.com/office/drawing/2014/main" val="20002"/>
                    </a:ext>
                  </a:extLst>
                </a:gridCol>
              </a:tblGrid>
              <a:tr h="720038">
                <a:tc>
                  <a:txBody>
                    <a:bodyPr/>
                    <a:lstStyle/>
                    <a:p>
                      <a:pPr algn="ctr">
                        <a:spcAft>
                          <a:spcPts val="0"/>
                        </a:spcAft>
                      </a:pPr>
                      <a:r>
                        <a:rPr lang="zh-TW" sz="2800" b="1" kern="100" dirty="0">
                          <a:solidFill>
                            <a:schemeClr val="tx1"/>
                          </a:solidFill>
                          <a:latin typeface="微軟正黑體" pitchFamily="34" charset="-120"/>
                          <a:ea typeface="微軟正黑體" pitchFamily="34" charset="-120"/>
                        </a:rPr>
                        <a:t>科目</a:t>
                      </a:r>
                      <a:r>
                        <a:rPr lang="en-US" sz="2800" b="1" kern="100" dirty="0">
                          <a:solidFill>
                            <a:schemeClr val="tx1"/>
                          </a:solidFill>
                          <a:latin typeface="微軟正黑體" pitchFamily="34" charset="-120"/>
                          <a:ea typeface="微軟正黑體" pitchFamily="34" charset="-120"/>
                        </a:rPr>
                        <a:t> </a:t>
                      </a:r>
                      <a:endParaRPr lang="zh-TW" sz="2800" b="1" kern="100" dirty="0">
                        <a:solidFill>
                          <a:schemeClr val="tx1"/>
                        </a:solidFill>
                        <a:latin typeface="微軟正黑體" pitchFamily="34" charset="-120"/>
                        <a:ea typeface="微軟正黑體" pitchFamily="34" charset="-120"/>
                        <a:cs typeface="標楷體"/>
                      </a:endParaRPr>
                    </a:p>
                  </a:txBody>
                  <a:tcPr marL="51435" marR="51435" marT="0" marB="0" anchor="ctr">
                    <a:solidFill>
                      <a:schemeClr val="accent6">
                        <a:lumMod val="60000"/>
                        <a:lumOff val="40000"/>
                      </a:schemeClr>
                    </a:solidFill>
                  </a:tcPr>
                </a:tc>
                <a:tc>
                  <a:txBody>
                    <a:bodyPr/>
                    <a:lstStyle/>
                    <a:p>
                      <a:pPr algn="ctr">
                        <a:spcAft>
                          <a:spcPts val="0"/>
                        </a:spcAft>
                      </a:pPr>
                      <a:r>
                        <a:rPr lang="zh-TW" sz="2800" b="1" kern="100" dirty="0">
                          <a:solidFill>
                            <a:schemeClr val="tx1"/>
                          </a:solidFill>
                          <a:latin typeface="微軟正黑體" pitchFamily="34" charset="-120"/>
                          <a:ea typeface="微軟正黑體" pitchFamily="34" charset="-120"/>
                        </a:rPr>
                        <a:t>滿分</a:t>
                      </a:r>
                      <a:r>
                        <a:rPr lang="en-US" sz="2800" b="1" kern="100" dirty="0">
                          <a:solidFill>
                            <a:schemeClr val="tx1"/>
                          </a:solidFill>
                          <a:latin typeface="微軟正黑體" pitchFamily="34" charset="-120"/>
                          <a:ea typeface="微軟正黑體" pitchFamily="34" charset="-120"/>
                        </a:rPr>
                        <a:t> </a:t>
                      </a:r>
                      <a:endParaRPr lang="zh-TW" sz="2800" b="1" kern="100" dirty="0">
                        <a:solidFill>
                          <a:schemeClr val="tx1"/>
                        </a:solidFill>
                        <a:latin typeface="微軟正黑體" pitchFamily="34" charset="-120"/>
                        <a:ea typeface="微軟正黑體" pitchFamily="34" charset="-120"/>
                        <a:cs typeface="標楷體"/>
                      </a:endParaRPr>
                    </a:p>
                  </a:txBody>
                  <a:tcPr marL="51435" marR="51435" marT="0" marB="0" anchor="ctr">
                    <a:solidFill>
                      <a:schemeClr val="accent6">
                        <a:lumMod val="60000"/>
                        <a:lumOff val="40000"/>
                      </a:schemeClr>
                    </a:solidFill>
                  </a:tcPr>
                </a:tc>
                <a:tc>
                  <a:txBody>
                    <a:bodyPr/>
                    <a:lstStyle/>
                    <a:p>
                      <a:pPr algn="ctr">
                        <a:spcAft>
                          <a:spcPts val="0"/>
                        </a:spcAft>
                      </a:pPr>
                      <a:r>
                        <a:rPr lang="zh-TW" sz="2800" b="1" kern="100" dirty="0">
                          <a:solidFill>
                            <a:schemeClr val="tx1"/>
                          </a:solidFill>
                          <a:latin typeface="微軟正黑體" pitchFamily="34" charset="-120"/>
                          <a:ea typeface="微軟正黑體" pitchFamily="34" charset="-120"/>
                        </a:rPr>
                        <a:t>加權採計方式</a:t>
                      </a:r>
                      <a:r>
                        <a:rPr lang="en-US" sz="2800" b="1" kern="100" dirty="0">
                          <a:solidFill>
                            <a:schemeClr val="tx1"/>
                          </a:solidFill>
                          <a:latin typeface="微軟正黑體" pitchFamily="34" charset="-120"/>
                          <a:ea typeface="微軟正黑體" pitchFamily="34" charset="-120"/>
                        </a:rPr>
                        <a:t> </a:t>
                      </a:r>
                      <a:endParaRPr lang="zh-TW" sz="2800" b="1" kern="100" dirty="0">
                        <a:solidFill>
                          <a:schemeClr val="tx1"/>
                        </a:solidFill>
                        <a:latin typeface="微軟正黑體" pitchFamily="34" charset="-120"/>
                        <a:ea typeface="微軟正黑體" pitchFamily="34" charset="-120"/>
                        <a:cs typeface="標楷體"/>
                      </a:endParaRPr>
                    </a:p>
                  </a:txBody>
                  <a:tcPr marL="51435" marR="51435" marT="0" marB="0" anchor="ctr">
                    <a:solidFill>
                      <a:schemeClr val="accent6">
                        <a:lumMod val="60000"/>
                        <a:lumOff val="40000"/>
                      </a:schemeClr>
                    </a:solidFill>
                  </a:tcPr>
                </a:tc>
                <a:extLst>
                  <a:ext uri="{0D108BD9-81ED-4DB2-BD59-A6C34878D82A}">
                    <a16:rowId xmlns:a16="http://schemas.microsoft.com/office/drawing/2014/main" val="10000"/>
                  </a:ext>
                </a:extLst>
              </a:tr>
              <a:tr h="603215">
                <a:tc>
                  <a:txBody>
                    <a:bodyPr/>
                    <a:lstStyle/>
                    <a:p>
                      <a:pPr algn="ctr">
                        <a:spcAft>
                          <a:spcPts val="0"/>
                        </a:spcAft>
                      </a:pPr>
                      <a:r>
                        <a:rPr lang="zh-TW" sz="2800" b="1" kern="0" dirty="0">
                          <a:solidFill>
                            <a:srgbClr val="FF0000"/>
                          </a:solidFill>
                          <a:latin typeface="微軟正黑體" pitchFamily="34" charset="-120"/>
                          <a:ea typeface="微軟正黑體" pitchFamily="34" charset="-120"/>
                        </a:rPr>
                        <a:t>素描</a:t>
                      </a:r>
                      <a:endParaRPr lang="zh-TW" sz="2800" b="1" kern="100" dirty="0">
                        <a:solidFill>
                          <a:srgbClr val="FF0000"/>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800" b="0" kern="0" dirty="0">
                          <a:solidFill>
                            <a:srgbClr val="FF0000"/>
                          </a:solidFill>
                          <a:latin typeface="微軟正黑體" pitchFamily="34" charset="-120"/>
                          <a:ea typeface="微軟正黑體" pitchFamily="34" charset="-120"/>
                        </a:rPr>
                        <a:t>100 </a:t>
                      </a:r>
                      <a:endParaRPr lang="zh-TW" sz="2800" b="0" kern="100" dirty="0">
                        <a:solidFill>
                          <a:srgbClr val="FF0000"/>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800" b="0" kern="0" dirty="0">
                          <a:solidFill>
                            <a:srgbClr val="FF0000"/>
                          </a:solidFill>
                          <a:latin typeface="微軟正黑體" pitchFamily="34" charset="-120"/>
                          <a:ea typeface="微軟正黑體" pitchFamily="34" charset="-120"/>
                        </a:rPr>
                        <a:t>×</a:t>
                      </a:r>
                      <a:r>
                        <a:rPr lang="en-US" sz="2800" b="0" kern="0" dirty="0">
                          <a:solidFill>
                            <a:srgbClr val="FF0000"/>
                          </a:solidFill>
                          <a:latin typeface="微軟正黑體" pitchFamily="34" charset="-120"/>
                          <a:ea typeface="微軟正黑體" pitchFamily="34" charset="-120"/>
                        </a:rPr>
                        <a:t>4.0 </a:t>
                      </a:r>
                      <a:endParaRPr lang="zh-TW" sz="2800" b="0" kern="100" dirty="0">
                        <a:solidFill>
                          <a:srgbClr val="FF0000"/>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1"/>
                  </a:ext>
                </a:extLst>
              </a:tr>
              <a:tr h="648072">
                <a:tc>
                  <a:txBody>
                    <a:bodyPr/>
                    <a:lstStyle/>
                    <a:p>
                      <a:pPr algn="ctr">
                        <a:spcAft>
                          <a:spcPts val="0"/>
                        </a:spcAft>
                      </a:pPr>
                      <a:r>
                        <a:rPr lang="zh-TW" sz="2800" b="1" kern="0" dirty="0">
                          <a:solidFill>
                            <a:schemeClr val="tx1"/>
                          </a:solidFill>
                          <a:latin typeface="微軟正黑體" pitchFamily="34" charset="-120"/>
                          <a:ea typeface="微軟正黑體" pitchFamily="34" charset="-120"/>
                        </a:rPr>
                        <a:t>水彩 </a:t>
                      </a:r>
                      <a:endParaRPr lang="zh-TW" sz="28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800" b="0" kern="0" dirty="0">
                          <a:solidFill>
                            <a:schemeClr val="tx1"/>
                          </a:solidFill>
                          <a:latin typeface="微軟正黑體" pitchFamily="34" charset="-120"/>
                          <a:ea typeface="微軟正黑體" pitchFamily="34" charset="-120"/>
                        </a:rPr>
                        <a:t>100 </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800" b="0" kern="0" dirty="0">
                          <a:solidFill>
                            <a:schemeClr val="tx1"/>
                          </a:solidFill>
                          <a:latin typeface="微軟正黑體" pitchFamily="34" charset="-120"/>
                          <a:ea typeface="微軟正黑體" pitchFamily="34" charset="-120"/>
                        </a:rPr>
                        <a:t>×</a:t>
                      </a:r>
                      <a:r>
                        <a:rPr lang="en-US" sz="2800" b="0" kern="0" dirty="0">
                          <a:solidFill>
                            <a:schemeClr val="tx1"/>
                          </a:solidFill>
                          <a:latin typeface="微軟正黑體" pitchFamily="34" charset="-120"/>
                          <a:ea typeface="微軟正黑體" pitchFamily="34" charset="-120"/>
                        </a:rPr>
                        <a:t>2.5 </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2"/>
                  </a:ext>
                </a:extLst>
              </a:tr>
              <a:tr h="648072">
                <a:tc>
                  <a:txBody>
                    <a:bodyPr/>
                    <a:lstStyle/>
                    <a:p>
                      <a:pPr algn="ctr">
                        <a:spcAft>
                          <a:spcPts val="0"/>
                        </a:spcAft>
                      </a:pPr>
                      <a:r>
                        <a:rPr lang="zh-TW" sz="2800" b="1" kern="0" dirty="0">
                          <a:solidFill>
                            <a:schemeClr val="tx1"/>
                          </a:solidFill>
                          <a:latin typeface="微軟正黑體" pitchFamily="34" charset="-120"/>
                          <a:ea typeface="微軟正黑體" pitchFamily="34" charset="-120"/>
                        </a:rPr>
                        <a:t>水墨 </a:t>
                      </a:r>
                      <a:endParaRPr lang="zh-TW" sz="28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800" b="0" kern="0" dirty="0">
                          <a:solidFill>
                            <a:schemeClr val="tx1"/>
                          </a:solidFill>
                          <a:latin typeface="微軟正黑體" pitchFamily="34" charset="-120"/>
                          <a:ea typeface="微軟正黑體" pitchFamily="34" charset="-120"/>
                        </a:rPr>
                        <a:t>100 </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800" b="0" kern="0" dirty="0">
                          <a:solidFill>
                            <a:schemeClr val="tx1"/>
                          </a:solidFill>
                          <a:latin typeface="微軟正黑體" pitchFamily="34" charset="-120"/>
                          <a:ea typeface="微軟正黑體" pitchFamily="34" charset="-120"/>
                        </a:rPr>
                        <a:t>×</a:t>
                      </a:r>
                      <a:r>
                        <a:rPr lang="en-US" sz="2800" b="0" kern="0" dirty="0">
                          <a:solidFill>
                            <a:schemeClr val="tx1"/>
                          </a:solidFill>
                          <a:latin typeface="微軟正黑體" pitchFamily="34" charset="-120"/>
                          <a:ea typeface="微軟正黑體" pitchFamily="34" charset="-120"/>
                        </a:rPr>
                        <a:t>2.5 </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3"/>
                  </a:ext>
                </a:extLst>
              </a:tr>
              <a:tr h="720080">
                <a:tc>
                  <a:txBody>
                    <a:bodyPr/>
                    <a:lstStyle/>
                    <a:p>
                      <a:pPr algn="ctr">
                        <a:spcAft>
                          <a:spcPts val="0"/>
                        </a:spcAft>
                      </a:pPr>
                      <a:r>
                        <a:rPr lang="zh-TW" sz="2800" b="1" kern="0" dirty="0">
                          <a:solidFill>
                            <a:schemeClr val="tx1"/>
                          </a:solidFill>
                          <a:latin typeface="微軟正黑體" pitchFamily="34" charset="-120"/>
                          <a:ea typeface="微軟正黑體" pitchFamily="34" charset="-120"/>
                        </a:rPr>
                        <a:t>書法 </a:t>
                      </a:r>
                      <a:endParaRPr lang="zh-TW" sz="2800" b="1"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en-US" sz="2800" b="0" kern="0" dirty="0">
                          <a:solidFill>
                            <a:schemeClr val="tx1"/>
                          </a:solidFill>
                          <a:latin typeface="微軟正黑體" pitchFamily="34" charset="-120"/>
                          <a:ea typeface="微軟正黑體" pitchFamily="34" charset="-120"/>
                        </a:rPr>
                        <a:t>100 </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tc>
                  <a:txBody>
                    <a:bodyPr/>
                    <a:lstStyle/>
                    <a:p>
                      <a:pPr algn="ctr">
                        <a:spcAft>
                          <a:spcPts val="0"/>
                        </a:spcAft>
                      </a:pPr>
                      <a:r>
                        <a:rPr lang="zh-TW" sz="2800" b="0" kern="0" dirty="0">
                          <a:solidFill>
                            <a:schemeClr val="tx1"/>
                          </a:solidFill>
                          <a:latin typeface="微軟正黑體" pitchFamily="34" charset="-120"/>
                          <a:ea typeface="微軟正黑體" pitchFamily="34" charset="-120"/>
                        </a:rPr>
                        <a:t>×</a:t>
                      </a:r>
                      <a:r>
                        <a:rPr lang="en-US" sz="2800" b="0" kern="0" dirty="0">
                          <a:solidFill>
                            <a:schemeClr val="tx1"/>
                          </a:solidFill>
                          <a:latin typeface="微軟正黑體" pitchFamily="34" charset="-120"/>
                          <a:ea typeface="微軟正黑體" pitchFamily="34" charset="-120"/>
                        </a:rPr>
                        <a:t>1.0 </a:t>
                      </a:r>
                      <a:endParaRPr lang="zh-TW" sz="2800" b="0" kern="100" dirty="0">
                        <a:solidFill>
                          <a:schemeClr val="tx1"/>
                        </a:solidFill>
                        <a:latin typeface="微軟正黑體" pitchFamily="34" charset="-120"/>
                        <a:ea typeface="微軟正黑體" pitchFamily="34" charset="-120"/>
                        <a:cs typeface="Times New Roman"/>
                      </a:endParaRPr>
                    </a:p>
                  </a:txBody>
                  <a:tcPr marL="51435" marR="51435" marT="0" marB="0" anchor="ctr"/>
                </a:tc>
                <a:extLst>
                  <a:ext uri="{0D108BD9-81ED-4DB2-BD59-A6C34878D82A}">
                    <a16:rowId xmlns:a16="http://schemas.microsoft.com/office/drawing/2014/main" val="10004"/>
                  </a:ext>
                </a:extLst>
              </a:tr>
              <a:tr h="948316">
                <a:tc gridSpan="3">
                  <a:txBody>
                    <a:bodyPr/>
                    <a:lstStyle/>
                    <a:p>
                      <a:pPr marL="72000" lvl="0">
                        <a:spcAft>
                          <a:spcPts val="0"/>
                        </a:spcAft>
                      </a:pPr>
                      <a:r>
                        <a:rPr lang="zh-TW" altLang="en-US" sz="2800" b="1" dirty="0">
                          <a:solidFill>
                            <a:srgbClr val="FF0000"/>
                          </a:solidFill>
                          <a:latin typeface="微軟正黑體" pitchFamily="34" charset="-120"/>
                          <a:ea typeface="微軟正黑體" pitchFamily="34" charset="-120"/>
                        </a:rPr>
                        <a:t>甄選總成績＝</a:t>
                      </a:r>
                      <a:r>
                        <a:rPr lang="en-US" altLang="zh-TW" sz="2800" b="1" dirty="0">
                          <a:solidFill>
                            <a:srgbClr val="FF0000"/>
                          </a:solidFill>
                          <a:latin typeface="微軟正黑體" pitchFamily="34" charset="-120"/>
                          <a:ea typeface="微軟正黑體" pitchFamily="34" charset="-120"/>
                        </a:rPr>
                        <a:t>1000</a:t>
                      </a:r>
                    </a:p>
                    <a:p>
                      <a:pPr marL="72000" lvl="0">
                        <a:spcAft>
                          <a:spcPts val="0"/>
                        </a:spcAft>
                      </a:pPr>
                      <a:r>
                        <a:rPr lang="en-US" altLang="zh-TW" sz="2400" b="1" dirty="0">
                          <a:solidFill>
                            <a:srgbClr val="FF0000"/>
                          </a:solidFill>
                          <a:latin typeface="微軟正黑體" pitchFamily="34" charset="-120"/>
                          <a:ea typeface="微軟正黑體" pitchFamily="34" charset="-120"/>
                        </a:rPr>
                        <a:t>(</a:t>
                      </a:r>
                      <a:r>
                        <a:rPr lang="zh-TW" altLang="en-US" sz="2400" b="1" u="sng" dirty="0">
                          <a:solidFill>
                            <a:srgbClr val="FF0000"/>
                          </a:solidFill>
                          <a:latin typeface="微軟正黑體" pitchFamily="34" charset="-120"/>
                          <a:ea typeface="微軟正黑體" pitchFamily="34" charset="-120"/>
                        </a:rPr>
                        <a:t>素描</a:t>
                      </a:r>
                      <a:r>
                        <a:rPr lang="en-US" altLang="en-US" sz="2400" b="1" u="sng" dirty="0">
                          <a:solidFill>
                            <a:srgbClr val="FF0000"/>
                          </a:solidFill>
                          <a:latin typeface="微軟正黑體" pitchFamily="34" charset="-120"/>
                          <a:ea typeface="微軟正黑體" pitchFamily="34" charset="-120"/>
                        </a:rPr>
                        <a:t>×4.0</a:t>
                      </a:r>
                      <a:r>
                        <a:rPr lang="en-US" altLang="en-US" sz="2400" b="1" dirty="0">
                          <a:solidFill>
                            <a:srgbClr val="FF0000"/>
                          </a:solidFill>
                          <a:latin typeface="微軟正黑體" pitchFamily="34" charset="-120"/>
                          <a:ea typeface="微軟正黑體" pitchFamily="34" charset="-120"/>
                        </a:rPr>
                        <a:t>+</a:t>
                      </a:r>
                      <a:r>
                        <a:rPr lang="zh-TW" altLang="en-US" sz="2400" b="1" u="sng" dirty="0">
                          <a:solidFill>
                            <a:srgbClr val="FF0000"/>
                          </a:solidFill>
                          <a:latin typeface="微軟正黑體" pitchFamily="34" charset="-120"/>
                          <a:ea typeface="微軟正黑體" pitchFamily="34" charset="-120"/>
                        </a:rPr>
                        <a:t>水彩</a:t>
                      </a:r>
                      <a:r>
                        <a:rPr lang="en-US" altLang="en-US" sz="2400" b="1" u="sng" dirty="0">
                          <a:solidFill>
                            <a:srgbClr val="FF0000"/>
                          </a:solidFill>
                          <a:latin typeface="微軟正黑體" pitchFamily="34" charset="-120"/>
                          <a:ea typeface="微軟正黑體" pitchFamily="34" charset="-120"/>
                        </a:rPr>
                        <a:t>×2.5</a:t>
                      </a:r>
                      <a:r>
                        <a:rPr lang="en-US" altLang="en-US" sz="2400" b="1" dirty="0">
                          <a:solidFill>
                            <a:srgbClr val="FF0000"/>
                          </a:solidFill>
                          <a:latin typeface="微軟正黑體" pitchFamily="34" charset="-120"/>
                          <a:ea typeface="微軟正黑體" pitchFamily="34" charset="-120"/>
                        </a:rPr>
                        <a:t>+</a:t>
                      </a:r>
                      <a:r>
                        <a:rPr lang="zh-TW" altLang="en-US" sz="2400" b="1" u="sng" dirty="0">
                          <a:solidFill>
                            <a:srgbClr val="FF0000"/>
                          </a:solidFill>
                          <a:latin typeface="微軟正黑體" pitchFamily="34" charset="-120"/>
                          <a:ea typeface="微軟正黑體" pitchFamily="34" charset="-120"/>
                        </a:rPr>
                        <a:t>水墨</a:t>
                      </a:r>
                      <a:r>
                        <a:rPr lang="en-US" altLang="en-US" sz="2400" b="1" u="sng" dirty="0">
                          <a:solidFill>
                            <a:srgbClr val="FF0000"/>
                          </a:solidFill>
                          <a:latin typeface="微軟正黑體" pitchFamily="34" charset="-120"/>
                          <a:ea typeface="微軟正黑體" pitchFamily="34" charset="-120"/>
                        </a:rPr>
                        <a:t>×2.5</a:t>
                      </a:r>
                      <a:r>
                        <a:rPr lang="en-US" altLang="en-US" sz="2400" b="1" dirty="0">
                          <a:solidFill>
                            <a:srgbClr val="FF0000"/>
                          </a:solidFill>
                          <a:latin typeface="微軟正黑體" pitchFamily="34" charset="-120"/>
                          <a:ea typeface="微軟正黑體" pitchFamily="34" charset="-120"/>
                        </a:rPr>
                        <a:t>+</a:t>
                      </a:r>
                      <a:r>
                        <a:rPr lang="zh-TW" altLang="en-US" sz="2400" b="1" u="sng" dirty="0">
                          <a:solidFill>
                            <a:srgbClr val="FF0000"/>
                          </a:solidFill>
                          <a:latin typeface="微軟正黑體" pitchFamily="34" charset="-120"/>
                          <a:ea typeface="微軟正黑體" pitchFamily="34" charset="-120"/>
                        </a:rPr>
                        <a:t>書法</a:t>
                      </a:r>
                      <a:r>
                        <a:rPr lang="en-US" altLang="en-US" sz="2400" b="1" u="sng" dirty="0">
                          <a:solidFill>
                            <a:srgbClr val="FF0000"/>
                          </a:solidFill>
                          <a:latin typeface="微軟正黑體" pitchFamily="34" charset="-120"/>
                          <a:ea typeface="微軟正黑體" pitchFamily="34" charset="-120"/>
                        </a:rPr>
                        <a:t>×1.0)</a:t>
                      </a:r>
                      <a:endParaRPr lang="zh-TW" altLang="en-US" sz="2400" b="1" u="sng" dirty="0">
                        <a:solidFill>
                          <a:srgbClr val="FF0000"/>
                        </a:solidFill>
                        <a:latin typeface="微軟正黑體" pitchFamily="34" charset="-120"/>
                        <a:ea typeface="微軟正黑體" pitchFamily="34" charset="-120"/>
                      </a:endParaRPr>
                    </a:p>
                  </a:txBody>
                  <a:tcPr marL="51435" marR="51435"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nchor="ctr"/>
                </a:tc>
                <a:tc hMerge="1">
                  <a:txBody>
                    <a:bodyPr/>
                    <a:lstStyle/>
                    <a:p>
                      <a:endParaRPr lang="zh-TW" alt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3551453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txBox="1">
            <a:spLocks/>
          </p:cNvSpPr>
          <p:nvPr/>
        </p:nvSpPr>
        <p:spPr>
          <a:xfrm>
            <a:off x="457200" y="503220"/>
            <a:ext cx="8229600" cy="8509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美術班</a:t>
            </a:r>
            <a:r>
              <a:rPr kumimoji="0" lang="en-US" altLang="zh-TW"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a:t>
            </a:r>
            <a:r>
              <a:rPr kumimoji="0" lang="zh-TW" altLang="en-US"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選校登記序號</a:t>
            </a:r>
            <a:r>
              <a:rPr kumimoji="0" lang="en-US" altLang="zh-TW"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(110)</a:t>
            </a:r>
            <a:endParaRPr kumimoji="0" lang="zh-TW" altLang="en-US"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endParaRPr>
          </a:p>
        </p:txBody>
      </p:sp>
      <p:graphicFrame>
        <p:nvGraphicFramePr>
          <p:cNvPr id="3" name="資料庫圖表 2"/>
          <p:cNvGraphicFramePr/>
          <p:nvPr>
            <p:extLst>
              <p:ext uri="{D42A27DB-BD31-4B8C-83A1-F6EECF244321}">
                <p14:modId xmlns:p14="http://schemas.microsoft.com/office/powerpoint/2010/main" val="3267686661"/>
              </p:ext>
            </p:extLst>
          </p:nvPr>
        </p:nvGraphicFramePr>
        <p:xfrm>
          <a:off x="214282" y="1285860"/>
          <a:ext cx="8715436"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854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10.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55" name="表格 54"/>
          <p:cNvGraphicFramePr>
            <a:graphicFrameLocks noGrp="1"/>
          </p:cNvGraphicFramePr>
          <p:nvPr>
            <p:extLst>
              <p:ext uri="{D42A27DB-BD31-4B8C-83A1-F6EECF244321}">
                <p14:modId xmlns:p14="http://schemas.microsoft.com/office/powerpoint/2010/main" val="4027152944"/>
              </p:ext>
            </p:extLst>
          </p:nvPr>
        </p:nvGraphicFramePr>
        <p:xfrm>
          <a:off x="755577" y="1124744"/>
          <a:ext cx="7416824" cy="5176301"/>
        </p:xfrm>
        <a:graphic>
          <a:graphicData uri="http://schemas.openxmlformats.org/drawingml/2006/table">
            <a:tbl>
              <a:tblPr firstRow="1" firstCol="1" bandRow="1">
                <a:tableStyleId>{21E4AEA4-8DFA-4A89-87EB-49C32662AFE0}</a:tableStyleId>
              </a:tblPr>
              <a:tblGrid>
                <a:gridCol w="1518328">
                  <a:extLst>
                    <a:ext uri="{9D8B030D-6E8A-4147-A177-3AD203B41FA5}">
                      <a16:colId xmlns:a16="http://schemas.microsoft.com/office/drawing/2014/main" val="20000"/>
                    </a:ext>
                  </a:extLst>
                </a:gridCol>
                <a:gridCol w="1493961">
                  <a:extLst>
                    <a:ext uri="{9D8B030D-6E8A-4147-A177-3AD203B41FA5}">
                      <a16:colId xmlns:a16="http://schemas.microsoft.com/office/drawing/2014/main" val="20001"/>
                    </a:ext>
                  </a:extLst>
                </a:gridCol>
                <a:gridCol w="1776642">
                  <a:extLst>
                    <a:ext uri="{9D8B030D-6E8A-4147-A177-3AD203B41FA5}">
                      <a16:colId xmlns:a16="http://schemas.microsoft.com/office/drawing/2014/main" val="20002"/>
                    </a:ext>
                  </a:extLst>
                </a:gridCol>
                <a:gridCol w="1142408">
                  <a:extLst>
                    <a:ext uri="{9D8B030D-6E8A-4147-A177-3AD203B41FA5}">
                      <a16:colId xmlns:a16="http://schemas.microsoft.com/office/drawing/2014/main" val="20003"/>
                    </a:ext>
                  </a:extLst>
                </a:gridCol>
                <a:gridCol w="1485485">
                  <a:extLst>
                    <a:ext uri="{9D8B030D-6E8A-4147-A177-3AD203B41FA5}">
                      <a16:colId xmlns:a16="http://schemas.microsoft.com/office/drawing/2014/main" val="20004"/>
                    </a:ext>
                  </a:extLst>
                </a:gridCol>
              </a:tblGrid>
              <a:tr h="414514">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人數比例</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tc>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三等級</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四標示</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會考績分</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4514">
                <a:tc rowSpan="7">
                  <a:txBody>
                    <a:bodyPr/>
                    <a:lstStyle/>
                    <a:p>
                      <a:pPr>
                        <a:spcAft>
                          <a:spcPts val="0"/>
                        </a:spcAft>
                      </a:pPr>
                      <a:r>
                        <a:rPr lang="zh-TW" sz="2400" b="0" kern="0" dirty="0">
                          <a:solidFill>
                            <a:srgbClr val="002060"/>
                          </a:solidFill>
                          <a:effectLst/>
                          <a:latin typeface="微軟正黑體" panose="020B0604030504040204" pitchFamily="34" charset="-120"/>
                          <a:ea typeface="微軟正黑體" panose="020B0604030504040204" pitchFamily="34" charset="-120"/>
                        </a:rPr>
                        <a:t>　</a:t>
                      </a:r>
                      <a:r>
                        <a:rPr lang="en-US" sz="2400" b="0" kern="0" dirty="0">
                          <a:solidFill>
                            <a:srgbClr val="FFF9F3"/>
                          </a:solidFill>
                          <a:effectLst/>
                          <a:latin typeface="微軟正黑體" panose="020B0604030504040204" pitchFamily="34" charset="-120"/>
                          <a:ea typeface="微軟正黑體" panose="020B0604030504040204" pitchFamily="34" charset="-120"/>
                        </a:rPr>
                        <a:t>100%</a:t>
                      </a:r>
                      <a:endParaRPr lang="zh-TW" sz="2400" b="0"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R w="12700" cap="flat" cmpd="sng" algn="ctr">
                      <a:solidFill>
                        <a:schemeClr val="tx1"/>
                      </a:solidFill>
                      <a:prstDash val="solid"/>
                      <a:round/>
                      <a:headEnd type="none" w="med" len="med"/>
                      <a:tailEnd type="none" w="med" len="med"/>
                    </a:lnR>
                  </a:tcPr>
                </a:tc>
                <a:tc rowSpan="3">
                  <a:txBody>
                    <a:bodyPr/>
                    <a:lstStyle/>
                    <a:p>
                      <a:pPr algn="ctr">
                        <a:spcAft>
                          <a:spcPts val="0"/>
                        </a:spcAft>
                      </a:pPr>
                      <a:r>
                        <a:rPr lang="en-US" sz="1800" kern="0" dirty="0">
                          <a:effectLst/>
                          <a:latin typeface="微軟正黑體" panose="020B0604030504040204" pitchFamily="34" charset="-120"/>
                          <a:ea typeface="微軟正黑體" panose="020B0604030504040204" pitchFamily="34" charset="-120"/>
                        </a:rPr>
                        <a:t>A</a:t>
                      </a:r>
                      <a:endParaRPr lang="zh-TW" sz="1800" kern="100" dirty="0">
                        <a:effectLst/>
                        <a:latin typeface="微軟正黑體" panose="020B0604030504040204" pitchFamily="34" charset="-120"/>
                        <a:ea typeface="微軟正黑體" panose="020B0604030504040204" pitchFamily="34" charset="-120"/>
                      </a:endParaRPr>
                    </a:p>
                    <a:p>
                      <a:pPr algn="ctr">
                        <a:spcAft>
                          <a:spcPts val="0"/>
                        </a:spcAft>
                      </a:pPr>
                      <a:r>
                        <a:rPr lang="zh-TW" sz="1800" kern="0" dirty="0">
                          <a:effectLst/>
                          <a:latin typeface="微軟正黑體" panose="020B0604030504040204" pitchFamily="34" charset="-120"/>
                          <a:ea typeface="微軟正黑體" panose="020B0604030504040204" pitchFamily="34" charset="-120"/>
                        </a:rPr>
                        <a:t>精熟</a:t>
                      </a:r>
                      <a:endParaRPr lang="zh-TW" sz="1800" kern="100" dirty="0">
                        <a:effectLst/>
                        <a:latin typeface="微軟正黑體" panose="020B0604030504040204" pitchFamily="34" charset="-120"/>
                        <a:ea typeface="微軟正黑體" panose="020B0604030504040204" pitchFamily="34" charset="-120"/>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zh-TW" sz="1800" kern="100" dirty="0">
                          <a:effectLst/>
                          <a:latin typeface="微軟正黑體" panose="020B0604030504040204" pitchFamily="34" charset="-120"/>
                          <a:ea typeface="微軟正黑體" panose="020B0604030504040204" pitchFamily="34" charset="-120"/>
                        </a:rPr>
                        <a:t>前</a:t>
                      </a:r>
                      <a:r>
                        <a:rPr lang="en-US" sz="1800" kern="100" dirty="0">
                          <a:effectLst/>
                          <a:latin typeface="微軟正黑體" panose="020B0604030504040204" pitchFamily="34" charset="-120"/>
                          <a:ea typeface="微軟正黑體" panose="020B0604030504040204" pitchFamily="34" charset="-120"/>
                        </a:rPr>
                        <a:t>25</a:t>
                      </a:r>
                      <a:r>
                        <a:rPr lang="zh-TW"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en-US" sz="1800" kern="0" dirty="0">
                          <a:effectLst/>
                          <a:latin typeface="微軟正黑體" panose="020B0604030504040204" pitchFamily="34" charset="-120"/>
                          <a:ea typeface="微軟正黑體" panose="020B0604030504040204" pitchFamily="34" charset="-120"/>
                        </a:rPr>
                        <a:t>A++</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微軟正黑體" panose="020B0604030504040204" pitchFamily="34" charset="-120"/>
                          <a:ea typeface="微軟正黑體" panose="020B0604030504040204" pitchFamily="34" charset="-120"/>
                        </a:rPr>
                        <a:t>7</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41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en-US" sz="1800" kern="100" dirty="0">
                          <a:effectLst/>
                          <a:latin typeface="微軟正黑體" panose="020B0604030504040204" pitchFamily="34" charset="-120"/>
                          <a:ea typeface="微軟正黑體" panose="020B0604030504040204" pitchFamily="34" charset="-120"/>
                        </a:rPr>
                        <a:t>26 ~ 50</a:t>
                      </a:r>
                      <a:r>
                        <a:rPr lang="zh-TW"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en-US" sz="1800" kern="0" dirty="0">
                          <a:effectLst/>
                          <a:latin typeface="微軟正黑體" panose="020B0604030504040204" pitchFamily="34" charset="-120"/>
                          <a:ea typeface="微軟正黑體" panose="020B0604030504040204" pitchFamily="34" charset="-120"/>
                        </a:rPr>
                        <a:t>A+</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微軟正黑體" panose="020B0604030504040204" pitchFamily="34" charset="-120"/>
                          <a:ea typeface="微軟正黑體" panose="020B0604030504040204" pitchFamily="34" charset="-120"/>
                        </a:rPr>
                        <a:t>6</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2485">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en-US" sz="1800" kern="100" dirty="0">
                          <a:effectLst/>
                          <a:latin typeface="微軟正黑體" panose="020B0604030504040204" pitchFamily="34" charset="-120"/>
                          <a:ea typeface="微軟正黑體" panose="020B0604030504040204" pitchFamily="34" charset="-120"/>
                        </a:rPr>
                        <a:t>51 ~ </a:t>
                      </a:r>
                      <a:r>
                        <a:rPr lang="zh-TW"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en-US" sz="1800" kern="0" dirty="0">
                          <a:effectLst/>
                          <a:latin typeface="微軟正黑體" panose="020B0604030504040204" pitchFamily="34" charset="-120"/>
                          <a:ea typeface="微軟正黑體" panose="020B0604030504040204" pitchFamily="34" charset="-120"/>
                        </a:rPr>
                        <a:t>A</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微軟正黑體" panose="020B0604030504040204" pitchFamily="34" charset="-120"/>
                          <a:ea typeface="微軟正黑體" panose="020B0604030504040204" pitchFamily="34" charset="-120"/>
                        </a:rPr>
                        <a:t>5</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0043">
                <a:tc vMerge="1">
                  <a:txBody>
                    <a:bodyPr/>
                    <a:lstStyle/>
                    <a:p>
                      <a:endParaRPr lang="zh-TW" altLang="en-US"/>
                    </a:p>
                  </a:txBody>
                  <a:tcPr/>
                </a:tc>
                <a:tc rowSpan="3">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B</a:t>
                      </a:r>
                      <a:endParaRPr lang="zh-TW" sz="1800" kern="100" dirty="0">
                        <a:effectLst/>
                        <a:latin typeface="微軟正黑體" panose="020B0604030504040204" pitchFamily="34" charset="-120"/>
                        <a:ea typeface="微軟正黑體" panose="020B0604030504040204" pitchFamily="34" charset="-120"/>
                      </a:endParaRPr>
                    </a:p>
                    <a:p>
                      <a:pPr algn="ctr">
                        <a:spcAft>
                          <a:spcPts val="0"/>
                        </a:spcAft>
                      </a:pPr>
                      <a:r>
                        <a:rPr lang="zh-TW" sz="1800" kern="100" dirty="0">
                          <a:effectLst/>
                          <a:latin typeface="微軟正黑體" panose="020B0604030504040204" pitchFamily="34" charset="-120"/>
                          <a:ea typeface="微軟正黑體" panose="020B0604030504040204" pitchFamily="34" charset="-120"/>
                        </a:rPr>
                        <a:t>基礎</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zh-TW" sz="1800" kern="100" dirty="0">
                          <a:effectLst/>
                          <a:latin typeface="微軟正黑體" panose="020B0604030504040204" pitchFamily="34" charset="-120"/>
                          <a:ea typeface="微軟正黑體" panose="020B0604030504040204" pitchFamily="34" charset="-120"/>
                        </a:rPr>
                        <a:t>前</a:t>
                      </a:r>
                      <a:r>
                        <a:rPr lang="en-US" sz="1800" kern="100" dirty="0">
                          <a:effectLst/>
                          <a:latin typeface="微軟正黑體" panose="020B0604030504040204" pitchFamily="34" charset="-120"/>
                          <a:ea typeface="微軟正黑體" panose="020B0604030504040204" pitchFamily="34" charset="-120"/>
                        </a:rPr>
                        <a:t>25</a:t>
                      </a:r>
                      <a:r>
                        <a:rPr lang="zh-TW"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en-US" sz="1800" kern="0" dirty="0">
                          <a:effectLst/>
                          <a:latin typeface="微軟正黑體" panose="020B0604030504040204" pitchFamily="34" charset="-120"/>
                          <a:ea typeface="微軟正黑體" panose="020B0604030504040204" pitchFamily="34" charset="-120"/>
                        </a:rPr>
                        <a:t>B++</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微軟正黑體" panose="020B0604030504040204" pitchFamily="34" charset="-120"/>
                          <a:ea typeface="微軟正黑體" panose="020B0604030504040204" pitchFamily="34" charset="-120"/>
                        </a:rPr>
                        <a:t>4</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0520">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en-US" sz="1800" kern="100" dirty="0">
                          <a:effectLst/>
                          <a:latin typeface="微軟正黑體" panose="020B0604030504040204" pitchFamily="34" charset="-120"/>
                          <a:ea typeface="微軟正黑體" panose="020B0604030504040204" pitchFamily="34" charset="-120"/>
                        </a:rPr>
                        <a:t>26 ~ 50</a:t>
                      </a:r>
                      <a:r>
                        <a:rPr lang="zh-TW"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en-US" sz="1800" kern="0" dirty="0">
                          <a:effectLst/>
                          <a:latin typeface="微軟正黑體" panose="020B0604030504040204" pitchFamily="34" charset="-120"/>
                          <a:ea typeface="微軟正黑體" panose="020B0604030504040204" pitchFamily="34" charset="-120"/>
                        </a:rPr>
                        <a:t>B+</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微軟正黑體" panose="020B0604030504040204" pitchFamily="34" charset="-120"/>
                          <a:ea typeface="微軟正黑體" panose="020B0604030504040204" pitchFamily="34" charset="-120"/>
                        </a:rPr>
                        <a:t>3</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191418">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en-US" sz="1800" kern="100" dirty="0">
                          <a:effectLst/>
                          <a:latin typeface="微軟正黑體" panose="020B0604030504040204" pitchFamily="34" charset="-120"/>
                          <a:ea typeface="微軟正黑體" panose="020B0604030504040204" pitchFamily="34" charset="-120"/>
                        </a:rPr>
                        <a:t>51 ~ </a:t>
                      </a:r>
                      <a:r>
                        <a:rPr lang="zh-TW"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en-US" sz="1800" kern="0" dirty="0">
                          <a:effectLst/>
                          <a:latin typeface="微軟正黑體" panose="020B0604030504040204" pitchFamily="34" charset="-120"/>
                          <a:ea typeface="微軟正黑體" panose="020B0604030504040204" pitchFamily="34" charset="-120"/>
                        </a:rPr>
                        <a:t>B</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微軟正黑體" panose="020B0604030504040204" pitchFamily="34" charset="-120"/>
                          <a:ea typeface="微軟正黑體" panose="020B0604030504040204" pitchFamily="34" charset="-120"/>
                        </a:rPr>
                        <a:t>2</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356846">
                <a:tc vMerge="1">
                  <a:txBody>
                    <a:bodyPr/>
                    <a:lstStyle/>
                    <a:p>
                      <a:endParaRPr lang="zh-TW" altLang="en-US"/>
                    </a:p>
                  </a:txBody>
                  <a:tcPr/>
                </a:tc>
                <a:tc>
                  <a:txBody>
                    <a:bodyPr/>
                    <a:lstStyle/>
                    <a:p>
                      <a:pPr algn="ctr">
                        <a:spcAft>
                          <a:spcPts val="0"/>
                        </a:spcAft>
                      </a:pPr>
                      <a:r>
                        <a:rPr lang="en-US" sz="1800" kern="100" dirty="0">
                          <a:effectLst/>
                          <a:latin typeface="微軟正黑體" panose="020B0604030504040204" pitchFamily="34" charset="-120"/>
                          <a:ea typeface="微軟正黑體" panose="020B0604030504040204" pitchFamily="34" charset="-120"/>
                        </a:rPr>
                        <a:t>C</a:t>
                      </a:r>
                      <a:endParaRPr lang="zh-TW" sz="1800" kern="100" dirty="0">
                        <a:effectLst/>
                        <a:latin typeface="微軟正黑體" panose="020B0604030504040204" pitchFamily="34" charset="-120"/>
                        <a:ea typeface="微軟正黑體" panose="020B0604030504040204" pitchFamily="34" charset="-120"/>
                      </a:endParaRPr>
                    </a:p>
                    <a:p>
                      <a:pPr algn="ctr">
                        <a:spcAft>
                          <a:spcPts val="0"/>
                        </a:spcAft>
                      </a:pPr>
                      <a:r>
                        <a:rPr lang="zh-TW" sz="1800" kern="100" dirty="0">
                          <a:effectLst/>
                          <a:latin typeface="微軟正黑體" panose="020B0604030504040204" pitchFamily="34" charset="-120"/>
                          <a:ea typeface="微軟正黑體" panose="020B0604030504040204" pitchFamily="34" charset="-120"/>
                        </a:rPr>
                        <a:t>待加強</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kern="0" dirty="0">
                          <a:effectLst/>
                          <a:latin typeface="微軟正黑體" panose="020B0604030504040204" pitchFamily="34" charset="-120"/>
                          <a:ea typeface="微軟正黑體" panose="020B0604030504040204" pitchFamily="34" charset="-120"/>
                        </a:rPr>
                        <a:t>　</a:t>
                      </a:r>
                      <a:r>
                        <a:rPr lang="en-US" sz="1800" kern="0" dirty="0">
                          <a:effectLst/>
                          <a:latin typeface="微軟正黑體" panose="020B0604030504040204" pitchFamily="34" charset="-120"/>
                          <a:ea typeface="微軟正黑體" panose="020B0604030504040204" pitchFamily="34" charset="-120"/>
                        </a:rPr>
                        <a:t>C</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800" kern="0" dirty="0">
                          <a:effectLst/>
                          <a:latin typeface="微軟正黑體" panose="020B0604030504040204" pitchFamily="34" charset="-120"/>
                          <a:ea typeface="微軟正黑體" panose="020B0604030504040204" pitchFamily="34" charset="-120"/>
                        </a:rPr>
                        <a:t>1</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7" name="矩形 6"/>
          <p:cNvSpPr/>
          <p:nvPr/>
        </p:nvSpPr>
        <p:spPr>
          <a:xfrm>
            <a:off x="323528" y="213846"/>
            <a:ext cx="8279141" cy="707886"/>
          </a:xfrm>
          <a:prstGeom prst="rect">
            <a:avLst/>
          </a:prstGeom>
          <a:noFill/>
        </p:spPr>
        <p:txBody>
          <a:bodyPr wrap="square">
            <a:spAutoFit/>
          </a:bodyPr>
          <a:lstStyle/>
          <a:p>
            <a:pPr algn="ctr"/>
            <a:r>
              <a:rPr lang="zh-TW" altLang="en-US" sz="4000" b="1"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國中教育會考各科成績人數比例</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63200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txBox="1">
            <a:spLocks/>
          </p:cNvSpPr>
          <p:nvPr/>
        </p:nvSpPr>
        <p:spPr>
          <a:xfrm>
            <a:off x="435783" y="434959"/>
            <a:ext cx="8229600" cy="8509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schemeClr val="accent1">
                    <a:lumMod val="50000"/>
                  </a:schemeClr>
                </a:solidFill>
                <a:uLnTx/>
                <a:uFillTx/>
                <a:latin typeface="微軟正黑體" panose="020B0604030504040204" pitchFamily="34" charset="-120"/>
                <a:ea typeface="微軟正黑體" panose="020B0604030504040204" pitchFamily="34" charset="-120"/>
                <a:cs typeface="+mj-cs"/>
              </a:rPr>
              <a:t>舞蹈班</a:t>
            </a:r>
            <a:r>
              <a:rPr kumimoji="0" lang="en-US" altLang="zh-TW" sz="4000" b="1" i="0" u="none" strike="noStrike" kern="1200" cap="none" spc="0" normalizeH="0" baseline="0" noProof="0" dirty="0">
                <a:ln>
                  <a:noFill/>
                </a:ln>
                <a:solidFill>
                  <a:schemeClr val="accent1">
                    <a:lumMod val="50000"/>
                  </a:schemeClr>
                </a:solidFill>
                <a:uLnTx/>
                <a:uFillTx/>
                <a:latin typeface="微軟正黑體" panose="020B0604030504040204" pitchFamily="34" charset="-120"/>
                <a:ea typeface="微軟正黑體" panose="020B0604030504040204" pitchFamily="34" charset="-120"/>
                <a:cs typeface="+mj-cs"/>
              </a:rPr>
              <a:t>-</a:t>
            </a:r>
            <a:r>
              <a:rPr kumimoji="0" lang="zh-TW" altLang="en-US" sz="4000" b="1" i="0" u="none" strike="noStrike" kern="1200" cap="none" spc="0" normalizeH="0" baseline="0" noProof="0" dirty="0">
                <a:ln>
                  <a:noFill/>
                </a:ln>
                <a:solidFill>
                  <a:schemeClr val="accent1">
                    <a:lumMod val="50000"/>
                  </a:schemeClr>
                </a:solidFill>
                <a:uLnTx/>
                <a:uFillTx/>
                <a:latin typeface="微軟正黑體" panose="020B0604030504040204" pitchFamily="34" charset="-120"/>
                <a:ea typeface="微軟正黑體" panose="020B0604030504040204" pitchFamily="34" charset="-120"/>
                <a:cs typeface="+mj-cs"/>
              </a:rPr>
              <a:t>術科測驗成績</a:t>
            </a:r>
            <a:r>
              <a:rPr kumimoji="0" lang="en-US" altLang="zh-TW" sz="4000" b="1" i="0" u="none" strike="noStrike" kern="1200" cap="none" spc="0" normalizeH="0" baseline="0" noProof="0" dirty="0">
                <a:ln>
                  <a:noFill/>
                </a:ln>
                <a:solidFill>
                  <a:schemeClr val="accent1">
                    <a:lumMod val="50000"/>
                  </a:schemeClr>
                </a:solidFill>
                <a:uLnTx/>
                <a:uFillTx/>
                <a:latin typeface="微軟正黑體" panose="020B0604030504040204" pitchFamily="34" charset="-120"/>
                <a:ea typeface="微軟正黑體" panose="020B0604030504040204" pitchFamily="34" charset="-120"/>
                <a:cs typeface="+mj-cs"/>
              </a:rPr>
              <a:t>(110)</a:t>
            </a:r>
            <a:endParaRPr kumimoji="0" lang="zh-TW" altLang="en-US" sz="4000" b="1" i="0" u="none" strike="noStrike" kern="1200" cap="none" spc="0" normalizeH="0" baseline="0" noProof="0" dirty="0">
              <a:ln>
                <a:noFill/>
              </a:ln>
              <a:solidFill>
                <a:schemeClr val="accent1">
                  <a:lumMod val="50000"/>
                </a:schemeClr>
              </a:solidFill>
              <a:uLnTx/>
              <a:uFillTx/>
              <a:latin typeface="微軟正黑體" panose="020B0604030504040204" pitchFamily="34" charset="-120"/>
              <a:ea typeface="微軟正黑體" panose="020B0604030504040204" pitchFamily="34" charset="-120"/>
              <a:cs typeface="+mj-cs"/>
            </a:endParaRPr>
          </a:p>
        </p:txBody>
      </p:sp>
      <p:graphicFrame>
        <p:nvGraphicFramePr>
          <p:cNvPr id="3" name="內容版面配置區 4"/>
          <p:cNvGraphicFramePr>
            <a:graphicFrameLocks/>
          </p:cNvGraphicFramePr>
          <p:nvPr>
            <p:extLst>
              <p:ext uri="{D42A27DB-BD31-4B8C-83A1-F6EECF244321}">
                <p14:modId xmlns:p14="http://schemas.microsoft.com/office/powerpoint/2010/main" val="1454575519"/>
              </p:ext>
            </p:extLst>
          </p:nvPr>
        </p:nvGraphicFramePr>
        <p:xfrm>
          <a:off x="545088" y="1556792"/>
          <a:ext cx="8053823" cy="4417987"/>
        </p:xfrm>
        <a:graphic>
          <a:graphicData uri="http://schemas.openxmlformats.org/drawingml/2006/table">
            <a:tbl>
              <a:tblPr firstRow="1" bandRow="1">
                <a:tableStyleId>{93296810-A885-4BE3-A3E7-6D5BEEA58F35}</a:tableStyleId>
              </a:tblPr>
              <a:tblGrid>
                <a:gridCol w="2838405">
                  <a:extLst>
                    <a:ext uri="{9D8B030D-6E8A-4147-A177-3AD203B41FA5}">
                      <a16:colId xmlns:a16="http://schemas.microsoft.com/office/drawing/2014/main" val="20000"/>
                    </a:ext>
                  </a:extLst>
                </a:gridCol>
                <a:gridCol w="2446925">
                  <a:extLst>
                    <a:ext uri="{9D8B030D-6E8A-4147-A177-3AD203B41FA5}">
                      <a16:colId xmlns:a16="http://schemas.microsoft.com/office/drawing/2014/main" val="20001"/>
                    </a:ext>
                  </a:extLst>
                </a:gridCol>
                <a:gridCol w="2768493">
                  <a:extLst>
                    <a:ext uri="{9D8B030D-6E8A-4147-A177-3AD203B41FA5}">
                      <a16:colId xmlns:a16="http://schemas.microsoft.com/office/drawing/2014/main" val="20002"/>
                    </a:ext>
                  </a:extLst>
                </a:gridCol>
              </a:tblGrid>
              <a:tr h="684085">
                <a:tc>
                  <a:txBody>
                    <a:bodyPr/>
                    <a:lstStyle/>
                    <a:p>
                      <a:pPr algn="ctr">
                        <a:spcAft>
                          <a:spcPts val="0"/>
                        </a:spcAft>
                      </a:pPr>
                      <a:r>
                        <a:rPr lang="zh-TW" sz="3200" b="1" kern="100" dirty="0">
                          <a:latin typeface="微軟正黑體" panose="020B0604030504040204" pitchFamily="34" charset="-120"/>
                          <a:ea typeface="微軟正黑體" panose="020B0604030504040204" pitchFamily="34" charset="-120"/>
                        </a:rPr>
                        <a:t>科目</a:t>
                      </a:r>
                      <a:r>
                        <a:rPr lang="en-US" sz="3200" b="1" kern="100" dirty="0">
                          <a:latin typeface="微軟正黑體" panose="020B0604030504040204" pitchFamily="34" charset="-120"/>
                          <a:ea typeface="微軟正黑體" panose="020B0604030504040204" pitchFamily="34" charset="-120"/>
                        </a:rPr>
                        <a:t> </a:t>
                      </a:r>
                      <a:endParaRPr lang="zh-TW" sz="3200" b="1" kern="100" dirty="0">
                        <a:solidFill>
                          <a:schemeClr val="bg1"/>
                        </a:solidFill>
                        <a:latin typeface="微軟正黑體" panose="020B0604030504040204" pitchFamily="34" charset="-120"/>
                        <a:ea typeface="微軟正黑體" panose="020B0604030504040204" pitchFamily="34" charset="-120"/>
                        <a:cs typeface="標楷體"/>
                      </a:endParaRPr>
                    </a:p>
                  </a:txBody>
                  <a:tcPr marL="68580" marR="68580" marT="0" marB="0" anchor="ctr"/>
                </a:tc>
                <a:tc>
                  <a:txBody>
                    <a:bodyPr/>
                    <a:lstStyle/>
                    <a:p>
                      <a:pPr algn="ctr">
                        <a:spcAft>
                          <a:spcPts val="0"/>
                        </a:spcAft>
                      </a:pPr>
                      <a:r>
                        <a:rPr lang="zh-TW" sz="3200" b="1" kern="100" dirty="0">
                          <a:latin typeface="微軟正黑體" panose="020B0604030504040204" pitchFamily="34" charset="-120"/>
                          <a:ea typeface="微軟正黑體" panose="020B0604030504040204" pitchFamily="34" charset="-120"/>
                        </a:rPr>
                        <a:t>滿分</a:t>
                      </a:r>
                      <a:r>
                        <a:rPr lang="en-US" sz="3200" b="1" kern="100" dirty="0">
                          <a:latin typeface="微軟正黑體" panose="020B0604030504040204" pitchFamily="34" charset="-120"/>
                          <a:ea typeface="微軟正黑體" panose="020B0604030504040204" pitchFamily="34" charset="-120"/>
                        </a:rPr>
                        <a:t> </a:t>
                      </a:r>
                      <a:endParaRPr lang="zh-TW" sz="3200" b="1" kern="100" dirty="0">
                        <a:solidFill>
                          <a:schemeClr val="bg1"/>
                        </a:solidFill>
                        <a:latin typeface="微軟正黑體" panose="020B0604030504040204" pitchFamily="34" charset="-120"/>
                        <a:ea typeface="微軟正黑體" panose="020B0604030504040204" pitchFamily="34" charset="-120"/>
                        <a:cs typeface="標楷體"/>
                      </a:endParaRPr>
                    </a:p>
                  </a:txBody>
                  <a:tcPr marL="68580" marR="68580" marT="0" marB="0" anchor="ctr"/>
                </a:tc>
                <a:tc>
                  <a:txBody>
                    <a:bodyPr/>
                    <a:lstStyle/>
                    <a:p>
                      <a:pPr algn="ctr">
                        <a:spcAft>
                          <a:spcPts val="0"/>
                        </a:spcAft>
                      </a:pPr>
                      <a:r>
                        <a:rPr lang="zh-TW" sz="3200" b="1" kern="100" dirty="0">
                          <a:latin typeface="微軟正黑體" panose="020B0604030504040204" pitchFamily="34" charset="-120"/>
                          <a:ea typeface="微軟正黑體" panose="020B0604030504040204" pitchFamily="34" charset="-120"/>
                        </a:rPr>
                        <a:t>加權採計方式</a:t>
                      </a:r>
                      <a:r>
                        <a:rPr lang="en-US" sz="3200" b="1" kern="100" dirty="0">
                          <a:latin typeface="微軟正黑體" panose="020B0604030504040204" pitchFamily="34" charset="-120"/>
                          <a:ea typeface="微軟正黑體" panose="020B0604030504040204" pitchFamily="34" charset="-120"/>
                        </a:rPr>
                        <a:t> </a:t>
                      </a:r>
                      <a:endParaRPr lang="zh-TW" sz="3200" b="1" kern="100" dirty="0">
                        <a:solidFill>
                          <a:schemeClr val="bg1"/>
                        </a:solidFill>
                        <a:latin typeface="微軟正黑體" panose="020B0604030504040204" pitchFamily="34" charset="-120"/>
                        <a:ea typeface="微軟正黑體" panose="020B0604030504040204" pitchFamily="34" charset="-120"/>
                        <a:cs typeface="標楷體"/>
                      </a:endParaRPr>
                    </a:p>
                  </a:txBody>
                  <a:tcPr marL="68580" marR="68580" marT="0" marB="0" anchor="ctr"/>
                </a:tc>
                <a:extLst>
                  <a:ext uri="{0D108BD9-81ED-4DB2-BD59-A6C34878D82A}">
                    <a16:rowId xmlns:a16="http://schemas.microsoft.com/office/drawing/2014/main" val="10000"/>
                  </a:ext>
                </a:extLst>
              </a:tr>
              <a:tr h="720089">
                <a:tc>
                  <a:txBody>
                    <a:bodyPr/>
                    <a:lstStyle/>
                    <a:p>
                      <a:pPr algn="ctr">
                        <a:spcAft>
                          <a:spcPts val="0"/>
                        </a:spcAft>
                      </a:pPr>
                      <a:r>
                        <a:rPr lang="zh-TW" altLang="en-US" sz="2800" b="1" kern="1200" dirty="0">
                          <a:latin typeface="微軟正黑體" panose="020B0604030504040204" pitchFamily="34" charset="-120"/>
                          <a:ea typeface="微軟正黑體" panose="020B0604030504040204" pitchFamily="34" charset="-120"/>
                        </a:rPr>
                        <a:t>芭蕾</a:t>
                      </a:r>
                      <a:endParaRPr lang="zh-TW" sz="2800" b="1"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800" b="0" kern="0" dirty="0">
                          <a:latin typeface="微軟正黑體" panose="020B0604030504040204" pitchFamily="34" charset="-120"/>
                          <a:ea typeface="微軟正黑體" panose="020B0604030504040204" pitchFamily="34" charset="-120"/>
                        </a:rPr>
                        <a:t>100 </a:t>
                      </a:r>
                      <a:endParaRPr lang="zh-TW" sz="2800" b="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800" b="0" kern="0" dirty="0">
                          <a:latin typeface="微軟正黑體" panose="020B0604030504040204" pitchFamily="34" charset="-120"/>
                          <a:ea typeface="微軟正黑體" panose="020B0604030504040204" pitchFamily="34" charset="-120"/>
                        </a:rPr>
                        <a:t>×</a:t>
                      </a:r>
                      <a:r>
                        <a:rPr lang="en-US" altLang="zh-TW" sz="2800" b="0" kern="0" dirty="0">
                          <a:latin typeface="微軟正黑體" panose="020B0604030504040204" pitchFamily="34" charset="-120"/>
                          <a:ea typeface="微軟正黑體" panose="020B0604030504040204" pitchFamily="34" charset="-120"/>
                        </a:rPr>
                        <a:t>1</a:t>
                      </a:r>
                      <a:r>
                        <a:rPr lang="en-US" sz="2800" b="0" kern="0" dirty="0">
                          <a:latin typeface="微軟正黑體" panose="020B0604030504040204" pitchFamily="34" charset="-120"/>
                          <a:ea typeface="微軟正黑體" panose="020B0604030504040204" pitchFamily="34" charset="-120"/>
                        </a:rPr>
                        <a:t>.0 </a:t>
                      </a:r>
                      <a:endParaRPr lang="zh-TW" sz="2800" b="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1"/>
                  </a:ext>
                </a:extLst>
              </a:tr>
              <a:tr h="720089">
                <a:tc>
                  <a:txBody>
                    <a:bodyPr/>
                    <a:lstStyle/>
                    <a:p>
                      <a:pPr algn="ctr">
                        <a:spcAft>
                          <a:spcPts val="0"/>
                        </a:spcAft>
                      </a:pPr>
                      <a:r>
                        <a:rPr lang="zh-TW" altLang="en-US" sz="2800" b="1" kern="1200" dirty="0">
                          <a:latin typeface="微軟正黑體" panose="020B0604030504040204" pitchFamily="34" charset="-120"/>
                          <a:ea typeface="微軟正黑體" panose="020B0604030504040204" pitchFamily="34" charset="-120"/>
                        </a:rPr>
                        <a:t>現代舞</a:t>
                      </a:r>
                      <a:r>
                        <a:rPr lang="zh-TW" sz="2800" b="1" kern="0" dirty="0">
                          <a:latin typeface="微軟正黑體" panose="020B0604030504040204" pitchFamily="34" charset="-120"/>
                          <a:ea typeface="微軟正黑體" panose="020B0604030504040204" pitchFamily="34" charset="-120"/>
                        </a:rPr>
                        <a:t> </a:t>
                      </a:r>
                      <a:endParaRPr lang="zh-TW" sz="2800" b="1" kern="100" dirty="0">
                        <a:solidFill>
                          <a:srgbClr val="660066"/>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800" b="0" kern="0" dirty="0">
                          <a:latin typeface="微軟正黑體" panose="020B0604030504040204" pitchFamily="34" charset="-120"/>
                          <a:ea typeface="微軟正黑體" panose="020B0604030504040204" pitchFamily="34" charset="-120"/>
                        </a:rPr>
                        <a:t>100 </a:t>
                      </a:r>
                      <a:endParaRPr lang="zh-TW" sz="2800" b="0" kern="100" dirty="0">
                        <a:solidFill>
                          <a:srgbClr val="660066"/>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800" b="0" kern="0" dirty="0">
                          <a:latin typeface="微軟正黑體" panose="020B0604030504040204" pitchFamily="34" charset="-120"/>
                          <a:ea typeface="微軟正黑體" panose="020B0604030504040204" pitchFamily="34" charset="-120"/>
                        </a:rPr>
                        <a:t>×</a:t>
                      </a:r>
                      <a:r>
                        <a:rPr lang="en-US" altLang="zh-TW" sz="2800" b="0" kern="0" dirty="0">
                          <a:latin typeface="微軟正黑體" panose="020B0604030504040204" pitchFamily="34" charset="-120"/>
                          <a:ea typeface="微軟正黑體" panose="020B0604030504040204" pitchFamily="34" charset="-120"/>
                        </a:rPr>
                        <a:t>1.0</a:t>
                      </a:r>
                      <a:r>
                        <a:rPr lang="en-US" sz="2800" b="0" kern="0" dirty="0">
                          <a:latin typeface="微軟正黑體" panose="020B0604030504040204" pitchFamily="34" charset="-120"/>
                          <a:ea typeface="微軟正黑體" panose="020B0604030504040204" pitchFamily="34" charset="-120"/>
                        </a:rPr>
                        <a:t> </a:t>
                      </a:r>
                      <a:endParaRPr lang="zh-TW" sz="2800" b="0" kern="100" dirty="0">
                        <a:solidFill>
                          <a:schemeClr val="tx1"/>
                        </a:solidFill>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2"/>
                  </a:ext>
                </a:extLst>
              </a:tr>
              <a:tr h="720089">
                <a:tc>
                  <a:txBody>
                    <a:bodyPr/>
                    <a:lstStyle/>
                    <a:p>
                      <a:pPr algn="ctr">
                        <a:spcAft>
                          <a:spcPts val="0"/>
                        </a:spcAft>
                      </a:pPr>
                      <a:r>
                        <a:rPr lang="zh-TW" altLang="en-US" sz="2800" b="1" kern="1200" dirty="0">
                          <a:latin typeface="微軟正黑體" panose="020B0604030504040204" pitchFamily="34" charset="-120"/>
                          <a:ea typeface="微軟正黑體" panose="020B0604030504040204" pitchFamily="34" charset="-120"/>
                        </a:rPr>
                        <a:t>中國舞</a:t>
                      </a:r>
                      <a:r>
                        <a:rPr lang="zh-TW" sz="2800" b="1" kern="0" dirty="0">
                          <a:latin typeface="微軟正黑體" panose="020B0604030504040204" pitchFamily="34" charset="-120"/>
                          <a:ea typeface="微軟正黑體" panose="020B0604030504040204" pitchFamily="34" charset="-120"/>
                        </a:rPr>
                        <a:t> </a:t>
                      </a:r>
                      <a:endParaRPr lang="zh-TW" sz="2800" b="1"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800" b="0" kern="0" dirty="0">
                          <a:latin typeface="微軟正黑體" panose="020B0604030504040204" pitchFamily="34" charset="-120"/>
                          <a:ea typeface="微軟正黑體" panose="020B0604030504040204" pitchFamily="34" charset="-120"/>
                        </a:rPr>
                        <a:t>100 </a:t>
                      </a:r>
                      <a:endParaRPr lang="zh-TW" sz="2800" b="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800" b="0" kern="0" dirty="0">
                          <a:latin typeface="微軟正黑體" panose="020B0604030504040204" pitchFamily="34" charset="-120"/>
                          <a:ea typeface="微軟正黑體" panose="020B0604030504040204" pitchFamily="34" charset="-120"/>
                        </a:rPr>
                        <a:t>×</a:t>
                      </a:r>
                      <a:r>
                        <a:rPr lang="en-US" altLang="zh-TW" sz="2800" b="0" kern="0" dirty="0">
                          <a:latin typeface="微軟正黑體" panose="020B0604030504040204" pitchFamily="34" charset="-120"/>
                          <a:ea typeface="微軟正黑體" panose="020B0604030504040204" pitchFamily="34" charset="-120"/>
                        </a:rPr>
                        <a:t>1.0</a:t>
                      </a:r>
                      <a:r>
                        <a:rPr lang="en-US" sz="2800" b="0" kern="0" dirty="0">
                          <a:latin typeface="微軟正黑體" panose="020B0604030504040204" pitchFamily="34" charset="-120"/>
                          <a:ea typeface="微軟正黑體" panose="020B0604030504040204" pitchFamily="34" charset="-120"/>
                        </a:rPr>
                        <a:t> </a:t>
                      </a:r>
                      <a:endParaRPr lang="zh-TW" sz="2800" b="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3"/>
                  </a:ext>
                </a:extLst>
              </a:tr>
              <a:tr h="720089">
                <a:tc>
                  <a:txBody>
                    <a:bodyPr/>
                    <a:lstStyle/>
                    <a:p>
                      <a:pPr algn="ctr">
                        <a:spcAft>
                          <a:spcPts val="0"/>
                        </a:spcAft>
                      </a:pPr>
                      <a:r>
                        <a:rPr lang="zh-TW" altLang="en-US" sz="2800" b="1" kern="1200" dirty="0">
                          <a:latin typeface="微軟正黑體" panose="020B0604030504040204" pitchFamily="34" charset="-120"/>
                          <a:ea typeface="微軟正黑體" panose="020B0604030504040204" pitchFamily="34" charset="-120"/>
                        </a:rPr>
                        <a:t>即興與創作</a:t>
                      </a:r>
                      <a:r>
                        <a:rPr lang="zh-TW" sz="2800" b="1" kern="0" dirty="0">
                          <a:latin typeface="微軟正黑體" panose="020B0604030504040204" pitchFamily="34" charset="-120"/>
                          <a:ea typeface="微軟正黑體" panose="020B0604030504040204" pitchFamily="34" charset="-120"/>
                        </a:rPr>
                        <a:t> </a:t>
                      </a:r>
                      <a:endParaRPr lang="zh-TW" sz="2800" b="1" kern="100" dirty="0">
                        <a:solidFill>
                          <a:srgbClr val="660066"/>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800" b="0" kern="0" dirty="0">
                          <a:latin typeface="微軟正黑體" panose="020B0604030504040204" pitchFamily="34" charset="-120"/>
                          <a:ea typeface="微軟正黑體" panose="020B0604030504040204" pitchFamily="34" charset="-120"/>
                        </a:rPr>
                        <a:t>100 </a:t>
                      </a:r>
                      <a:endParaRPr lang="zh-TW" sz="2800" b="0" kern="100" dirty="0">
                        <a:solidFill>
                          <a:srgbClr val="660066"/>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800" b="0" kern="0" dirty="0">
                          <a:latin typeface="微軟正黑體" panose="020B0604030504040204" pitchFamily="34" charset="-120"/>
                          <a:ea typeface="微軟正黑體" panose="020B0604030504040204" pitchFamily="34" charset="-120"/>
                        </a:rPr>
                        <a:t>×</a:t>
                      </a:r>
                      <a:r>
                        <a:rPr lang="en-US" sz="2800" b="0" kern="0" dirty="0">
                          <a:latin typeface="微軟正黑體" panose="020B0604030504040204" pitchFamily="34" charset="-120"/>
                          <a:ea typeface="微軟正黑體" panose="020B0604030504040204" pitchFamily="34" charset="-120"/>
                        </a:rPr>
                        <a:t>1.0 </a:t>
                      </a:r>
                      <a:endParaRPr lang="zh-TW" sz="2800" b="0" kern="100" dirty="0">
                        <a:solidFill>
                          <a:schemeClr val="tx1"/>
                        </a:solidFill>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4"/>
                  </a:ext>
                </a:extLst>
              </a:tr>
              <a:tr h="853546">
                <a:tc gridSpan="3">
                  <a:txBody>
                    <a:bodyPr/>
                    <a:lstStyle/>
                    <a:p>
                      <a:pPr lvl="0">
                        <a:spcAft>
                          <a:spcPts val="0"/>
                        </a:spcAft>
                      </a:pPr>
                      <a:r>
                        <a:rPr lang="zh-TW" altLang="en-US" sz="2800" b="0" dirty="0">
                          <a:solidFill>
                            <a:srgbClr val="FF0000"/>
                          </a:solidFill>
                          <a:latin typeface="微軟正黑體" panose="020B0604030504040204" pitchFamily="34" charset="-120"/>
                          <a:ea typeface="微軟正黑體" panose="020B0604030504040204" pitchFamily="34" charset="-120"/>
                        </a:rPr>
                        <a:t>甄選總成績＝</a:t>
                      </a:r>
                      <a:r>
                        <a:rPr lang="en-US" altLang="zh-TW" sz="2800" b="0" dirty="0">
                          <a:solidFill>
                            <a:srgbClr val="FF0000"/>
                          </a:solidFill>
                          <a:latin typeface="微軟正黑體" panose="020B0604030504040204" pitchFamily="34" charset="-120"/>
                          <a:ea typeface="微軟正黑體" panose="020B0604030504040204" pitchFamily="34" charset="-120"/>
                        </a:rPr>
                        <a:t>400</a:t>
                      </a:r>
                    </a:p>
                    <a:p>
                      <a:pPr marL="360000" lvl="0">
                        <a:spcAft>
                          <a:spcPts val="0"/>
                        </a:spcAft>
                      </a:pPr>
                      <a:r>
                        <a:rPr lang="en-US" altLang="zh-TW" sz="2400" b="0" u="sng" dirty="0">
                          <a:solidFill>
                            <a:srgbClr val="FF0000"/>
                          </a:solidFill>
                          <a:latin typeface="微軟正黑體" panose="020B0604030504040204" pitchFamily="34" charset="-120"/>
                          <a:ea typeface="微軟正黑體" panose="020B0604030504040204" pitchFamily="34" charset="-120"/>
                        </a:rPr>
                        <a:t>(</a:t>
                      </a:r>
                      <a:r>
                        <a:rPr lang="zh-TW" altLang="en-US" sz="2400" b="0" u="sng" dirty="0">
                          <a:solidFill>
                            <a:srgbClr val="FF0000"/>
                          </a:solidFill>
                          <a:latin typeface="微軟正黑體" panose="020B0604030504040204" pitchFamily="34" charset="-120"/>
                          <a:ea typeface="微軟正黑體" panose="020B0604030504040204" pitchFamily="34" charset="-120"/>
                        </a:rPr>
                        <a:t>芭蕾</a:t>
                      </a:r>
                      <a:r>
                        <a:rPr lang="en-US" altLang="en-US" sz="2400" b="0" u="sng" dirty="0">
                          <a:solidFill>
                            <a:srgbClr val="FF0000"/>
                          </a:solidFill>
                          <a:latin typeface="微軟正黑體" panose="020B0604030504040204" pitchFamily="34" charset="-120"/>
                          <a:ea typeface="微軟正黑體" panose="020B0604030504040204" pitchFamily="34" charset="-120"/>
                        </a:rPr>
                        <a:t>×</a:t>
                      </a:r>
                      <a:r>
                        <a:rPr lang="en-US" altLang="zh-TW" sz="2400" b="0" u="sng" dirty="0">
                          <a:solidFill>
                            <a:srgbClr val="FF0000"/>
                          </a:solidFill>
                          <a:latin typeface="微軟正黑體" panose="020B0604030504040204" pitchFamily="34" charset="-120"/>
                          <a:ea typeface="微軟正黑體" panose="020B0604030504040204" pitchFamily="34" charset="-120"/>
                        </a:rPr>
                        <a:t>1</a:t>
                      </a:r>
                      <a:r>
                        <a:rPr lang="en-US" altLang="en-US" sz="2400" b="0" u="sng" dirty="0">
                          <a:solidFill>
                            <a:srgbClr val="FF0000"/>
                          </a:solidFill>
                          <a:latin typeface="微軟正黑體" panose="020B0604030504040204" pitchFamily="34" charset="-120"/>
                          <a:ea typeface="微軟正黑體" panose="020B0604030504040204" pitchFamily="34" charset="-120"/>
                        </a:rPr>
                        <a:t>.0</a:t>
                      </a:r>
                      <a:r>
                        <a:rPr lang="en-US" altLang="en-US" sz="2400" b="0" dirty="0">
                          <a:solidFill>
                            <a:srgbClr val="FF0000"/>
                          </a:solidFill>
                          <a:latin typeface="微軟正黑體" panose="020B0604030504040204" pitchFamily="34" charset="-120"/>
                          <a:ea typeface="微軟正黑體" panose="020B0604030504040204" pitchFamily="34" charset="-120"/>
                        </a:rPr>
                        <a:t>+</a:t>
                      </a:r>
                      <a:r>
                        <a:rPr lang="zh-TW" altLang="en-US" sz="2400" b="0" u="sng" dirty="0">
                          <a:solidFill>
                            <a:srgbClr val="FF0000"/>
                          </a:solidFill>
                          <a:latin typeface="微軟正黑體" panose="020B0604030504040204" pitchFamily="34" charset="-120"/>
                          <a:ea typeface="微軟正黑體" panose="020B0604030504040204" pitchFamily="34" charset="-120"/>
                        </a:rPr>
                        <a:t>現代舞</a:t>
                      </a:r>
                      <a:r>
                        <a:rPr lang="en-US" altLang="en-US" sz="2400" b="0" u="sng" dirty="0">
                          <a:solidFill>
                            <a:srgbClr val="FF0000"/>
                          </a:solidFill>
                          <a:latin typeface="微軟正黑體" panose="020B0604030504040204" pitchFamily="34" charset="-120"/>
                          <a:ea typeface="微軟正黑體" panose="020B0604030504040204" pitchFamily="34" charset="-120"/>
                        </a:rPr>
                        <a:t>×</a:t>
                      </a:r>
                      <a:r>
                        <a:rPr lang="en-US" altLang="zh-TW" sz="2400" b="0" u="sng" dirty="0">
                          <a:solidFill>
                            <a:srgbClr val="FF0000"/>
                          </a:solidFill>
                          <a:latin typeface="微軟正黑體" panose="020B0604030504040204" pitchFamily="34" charset="-120"/>
                          <a:ea typeface="微軟正黑體" panose="020B0604030504040204" pitchFamily="34" charset="-120"/>
                        </a:rPr>
                        <a:t>1.0</a:t>
                      </a:r>
                      <a:r>
                        <a:rPr lang="en-US" altLang="en-US" sz="2400" b="0" dirty="0">
                          <a:solidFill>
                            <a:srgbClr val="FF0000"/>
                          </a:solidFill>
                          <a:latin typeface="微軟正黑體" panose="020B0604030504040204" pitchFamily="34" charset="-120"/>
                          <a:ea typeface="微軟正黑體" panose="020B0604030504040204" pitchFamily="34" charset="-120"/>
                        </a:rPr>
                        <a:t>+</a:t>
                      </a:r>
                      <a:r>
                        <a:rPr lang="zh-TW" altLang="en-US" sz="2400" b="0" u="sng" dirty="0">
                          <a:solidFill>
                            <a:srgbClr val="FF0000"/>
                          </a:solidFill>
                          <a:latin typeface="微軟正黑體" panose="020B0604030504040204" pitchFamily="34" charset="-120"/>
                          <a:ea typeface="微軟正黑體" panose="020B0604030504040204" pitchFamily="34" charset="-120"/>
                        </a:rPr>
                        <a:t>中國舞</a:t>
                      </a:r>
                      <a:r>
                        <a:rPr lang="en-US" altLang="en-US" sz="2400" b="0" u="sng" dirty="0">
                          <a:solidFill>
                            <a:srgbClr val="FF0000"/>
                          </a:solidFill>
                          <a:latin typeface="微軟正黑體" panose="020B0604030504040204" pitchFamily="34" charset="-120"/>
                          <a:ea typeface="微軟正黑體" panose="020B0604030504040204" pitchFamily="34" charset="-120"/>
                        </a:rPr>
                        <a:t>×</a:t>
                      </a:r>
                      <a:r>
                        <a:rPr lang="en-US" altLang="zh-TW" sz="2400" b="0" u="sng" dirty="0">
                          <a:solidFill>
                            <a:srgbClr val="FF0000"/>
                          </a:solidFill>
                          <a:latin typeface="微軟正黑體" panose="020B0604030504040204" pitchFamily="34" charset="-120"/>
                          <a:ea typeface="微軟正黑體" panose="020B0604030504040204" pitchFamily="34" charset="-120"/>
                        </a:rPr>
                        <a:t>1.0</a:t>
                      </a:r>
                      <a:r>
                        <a:rPr lang="en-US" altLang="en-US" sz="2400" b="0" dirty="0">
                          <a:solidFill>
                            <a:srgbClr val="FF0000"/>
                          </a:solidFill>
                          <a:latin typeface="微軟正黑體" panose="020B0604030504040204" pitchFamily="34" charset="-120"/>
                          <a:ea typeface="微軟正黑體" panose="020B0604030504040204" pitchFamily="34" charset="-120"/>
                        </a:rPr>
                        <a:t>+</a:t>
                      </a:r>
                      <a:r>
                        <a:rPr lang="zh-TW" altLang="en-US" sz="2400" b="0" u="sng" dirty="0">
                          <a:solidFill>
                            <a:srgbClr val="FF0000"/>
                          </a:solidFill>
                          <a:latin typeface="微軟正黑體" panose="020B0604030504040204" pitchFamily="34" charset="-120"/>
                          <a:ea typeface="微軟正黑體" panose="020B0604030504040204" pitchFamily="34" charset="-120"/>
                        </a:rPr>
                        <a:t>即興與創作</a:t>
                      </a:r>
                      <a:r>
                        <a:rPr lang="en-US" altLang="en-US" sz="2400" b="0" u="sng" dirty="0">
                          <a:solidFill>
                            <a:srgbClr val="FF0000"/>
                          </a:solidFill>
                          <a:latin typeface="微軟正黑體" panose="020B0604030504040204" pitchFamily="34" charset="-120"/>
                          <a:ea typeface="微軟正黑體" panose="020B0604030504040204" pitchFamily="34" charset="-120"/>
                        </a:rPr>
                        <a:t>×1.0)</a:t>
                      </a:r>
                      <a:endParaRPr lang="zh-TW" altLang="en-US" sz="2400" b="0" u="sng" dirty="0">
                        <a:solidFill>
                          <a:srgbClr val="FF0000"/>
                        </a:solidFill>
                        <a:latin typeface="微軟正黑體" panose="020B0604030504040204" pitchFamily="34" charset="-120"/>
                        <a:ea typeface="微軟正黑體" panose="020B0604030504040204" pitchFamily="34" charset="-120"/>
                      </a:endParaRPr>
                    </a:p>
                  </a:txBody>
                  <a:tcPr marL="68580" marR="68580"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nchor="ctr"/>
                </a:tc>
                <a:tc hMerge="1">
                  <a:txBody>
                    <a:bodyPr/>
                    <a:lstStyle/>
                    <a:p>
                      <a:pPr>
                        <a:spcAft>
                          <a:spcPts val="0"/>
                        </a:spcAft>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312788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3" name="資料庫圖表 2"/>
          <p:cNvGraphicFramePr/>
          <p:nvPr>
            <p:extLst>
              <p:ext uri="{D42A27DB-BD31-4B8C-83A1-F6EECF244321}">
                <p14:modId xmlns:p14="http://schemas.microsoft.com/office/powerpoint/2010/main" val="1729903353"/>
              </p:ext>
            </p:extLst>
          </p:nvPr>
        </p:nvGraphicFramePr>
        <p:xfrm>
          <a:off x="214282" y="1285860"/>
          <a:ext cx="8715436"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標題 1">
            <a:extLst>
              <a:ext uri="{FF2B5EF4-FFF2-40B4-BE49-F238E27FC236}">
                <a16:creationId xmlns:a16="http://schemas.microsoft.com/office/drawing/2014/main" id="{357F4F6E-F64A-4CB8-9AFF-18FB5172C0B5}"/>
              </a:ext>
            </a:extLst>
          </p:cNvPr>
          <p:cNvSpPr txBox="1">
            <a:spLocks/>
          </p:cNvSpPr>
          <p:nvPr/>
        </p:nvSpPr>
        <p:spPr>
          <a:xfrm>
            <a:off x="248715" y="434960"/>
            <a:ext cx="8229600" cy="8509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舞蹈班</a:t>
            </a:r>
            <a:r>
              <a:rPr kumimoji="0" lang="en-US" altLang="zh-TW"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a:t>
            </a:r>
            <a:r>
              <a:rPr kumimoji="0" lang="zh-TW" altLang="en-US"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選校登記序號</a:t>
            </a:r>
            <a:r>
              <a:rPr kumimoji="0" lang="en-US" altLang="zh-TW"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rPr>
              <a:t>(110)</a:t>
            </a:r>
            <a:endParaRPr kumimoji="0" lang="zh-TW" altLang="en-US" sz="4000" b="1" i="0" u="none" strike="noStrike" kern="1200" cap="none" spc="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9834231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txBox="1">
            <a:spLocks/>
          </p:cNvSpPr>
          <p:nvPr/>
        </p:nvSpPr>
        <p:spPr>
          <a:xfrm>
            <a:off x="435783" y="434959"/>
            <a:ext cx="8229600" cy="8509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mj-cs"/>
              </a:rPr>
              <a:t>戲劇</a:t>
            </a:r>
            <a:r>
              <a:rPr kumimoji="0" lang="zh-TW" altLang="en-US" sz="4000" b="1" i="0" u="none" strike="noStrike" kern="1200" cap="none" spc="0" normalizeH="0" baseline="0" noProof="0" dirty="0">
                <a:ln>
                  <a:noFill/>
                </a:ln>
                <a:solidFill>
                  <a:schemeClr val="accent1">
                    <a:lumMod val="50000"/>
                  </a:schemeClr>
                </a:solidFill>
                <a:uLnTx/>
                <a:uFillTx/>
                <a:latin typeface="微軟正黑體" panose="020B0604030504040204" pitchFamily="34" charset="-120"/>
                <a:ea typeface="微軟正黑體" panose="020B0604030504040204" pitchFamily="34" charset="-120"/>
                <a:cs typeface="+mj-cs"/>
              </a:rPr>
              <a:t>班</a:t>
            </a:r>
            <a:r>
              <a:rPr kumimoji="0" lang="en-US" altLang="zh-TW" sz="4000" b="1" i="0" u="none" strike="noStrike" kern="1200" cap="none" spc="0" normalizeH="0" baseline="0" noProof="0" dirty="0">
                <a:ln>
                  <a:noFill/>
                </a:ln>
                <a:solidFill>
                  <a:schemeClr val="accent1">
                    <a:lumMod val="50000"/>
                  </a:schemeClr>
                </a:solidFill>
                <a:uLnTx/>
                <a:uFillTx/>
                <a:latin typeface="微軟正黑體" panose="020B0604030504040204" pitchFamily="34" charset="-120"/>
                <a:ea typeface="微軟正黑體" panose="020B0604030504040204" pitchFamily="34" charset="-120"/>
                <a:cs typeface="+mj-cs"/>
              </a:rPr>
              <a:t>-</a:t>
            </a:r>
            <a:r>
              <a:rPr kumimoji="0" lang="zh-TW" altLang="en-US" sz="4000" b="1" i="0" u="none" strike="noStrike" kern="1200" cap="none" spc="0" normalizeH="0" baseline="0" noProof="0" dirty="0">
                <a:ln>
                  <a:noFill/>
                </a:ln>
                <a:solidFill>
                  <a:schemeClr val="accent1">
                    <a:lumMod val="50000"/>
                  </a:schemeClr>
                </a:solidFill>
                <a:uLnTx/>
                <a:uFillTx/>
                <a:latin typeface="微軟正黑體" panose="020B0604030504040204" pitchFamily="34" charset="-120"/>
                <a:ea typeface="微軟正黑體" panose="020B0604030504040204" pitchFamily="34" charset="-120"/>
                <a:cs typeface="+mj-cs"/>
              </a:rPr>
              <a:t>術科測驗成績</a:t>
            </a:r>
            <a:r>
              <a:rPr kumimoji="0" lang="en-US" altLang="zh-TW" sz="4000" b="1" i="0" u="none" strike="noStrike" kern="1200" cap="none" spc="0" normalizeH="0" baseline="0" noProof="0" dirty="0">
                <a:ln>
                  <a:noFill/>
                </a:ln>
                <a:solidFill>
                  <a:schemeClr val="accent1">
                    <a:lumMod val="50000"/>
                  </a:schemeClr>
                </a:solidFill>
                <a:uLnTx/>
                <a:uFillTx/>
                <a:latin typeface="微軟正黑體" panose="020B0604030504040204" pitchFamily="34" charset="-120"/>
                <a:ea typeface="微軟正黑體" panose="020B0604030504040204" pitchFamily="34" charset="-120"/>
                <a:cs typeface="+mj-cs"/>
              </a:rPr>
              <a:t>(110)</a:t>
            </a:r>
            <a:endParaRPr kumimoji="0" lang="zh-TW" altLang="en-US" sz="4000" b="1" i="0" u="none" strike="noStrike" kern="1200" cap="none" spc="0" normalizeH="0" baseline="0" noProof="0" dirty="0">
              <a:ln>
                <a:noFill/>
              </a:ln>
              <a:solidFill>
                <a:schemeClr val="accent1">
                  <a:lumMod val="50000"/>
                </a:schemeClr>
              </a:solidFill>
              <a:uLnTx/>
              <a:uFillTx/>
              <a:latin typeface="微軟正黑體" panose="020B0604030504040204" pitchFamily="34" charset="-120"/>
              <a:ea typeface="微軟正黑體" panose="020B0604030504040204" pitchFamily="34" charset="-120"/>
              <a:cs typeface="+mj-cs"/>
            </a:endParaRPr>
          </a:p>
        </p:txBody>
      </p:sp>
      <p:graphicFrame>
        <p:nvGraphicFramePr>
          <p:cNvPr id="3" name="內容版面配置區 4"/>
          <p:cNvGraphicFramePr>
            <a:graphicFrameLocks/>
          </p:cNvGraphicFramePr>
          <p:nvPr>
            <p:extLst>
              <p:ext uri="{D42A27DB-BD31-4B8C-83A1-F6EECF244321}">
                <p14:modId xmlns:p14="http://schemas.microsoft.com/office/powerpoint/2010/main" val="266177889"/>
              </p:ext>
            </p:extLst>
          </p:nvPr>
        </p:nvGraphicFramePr>
        <p:xfrm>
          <a:off x="523671" y="2092184"/>
          <a:ext cx="8053823" cy="3697898"/>
        </p:xfrm>
        <a:graphic>
          <a:graphicData uri="http://schemas.openxmlformats.org/drawingml/2006/table">
            <a:tbl>
              <a:tblPr firstRow="1" bandRow="1">
                <a:tableStyleId>{93296810-A885-4BE3-A3E7-6D5BEEA58F35}</a:tableStyleId>
              </a:tblPr>
              <a:tblGrid>
                <a:gridCol w="2838405">
                  <a:extLst>
                    <a:ext uri="{9D8B030D-6E8A-4147-A177-3AD203B41FA5}">
                      <a16:colId xmlns:a16="http://schemas.microsoft.com/office/drawing/2014/main" val="20000"/>
                    </a:ext>
                  </a:extLst>
                </a:gridCol>
                <a:gridCol w="2446925">
                  <a:extLst>
                    <a:ext uri="{9D8B030D-6E8A-4147-A177-3AD203B41FA5}">
                      <a16:colId xmlns:a16="http://schemas.microsoft.com/office/drawing/2014/main" val="20001"/>
                    </a:ext>
                  </a:extLst>
                </a:gridCol>
                <a:gridCol w="2768493">
                  <a:extLst>
                    <a:ext uri="{9D8B030D-6E8A-4147-A177-3AD203B41FA5}">
                      <a16:colId xmlns:a16="http://schemas.microsoft.com/office/drawing/2014/main" val="20002"/>
                    </a:ext>
                  </a:extLst>
                </a:gridCol>
              </a:tblGrid>
              <a:tr h="684085">
                <a:tc>
                  <a:txBody>
                    <a:bodyPr/>
                    <a:lstStyle/>
                    <a:p>
                      <a:pPr algn="ctr">
                        <a:spcAft>
                          <a:spcPts val="0"/>
                        </a:spcAft>
                      </a:pPr>
                      <a:r>
                        <a:rPr lang="zh-TW" sz="3200" b="1" kern="100" dirty="0">
                          <a:latin typeface="微軟正黑體" panose="020B0604030504040204" pitchFamily="34" charset="-120"/>
                          <a:ea typeface="微軟正黑體" panose="020B0604030504040204" pitchFamily="34" charset="-120"/>
                        </a:rPr>
                        <a:t>科目</a:t>
                      </a:r>
                      <a:r>
                        <a:rPr lang="en-US" sz="3200" b="1" kern="100" dirty="0">
                          <a:latin typeface="微軟正黑體" panose="020B0604030504040204" pitchFamily="34" charset="-120"/>
                          <a:ea typeface="微軟正黑體" panose="020B0604030504040204" pitchFamily="34" charset="-120"/>
                        </a:rPr>
                        <a:t> </a:t>
                      </a:r>
                      <a:endParaRPr lang="zh-TW" sz="3200" b="1" kern="100" dirty="0">
                        <a:solidFill>
                          <a:schemeClr val="bg1"/>
                        </a:solidFill>
                        <a:latin typeface="微軟正黑體" panose="020B0604030504040204" pitchFamily="34" charset="-120"/>
                        <a:ea typeface="微軟正黑體" panose="020B0604030504040204" pitchFamily="34" charset="-120"/>
                        <a:cs typeface="標楷體"/>
                      </a:endParaRPr>
                    </a:p>
                  </a:txBody>
                  <a:tcPr marL="68580" marR="68580" marT="0" marB="0" anchor="ctr"/>
                </a:tc>
                <a:tc>
                  <a:txBody>
                    <a:bodyPr/>
                    <a:lstStyle/>
                    <a:p>
                      <a:pPr algn="ctr">
                        <a:spcAft>
                          <a:spcPts val="0"/>
                        </a:spcAft>
                      </a:pPr>
                      <a:r>
                        <a:rPr lang="zh-TW" sz="3200" b="1" kern="100" dirty="0">
                          <a:latin typeface="微軟正黑體" panose="020B0604030504040204" pitchFamily="34" charset="-120"/>
                          <a:ea typeface="微軟正黑體" panose="020B0604030504040204" pitchFamily="34" charset="-120"/>
                        </a:rPr>
                        <a:t>滿分</a:t>
                      </a:r>
                      <a:r>
                        <a:rPr lang="en-US" sz="3200" b="1" kern="100" dirty="0">
                          <a:latin typeface="微軟正黑體" panose="020B0604030504040204" pitchFamily="34" charset="-120"/>
                          <a:ea typeface="微軟正黑體" panose="020B0604030504040204" pitchFamily="34" charset="-120"/>
                        </a:rPr>
                        <a:t> </a:t>
                      </a:r>
                      <a:endParaRPr lang="zh-TW" sz="3200" b="1" kern="100" dirty="0">
                        <a:solidFill>
                          <a:schemeClr val="bg1"/>
                        </a:solidFill>
                        <a:latin typeface="微軟正黑體" panose="020B0604030504040204" pitchFamily="34" charset="-120"/>
                        <a:ea typeface="微軟正黑體" panose="020B0604030504040204" pitchFamily="34" charset="-120"/>
                        <a:cs typeface="標楷體"/>
                      </a:endParaRPr>
                    </a:p>
                  </a:txBody>
                  <a:tcPr marL="68580" marR="68580" marT="0" marB="0" anchor="ctr"/>
                </a:tc>
                <a:tc>
                  <a:txBody>
                    <a:bodyPr/>
                    <a:lstStyle/>
                    <a:p>
                      <a:pPr algn="ctr">
                        <a:spcAft>
                          <a:spcPts val="0"/>
                        </a:spcAft>
                      </a:pPr>
                      <a:r>
                        <a:rPr lang="zh-TW" sz="3200" b="1" kern="100" dirty="0">
                          <a:latin typeface="微軟正黑體" panose="020B0604030504040204" pitchFamily="34" charset="-120"/>
                          <a:ea typeface="微軟正黑體" panose="020B0604030504040204" pitchFamily="34" charset="-120"/>
                        </a:rPr>
                        <a:t>加權採計方式</a:t>
                      </a:r>
                      <a:r>
                        <a:rPr lang="en-US" sz="3200" b="1" kern="100" dirty="0">
                          <a:latin typeface="微軟正黑體" panose="020B0604030504040204" pitchFamily="34" charset="-120"/>
                          <a:ea typeface="微軟正黑體" panose="020B0604030504040204" pitchFamily="34" charset="-120"/>
                        </a:rPr>
                        <a:t> </a:t>
                      </a:r>
                      <a:endParaRPr lang="zh-TW" sz="3200" b="1" kern="100" dirty="0">
                        <a:solidFill>
                          <a:schemeClr val="bg1"/>
                        </a:solidFill>
                        <a:latin typeface="微軟正黑體" panose="020B0604030504040204" pitchFamily="34" charset="-120"/>
                        <a:ea typeface="微軟正黑體" panose="020B0604030504040204" pitchFamily="34" charset="-120"/>
                        <a:cs typeface="標楷體"/>
                      </a:endParaRPr>
                    </a:p>
                  </a:txBody>
                  <a:tcPr marL="68580" marR="68580" marT="0" marB="0" anchor="ctr"/>
                </a:tc>
                <a:extLst>
                  <a:ext uri="{0D108BD9-81ED-4DB2-BD59-A6C34878D82A}">
                    <a16:rowId xmlns:a16="http://schemas.microsoft.com/office/drawing/2014/main" val="10000"/>
                  </a:ext>
                </a:extLst>
              </a:tr>
              <a:tr h="720089">
                <a:tc>
                  <a:txBody>
                    <a:bodyPr/>
                    <a:lstStyle/>
                    <a:p>
                      <a:pPr algn="ctr">
                        <a:spcAft>
                          <a:spcPts val="0"/>
                        </a:spcAft>
                      </a:pPr>
                      <a:r>
                        <a:rPr lang="zh-TW" altLang="en-US" sz="2800" b="1" dirty="0">
                          <a:latin typeface="微軟正黑體" panose="020B0604030504040204" pitchFamily="34" charset="-120"/>
                          <a:ea typeface="微軟正黑體" panose="020B0604030504040204" pitchFamily="34" charset="-120"/>
                        </a:rPr>
                        <a:t>創意思維</a:t>
                      </a:r>
                      <a:endParaRPr lang="zh-TW" sz="2800" b="1"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800" b="0" kern="0" dirty="0">
                          <a:latin typeface="微軟正黑體" panose="020B0604030504040204" pitchFamily="34" charset="-120"/>
                          <a:ea typeface="微軟正黑體" panose="020B0604030504040204" pitchFamily="34" charset="-120"/>
                        </a:rPr>
                        <a:t>100 </a:t>
                      </a:r>
                      <a:endParaRPr lang="zh-TW" sz="2800" b="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800" b="0" kern="0" dirty="0">
                          <a:latin typeface="微軟正黑體" panose="020B0604030504040204" pitchFamily="34" charset="-120"/>
                          <a:ea typeface="微軟正黑體" panose="020B0604030504040204" pitchFamily="34" charset="-120"/>
                        </a:rPr>
                        <a:t>×</a:t>
                      </a:r>
                      <a:r>
                        <a:rPr lang="en-US" sz="2800" b="0" kern="0" dirty="0">
                          <a:latin typeface="微軟正黑體" panose="020B0604030504040204" pitchFamily="34" charset="-120"/>
                          <a:ea typeface="微軟正黑體" panose="020B0604030504040204" pitchFamily="34" charset="-120"/>
                        </a:rPr>
                        <a:t>0</a:t>
                      </a:r>
                      <a:r>
                        <a:rPr lang="en-US" altLang="zh-TW" sz="2800" b="0" kern="0" dirty="0">
                          <a:latin typeface="微軟正黑體" panose="020B0604030504040204" pitchFamily="34" charset="-120"/>
                          <a:ea typeface="微軟正黑體" panose="020B0604030504040204" pitchFamily="34" charset="-120"/>
                        </a:rPr>
                        <a:t>.3</a:t>
                      </a:r>
                      <a:r>
                        <a:rPr lang="en-US" sz="2800" b="0" kern="0" dirty="0">
                          <a:latin typeface="微軟正黑體" panose="020B0604030504040204" pitchFamily="34" charset="-120"/>
                          <a:ea typeface="微軟正黑體" panose="020B0604030504040204" pitchFamily="34" charset="-120"/>
                        </a:rPr>
                        <a:t> </a:t>
                      </a:r>
                      <a:endParaRPr lang="zh-TW" sz="2800" b="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1"/>
                  </a:ext>
                </a:extLst>
              </a:tr>
              <a:tr h="720089">
                <a:tc>
                  <a:txBody>
                    <a:bodyPr/>
                    <a:lstStyle/>
                    <a:p>
                      <a:pPr algn="ctr">
                        <a:spcAft>
                          <a:spcPts val="0"/>
                        </a:spcAft>
                      </a:pPr>
                      <a:r>
                        <a:rPr lang="zh-TW" altLang="en-US" sz="2800" b="1" dirty="0">
                          <a:latin typeface="微軟正黑體" panose="020B0604030504040204" pitchFamily="34" charset="-120"/>
                          <a:ea typeface="微軟正黑體" panose="020B0604030504040204" pitchFamily="34" charset="-120"/>
                        </a:rPr>
                        <a:t>口語表達</a:t>
                      </a:r>
                      <a:endParaRPr lang="zh-TW" sz="2800" b="1" kern="100" dirty="0">
                        <a:solidFill>
                          <a:srgbClr val="660066"/>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800" b="0" kern="0" dirty="0">
                          <a:latin typeface="微軟正黑體" panose="020B0604030504040204" pitchFamily="34" charset="-120"/>
                          <a:ea typeface="微軟正黑體" panose="020B0604030504040204" pitchFamily="34" charset="-120"/>
                        </a:rPr>
                        <a:t>100 </a:t>
                      </a:r>
                      <a:endParaRPr lang="zh-TW" sz="2800" b="0" kern="100" dirty="0">
                        <a:solidFill>
                          <a:srgbClr val="660066"/>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800" b="0" kern="0" dirty="0">
                          <a:latin typeface="微軟正黑體" panose="020B0604030504040204" pitchFamily="34" charset="-120"/>
                          <a:ea typeface="微軟正黑體" panose="020B0604030504040204" pitchFamily="34" charset="-120"/>
                        </a:rPr>
                        <a:t>×</a:t>
                      </a:r>
                      <a:r>
                        <a:rPr lang="en-US" altLang="zh-TW" sz="2800" b="0" kern="0" dirty="0">
                          <a:latin typeface="微軟正黑體" panose="020B0604030504040204" pitchFamily="34" charset="-120"/>
                          <a:ea typeface="微軟正黑體" panose="020B0604030504040204" pitchFamily="34" charset="-120"/>
                        </a:rPr>
                        <a:t>0.35</a:t>
                      </a:r>
                      <a:r>
                        <a:rPr lang="en-US" sz="2800" b="0" kern="0" dirty="0">
                          <a:latin typeface="微軟正黑體" panose="020B0604030504040204" pitchFamily="34" charset="-120"/>
                          <a:ea typeface="微軟正黑體" panose="020B0604030504040204" pitchFamily="34" charset="-120"/>
                        </a:rPr>
                        <a:t> </a:t>
                      </a:r>
                      <a:endParaRPr lang="zh-TW" sz="2800" b="0" kern="100" dirty="0">
                        <a:solidFill>
                          <a:schemeClr val="tx1"/>
                        </a:solidFill>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2"/>
                  </a:ext>
                </a:extLst>
              </a:tr>
              <a:tr h="720089">
                <a:tc>
                  <a:txBody>
                    <a:bodyPr/>
                    <a:lstStyle/>
                    <a:p>
                      <a:pPr algn="ctr">
                        <a:spcAft>
                          <a:spcPts val="0"/>
                        </a:spcAft>
                      </a:pPr>
                      <a:r>
                        <a:rPr lang="zh-TW" altLang="en-US" sz="2800" b="1" dirty="0">
                          <a:latin typeface="微軟正黑體" panose="020B0604030504040204" pitchFamily="34" charset="-120"/>
                          <a:ea typeface="微軟正黑體" panose="020B0604030504040204" pitchFamily="34" charset="-120"/>
                        </a:rPr>
                        <a:t>專長表演</a:t>
                      </a:r>
                      <a:endParaRPr lang="zh-TW" sz="2800" b="1"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800" b="0" kern="0" dirty="0">
                          <a:latin typeface="微軟正黑體" panose="020B0604030504040204" pitchFamily="34" charset="-120"/>
                          <a:ea typeface="微軟正黑體" panose="020B0604030504040204" pitchFamily="34" charset="-120"/>
                        </a:rPr>
                        <a:t>100 </a:t>
                      </a:r>
                      <a:endParaRPr lang="zh-TW" sz="2800" b="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800" b="0" kern="0" dirty="0">
                          <a:latin typeface="微軟正黑體" panose="020B0604030504040204" pitchFamily="34" charset="-120"/>
                          <a:ea typeface="微軟正黑體" panose="020B0604030504040204" pitchFamily="34" charset="-120"/>
                        </a:rPr>
                        <a:t>×</a:t>
                      </a:r>
                      <a:r>
                        <a:rPr lang="en-US" altLang="zh-TW" sz="2800" b="0" kern="0" dirty="0">
                          <a:latin typeface="微軟正黑體" panose="020B0604030504040204" pitchFamily="34" charset="-120"/>
                          <a:ea typeface="微軟正黑體" panose="020B0604030504040204" pitchFamily="34" charset="-120"/>
                        </a:rPr>
                        <a:t>0.35</a:t>
                      </a:r>
                      <a:endParaRPr lang="zh-TW" sz="2800" b="0" kern="100" dirty="0">
                        <a:solidFill>
                          <a:srgbClr val="C00000"/>
                        </a:solidFill>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3"/>
                  </a:ext>
                </a:extLst>
              </a:tr>
              <a:tr h="853546">
                <a:tc gridSpan="3">
                  <a:txBody>
                    <a:bodyPr/>
                    <a:lstStyle/>
                    <a:p>
                      <a:pPr lvl="0">
                        <a:spcAft>
                          <a:spcPts val="0"/>
                        </a:spcAft>
                      </a:pPr>
                      <a:r>
                        <a:rPr lang="zh-TW" altLang="en-US" sz="2800" b="0" dirty="0">
                          <a:solidFill>
                            <a:srgbClr val="FF0000"/>
                          </a:solidFill>
                          <a:latin typeface="微軟正黑體" panose="020B0604030504040204" pitchFamily="34" charset="-120"/>
                          <a:ea typeface="微軟正黑體" panose="020B0604030504040204" pitchFamily="34" charset="-120"/>
                        </a:rPr>
                        <a:t>甄選總成績＝</a:t>
                      </a:r>
                      <a:r>
                        <a:rPr lang="en-US" altLang="zh-TW" sz="2800" b="0" dirty="0">
                          <a:solidFill>
                            <a:srgbClr val="FF0000"/>
                          </a:solidFill>
                          <a:latin typeface="微軟正黑體" panose="020B0604030504040204" pitchFamily="34" charset="-120"/>
                          <a:ea typeface="微軟正黑體" panose="020B0604030504040204" pitchFamily="34" charset="-120"/>
                        </a:rPr>
                        <a:t>100</a:t>
                      </a:r>
                    </a:p>
                    <a:p>
                      <a:pPr marL="360000" lvl="0">
                        <a:spcAft>
                          <a:spcPts val="0"/>
                        </a:spcAft>
                      </a:pPr>
                      <a:r>
                        <a:rPr lang="en-US" altLang="zh-TW" sz="2400" b="0" u="sng" dirty="0">
                          <a:solidFill>
                            <a:srgbClr val="FF0000"/>
                          </a:solidFill>
                          <a:latin typeface="微軟正黑體" panose="020B0604030504040204" pitchFamily="34" charset="-120"/>
                          <a:ea typeface="微軟正黑體" panose="020B0604030504040204" pitchFamily="34" charset="-120"/>
                        </a:rPr>
                        <a:t>(</a:t>
                      </a:r>
                      <a:r>
                        <a:rPr lang="zh-TW" altLang="en-US" sz="2400" b="0" u="sng" dirty="0">
                          <a:solidFill>
                            <a:srgbClr val="FF0000"/>
                          </a:solidFill>
                          <a:latin typeface="微軟正黑體" panose="020B0604030504040204" pitchFamily="34" charset="-120"/>
                          <a:ea typeface="微軟正黑體" panose="020B0604030504040204" pitchFamily="34" charset="-120"/>
                        </a:rPr>
                        <a:t>創意思維</a:t>
                      </a:r>
                      <a:r>
                        <a:rPr lang="en-US" altLang="en-US" sz="2400" b="0" u="sng" dirty="0">
                          <a:solidFill>
                            <a:srgbClr val="FF0000"/>
                          </a:solidFill>
                          <a:latin typeface="微軟正黑體" panose="020B0604030504040204" pitchFamily="34" charset="-120"/>
                          <a:ea typeface="微軟正黑體" panose="020B0604030504040204" pitchFamily="34" charset="-120"/>
                        </a:rPr>
                        <a:t>×</a:t>
                      </a:r>
                      <a:r>
                        <a:rPr lang="en-US" altLang="zh-TW" sz="2400" b="0" u="sng" dirty="0">
                          <a:solidFill>
                            <a:srgbClr val="FF0000"/>
                          </a:solidFill>
                          <a:latin typeface="微軟正黑體" panose="020B0604030504040204" pitchFamily="34" charset="-120"/>
                          <a:ea typeface="微軟正黑體" panose="020B0604030504040204" pitchFamily="34" charset="-120"/>
                        </a:rPr>
                        <a:t>0.3</a:t>
                      </a:r>
                      <a:r>
                        <a:rPr lang="en-US" altLang="en-US" sz="2400" b="0" dirty="0">
                          <a:solidFill>
                            <a:srgbClr val="FF0000"/>
                          </a:solidFill>
                          <a:latin typeface="微軟正黑體" panose="020B0604030504040204" pitchFamily="34" charset="-120"/>
                          <a:ea typeface="微軟正黑體" panose="020B0604030504040204" pitchFamily="34" charset="-120"/>
                        </a:rPr>
                        <a:t>+</a:t>
                      </a:r>
                      <a:r>
                        <a:rPr lang="zh-TW" altLang="en-US" sz="2400" b="0" u="sng" dirty="0">
                          <a:solidFill>
                            <a:srgbClr val="FF0000"/>
                          </a:solidFill>
                          <a:latin typeface="微軟正黑體" panose="020B0604030504040204" pitchFamily="34" charset="-120"/>
                          <a:ea typeface="微軟正黑體" panose="020B0604030504040204" pitchFamily="34" charset="-120"/>
                        </a:rPr>
                        <a:t>口語表達</a:t>
                      </a:r>
                      <a:r>
                        <a:rPr lang="en-US" altLang="en-US" sz="2400" b="0" u="sng" dirty="0">
                          <a:solidFill>
                            <a:srgbClr val="FF0000"/>
                          </a:solidFill>
                          <a:latin typeface="微軟正黑體" panose="020B0604030504040204" pitchFamily="34" charset="-120"/>
                          <a:ea typeface="微軟正黑體" panose="020B0604030504040204" pitchFamily="34" charset="-120"/>
                        </a:rPr>
                        <a:t>×</a:t>
                      </a:r>
                      <a:r>
                        <a:rPr lang="en-US" altLang="zh-TW" sz="2400" b="0" u="sng" dirty="0">
                          <a:solidFill>
                            <a:srgbClr val="FF0000"/>
                          </a:solidFill>
                          <a:latin typeface="微軟正黑體" panose="020B0604030504040204" pitchFamily="34" charset="-120"/>
                          <a:ea typeface="微軟正黑體" panose="020B0604030504040204" pitchFamily="34" charset="-120"/>
                        </a:rPr>
                        <a:t>0.35</a:t>
                      </a:r>
                      <a:r>
                        <a:rPr lang="en-US" altLang="en-US" sz="2400" b="0" dirty="0">
                          <a:solidFill>
                            <a:srgbClr val="FF0000"/>
                          </a:solidFill>
                          <a:latin typeface="微軟正黑體" panose="020B0604030504040204" pitchFamily="34" charset="-120"/>
                          <a:ea typeface="微軟正黑體" panose="020B0604030504040204" pitchFamily="34" charset="-120"/>
                        </a:rPr>
                        <a:t>+</a:t>
                      </a:r>
                      <a:r>
                        <a:rPr lang="zh-TW" altLang="en-US" sz="2400" b="0" u="sng" dirty="0">
                          <a:solidFill>
                            <a:srgbClr val="FF0000"/>
                          </a:solidFill>
                          <a:latin typeface="微軟正黑體" panose="020B0604030504040204" pitchFamily="34" charset="-120"/>
                          <a:ea typeface="微軟正黑體" panose="020B0604030504040204" pitchFamily="34" charset="-120"/>
                        </a:rPr>
                        <a:t>專長表演</a:t>
                      </a:r>
                      <a:r>
                        <a:rPr lang="en-US" altLang="en-US" sz="2400" b="0" u="sng" dirty="0">
                          <a:solidFill>
                            <a:srgbClr val="FF0000"/>
                          </a:solidFill>
                          <a:latin typeface="微軟正黑體" panose="020B0604030504040204" pitchFamily="34" charset="-120"/>
                          <a:ea typeface="微軟正黑體" panose="020B0604030504040204" pitchFamily="34" charset="-120"/>
                        </a:rPr>
                        <a:t>×</a:t>
                      </a:r>
                      <a:r>
                        <a:rPr lang="en-US" altLang="zh-TW" sz="2400" b="0" u="sng" dirty="0">
                          <a:solidFill>
                            <a:srgbClr val="FF0000"/>
                          </a:solidFill>
                          <a:latin typeface="微軟正黑體" panose="020B0604030504040204" pitchFamily="34" charset="-120"/>
                          <a:ea typeface="微軟正黑體" panose="020B0604030504040204" pitchFamily="34" charset="-120"/>
                        </a:rPr>
                        <a:t>0.35</a:t>
                      </a:r>
                      <a:r>
                        <a:rPr lang="en-US" altLang="en-US" sz="2400" b="0" u="sng" dirty="0">
                          <a:solidFill>
                            <a:srgbClr val="FF0000"/>
                          </a:solidFill>
                          <a:latin typeface="微軟正黑體" panose="020B0604030504040204" pitchFamily="34" charset="-120"/>
                          <a:ea typeface="微軟正黑體" panose="020B0604030504040204" pitchFamily="34" charset="-120"/>
                        </a:rPr>
                        <a:t>)</a:t>
                      </a:r>
                      <a:endParaRPr lang="zh-TW" altLang="en-US" sz="2400" b="0" u="sng" dirty="0">
                        <a:solidFill>
                          <a:srgbClr val="FF0000"/>
                        </a:solidFill>
                        <a:latin typeface="微軟正黑體" panose="020B0604030504040204" pitchFamily="34" charset="-120"/>
                        <a:ea typeface="微軟正黑體" panose="020B0604030504040204" pitchFamily="34" charset="-120"/>
                      </a:endParaRPr>
                    </a:p>
                  </a:txBody>
                  <a:tcPr marL="68580" marR="68580"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nchor="ctr"/>
                </a:tc>
                <a:tc hMerge="1">
                  <a:txBody>
                    <a:bodyPr/>
                    <a:lstStyle/>
                    <a:p>
                      <a:pPr>
                        <a:spcAft>
                          <a:spcPts val="0"/>
                        </a:spcAft>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5" name="文字方塊 4">
            <a:extLst>
              <a:ext uri="{FF2B5EF4-FFF2-40B4-BE49-F238E27FC236}">
                <a16:creationId xmlns:a16="http://schemas.microsoft.com/office/drawing/2014/main" id="{DB179EFA-A3CA-4CA3-9F77-21558331E986}"/>
              </a:ext>
            </a:extLst>
          </p:cNvPr>
          <p:cNvSpPr txBox="1"/>
          <p:nvPr/>
        </p:nvSpPr>
        <p:spPr>
          <a:xfrm>
            <a:off x="179512" y="1296598"/>
            <a:ext cx="676321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戲劇班全國唯一：臺北市立復興高級中學</a:t>
            </a:r>
          </a:p>
        </p:txBody>
      </p:sp>
      <p:sp>
        <p:nvSpPr>
          <p:cNvPr id="7" name="文字方塊 6">
            <a:extLst>
              <a:ext uri="{FF2B5EF4-FFF2-40B4-BE49-F238E27FC236}">
                <a16:creationId xmlns:a16="http://schemas.microsoft.com/office/drawing/2014/main" id="{67B25029-B631-49D3-92F9-0216E465F442}"/>
              </a:ext>
            </a:extLst>
          </p:cNvPr>
          <p:cNvSpPr txBox="1"/>
          <p:nvPr/>
        </p:nvSpPr>
        <p:spPr>
          <a:xfrm>
            <a:off x="1475656" y="5961376"/>
            <a:ext cx="7344816" cy="461665"/>
          </a:xfrm>
          <a:prstGeom prst="rect">
            <a:avLst/>
          </a:prstGeom>
          <a:solidFill>
            <a:schemeClr val="accent6">
              <a:lumMod val="20000"/>
              <a:lumOff val="80000"/>
            </a:schemeClr>
          </a:solid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★同分參酌順序： </a:t>
            </a: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口語表達 </a:t>
            </a: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專長表演 </a:t>
            </a: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創意思維</a:t>
            </a:r>
            <a:endParaRPr lang="zh-TW" altLang="en-US" sz="2400" dirty="0"/>
          </a:p>
        </p:txBody>
      </p:sp>
    </p:spTree>
    <p:extLst>
      <p:ext uri="{BB962C8B-B14F-4D97-AF65-F5344CB8AC3E}">
        <p14:creationId xmlns:p14="http://schemas.microsoft.com/office/powerpoint/2010/main" val="160575288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3" name="表格 2"/>
          <p:cNvGraphicFramePr>
            <a:graphicFrameLocks noGrp="1"/>
          </p:cNvGraphicFramePr>
          <p:nvPr>
            <p:extLst>
              <p:ext uri="{D42A27DB-BD31-4B8C-83A1-F6EECF244321}">
                <p14:modId xmlns:p14="http://schemas.microsoft.com/office/powerpoint/2010/main" val="1047499865"/>
              </p:ext>
            </p:extLst>
          </p:nvPr>
        </p:nvGraphicFramePr>
        <p:xfrm>
          <a:off x="357159" y="2214554"/>
          <a:ext cx="8429683" cy="3328416"/>
        </p:xfrm>
        <a:graphic>
          <a:graphicData uri="http://schemas.openxmlformats.org/drawingml/2006/table">
            <a:tbl>
              <a:tblPr/>
              <a:tblGrid>
                <a:gridCol w="1380724">
                  <a:extLst>
                    <a:ext uri="{9D8B030D-6E8A-4147-A177-3AD203B41FA5}">
                      <a16:colId xmlns:a16="http://schemas.microsoft.com/office/drawing/2014/main" val="20000"/>
                    </a:ext>
                  </a:extLst>
                </a:gridCol>
                <a:gridCol w="1526063">
                  <a:extLst>
                    <a:ext uri="{9D8B030D-6E8A-4147-A177-3AD203B41FA5}">
                      <a16:colId xmlns:a16="http://schemas.microsoft.com/office/drawing/2014/main" val="20001"/>
                    </a:ext>
                  </a:extLst>
                </a:gridCol>
                <a:gridCol w="5522896">
                  <a:extLst>
                    <a:ext uri="{9D8B030D-6E8A-4147-A177-3AD203B41FA5}">
                      <a16:colId xmlns:a16="http://schemas.microsoft.com/office/drawing/2014/main" val="20002"/>
                    </a:ext>
                  </a:extLst>
                </a:gridCol>
              </a:tblGrid>
              <a:tr h="242853">
                <a:tc>
                  <a:txBody>
                    <a:bodyPr/>
                    <a:lstStyle/>
                    <a:p>
                      <a:pPr algn="ctr" eaLnBrk="0" fontAlgn="ctr" hangingPunct="0">
                        <a:spcAft>
                          <a:spcPts val="0"/>
                        </a:spcAft>
                      </a:pPr>
                      <a:r>
                        <a:rPr lang="zh-TW" sz="2400" b="1" kern="100" dirty="0">
                          <a:latin typeface="微軟正黑體" panose="020B0604030504040204" pitchFamily="34" charset="-120"/>
                          <a:ea typeface="微軟正黑體" panose="020B0604030504040204" pitchFamily="34" charset="-120"/>
                          <a:cs typeface="Times New Roman"/>
                        </a:rPr>
                        <a:t>科目</a:t>
                      </a:r>
                    </a:p>
                  </a:txBody>
                  <a:tcPr marL="68303" marR="68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spcAft>
                          <a:spcPts val="0"/>
                        </a:spcAft>
                      </a:pPr>
                      <a:r>
                        <a:rPr lang="zh-TW" sz="2400" b="1" kern="100" dirty="0">
                          <a:latin typeface="微軟正黑體" panose="020B0604030504040204" pitchFamily="34" charset="-120"/>
                          <a:ea typeface="微軟正黑體" panose="020B0604030504040204" pitchFamily="34" charset="-120"/>
                          <a:cs typeface="Times New Roman"/>
                        </a:rPr>
                        <a:t>計分</a:t>
                      </a:r>
                    </a:p>
                  </a:txBody>
                  <a:tcPr marL="68303" marR="68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spcAft>
                          <a:spcPts val="0"/>
                        </a:spcAft>
                      </a:pPr>
                      <a:r>
                        <a:rPr lang="zh-TW" sz="2400" b="1" kern="100" dirty="0">
                          <a:latin typeface="微軟正黑體" panose="020B0604030504040204" pitchFamily="34" charset="-120"/>
                          <a:ea typeface="微軟正黑體" panose="020B0604030504040204" pitchFamily="34" charset="-120"/>
                          <a:cs typeface="Times New Roman"/>
                        </a:rPr>
                        <a:t>說明</a:t>
                      </a:r>
                    </a:p>
                  </a:txBody>
                  <a:tcPr marL="68303" marR="68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72426">
                <a:tc>
                  <a:txBody>
                    <a:bodyPr/>
                    <a:lstStyle/>
                    <a:p>
                      <a:pPr algn="ctr" eaLnBrk="0" fontAlgn="ctr" hangingPunct="0">
                        <a:spcAft>
                          <a:spcPts val="0"/>
                        </a:spcAft>
                      </a:pPr>
                      <a:r>
                        <a:rPr lang="zh-TW" sz="2400" b="1" kern="100" dirty="0">
                          <a:solidFill>
                            <a:srgbClr val="FF3300"/>
                          </a:solidFill>
                          <a:latin typeface="微軟正黑體" panose="020B0604030504040204" pitchFamily="34" charset="-120"/>
                          <a:ea typeface="微軟正黑體" panose="020B0604030504040204" pitchFamily="34" charset="-120"/>
                          <a:cs typeface="Times New Roman"/>
                        </a:rPr>
                        <a:t>創意思維</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spcAft>
                          <a:spcPts val="0"/>
                        </a:spcAft>
                      </a:pPr>
                      <a:r>
                        <a:rPr lang="zh-TW" sz="1800" kern="100" spc="5" dirty="0">
                          <a:latin typeface="微軟正黑體" panose="020B0604030504040204" pitchFamily="34" charset="-120"/>
                          <a:ea typeface="微軟正黑體" panose="020B0604030504040204" pitchFamily="34" charset="-120"/>
                          <a:cs typeface="Times New Roman"/>
                        </a:rPr>
                        <a:t>加權後</a:t>
                      </a:r>
                      <a:r>
                        <a:rPr lang="en-US" sz="1800" kern="100" spc="5" dirty="0">
                          <a:latin typeface="微軟正黑體" panose="020B0604030504040204" pitchFamily="34" charset="-120"/>
                          <a:ea typeface="微軟正黑體" panose="020B0604030504040204" pitchFamily="34" charset="-120"/>
                          <a:cs typeface="Times New Roman"/>
                        </a:rPr>
                        <a:t>30</a:t>
                      </a:r>
                      <a:r>
                        <a:rPr lang="zh-TW" sz="1800" kern="100" spc="5" dirty="0">
                          <a:latin typeface="微軟正黑體" panose="020B0604030504040204" pitchFamily="34" charset="-120"/>
                          <a:ea typeface="微軟正黑體" panose="020B0604030504040204" pitchFamily="34" charset="-120"/>
                          <a:cs typeface="Times New Roman"/>
                        </a:rPr>
                        <a:t>分</a:t>
                      </a:r>
                      <a:endParaRPr lang="zh-TW" sz="1800" kern="100" dirty="0">
                        <a:latin typeface="微軟正黑體" panose="020B0604030504040204" pitchFamily="34" charset="-120"/>
                        <a:ea typeface="微軟正黑體" panose="020B0604030504040204" pitchFamily="34" charset="-120"/>
                        <a:cs typeface="Times New Roman"/>
                      </a:endParaRP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fontAlgn="ctr" hangingPunct="0">
                        <a:lnSpc>
                          <a:spcPct val="120000"/>
                        </a:lnSpc>
                        <a:spcAft>
                          <a:spcPts val="0"/>
                        </a:spcAft>
                      </a:pPr>
                      <a:r>
                        <a:rPr lang="zh-TW" sz="1800" b="1" kern="100" spc="50" dirty="0">
                          <a:solidFill>
                            <a:srgbClr val="FF0000"/>
                          </a:solidFill>
                          <a:latin typeface="微軟正黑體" panose="020B0604030504040204" pitchFamily="34" charset="-120"/>
                          <a:ea typeface="微軟正黑體" panose="020B0604030504040204" pitchFamily="34" charset="-120"/>
                          <a:cs typeface="Times New Roman"/>
                        </a:rPr>
                        <a:t>以筆試形式</a:t>
                      </a:r>
                      <a:r>
                        <a:rPr lang="zh-TW" sz="1800" kern="100" spc="50" dirty="0">
                          <a:latin typeface="微軟正黑體" panose="020B0604030504040204" pitchFamily="34" charset="-120"/>
                          <a:ea typeface="微軟正黑體" panose="020B0604030504040204" pitchFamily="34" charset="-120"/>
                          <a:cs typeface="Times New Roman"/>
                        </a:rPr>
                        <a:t>測驗考生理解、思考、想像、組織、閱讀、文字表達能力與創意思維，</a:t>
                      </a:r>
                      <a:r>
                        <a:rPr lang="zh-TW" sz="1800" b="1" kern="100" spc="50" dirty="0">
                          <a:solidFill>
                            <a:srgbClr val="FF0000"/>
                          </a:solidFill>
                          <a:latin typeface="微軟正黑體" panose="020B0604030504040204" pitchFamily="34" charset="-120"/>
                          <a:ea typeface="微軟正黑體" panose="020B0604030504040204" pitchFamily="34" charset="-120"/>
                          <a:cs typeface="Times New Roman"/>
                        </a:rPr>
                        <a:t>考試時間</a:t>
                      </a:r>
                      <a:r>
                        <a:rPr lang="en-US" sz="1800" b="1" kern="100" spc="50" dirty="0">
                          <a:solidFill>
                            <a:srgbClr val="FF0000"/>
                          </a:solidFill>
                          <a:latin typeface="微軟正黑體" panose="020B0604030504040204" pitchFamily="34" charset="-120"/>
                          <a:ea typeface="微軟正黑體" panose="020B0604030504040204" pitchFamily="34" charset="-120"/>
                          <a:cs typeface="Times New Roman"/>
                        </a:rPr>
                        <a:t>100</a:t>
                      </a:r>
                      <a:r>
                        <a:rPr lang="zh-TW" sz="1800" b="1" kern="100" spc="50" dirty="0">
                          <a:solidFill>
                            <a:srgbClr val="FF0000"/>
                          </a:solidFill>
                          <a:latin typeface="微軟正黑體" panose="020B0604030504040204" pitchFamily="34" charset="-120"/>
                          <a:ea typeface="微軟正黑體" panose="020B0604030504040204" pitchFamily="34" charset="-120"/>
                          <a:cs typeface="Times New Roman"/>
                        </a:rPr>
                        <a:t>分鐘</a:t>
                      </a:r>
                      <a:r>
                        <a:rPr lang="zh-TW" sz="1800" kern="100" spc="50" dirty="0">
                          <a:latin typeface="微軟正黑體" panose="020B0604030504040204" pitchFamily="34" charset="-120"/>
                          <a:ea typeface="微軟正黑體" panose="020B0604030504040204" pitchFamily="34" charset="-120"/>
                          <a:cs typeface="Times New Roman"/>
                        </a:rPr>
                        <a:t>。</a:t>
                      </a:r>
                      <a:endParaRPr lang="zh-TW" sz="1800" kern="100" dirty="0">
                        <a:latin typeface="微軟正黑體" panose="020B0604030504040204" pitchFamily="34" charset="-120"/>
                        <a:ea typeface="微軟正黑體" panose="020B0604030504040204" pitchFamily="34" charset="-120"/>
                        <a:cs typeface="Times New Roman"/>
                      </a:endParaRP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0500">
                <a:tc>
                  <a:txBody>
                    <a:bodyPr/>
                    <a:lstStyle/>
                    <a:p>
                      <a:pPr algn="ctr" eaLnBrk="0" fontAlgn="ctr" hangingPunct="0">
                        <a:spcAft>
                          <a:spcPts val="0"/>
                        </a:spcAft>
                      </a:pPr>
                      <a:r>
                        <a:rPr lang="zh-TW" sz="2400" b="1" kern="100" dirty="0">
                          <a:solidFill>
                            <a:srgbClr val="FF3300"/>
                          </a:solidFill>
                          <a:latin typeface="微軟正黑體" panose="020B0604030504040204" pitchFamily="34" charset="-120"/>
                          <a:ea typeface="微軟正黑體" panose="020B0604030504040204" pitchFamily="34" charset="-120"/>
                          <a:cs typeface="Times New Roman"/>
                        </a:rPr>
                        <a:t>口語表達</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spcAft>
                          <a:spcPts val="0"/>
                        </a:spcAft>
                      </a:pPr>
                      <a:r>
                        <a:rPr lang="zh-TW" sz="1800" kern="100" spc="5" dirty="0">
                          <a:latin typeface="微軟正黑體" panose="020B0604030504040204" pitchFamily="34" charset="-120"/>
                          <a:ea typeface="微軟正黑體" panose="020B0604030504040204" pitchFamily="34" charset="-120"/>
                          <a:cs typeface="Times New Roman"/>
                        </a:rPr>
                        <a:t>加權後</a:t>
                      </a:r>
                      <a:r>
                        <a:rPr lang="en-US" sz="1800" kern="100" spc="5" dirty="0">
                          <a:latin typeface="微軟正黑體" panose="020B0604030504040204" pitchFamily="34" charset="-120"/>
                          <a:ea typeface="微軟正黑體" panose="020B0604030504040204" pitchFamily="34" charset="-120"/>
                          <a:cs typeface="Times New Roman"/>
                        </a:rPr>
                        <a:t>35</a:t>
                      </a:r>
                      <a:r>
                        <a:rPr lang="zh-TW" sz="1800" kern="100" dirty="0">
                          <a:latin typeface="微軟正黑體" panose="020B0604030504040204" pitchFamily="34" charset="-120"/>
                          <a:ea typeface="微軟正黑體" panose="020B0604030504040204" pitchFamily="34" charset="-120"/>
                          <a:cs typeface="Times New Roman"/>
                        </a:rPr>
                        <a:t>分</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fontAlgn="ctr" hangingPunct="0">
                        <a:lnSpc>
                          <a:spcPct val="120000"/>
                        </a:lnSpc>
                        <a:spcAft>
                          <a:spcPts val="0"/>
                        </a:spcAft>
                      </a:pPr>
                      <a:r>
                        <a:rPr lang="zh-TW" sz="1800" b="1" kern="100" spc="50" dirty="0">
                          <a:solidFill>
                            <a:srgbClr val="FF0000"/>
                          </a:solidFill>
                          <a:latin typeface="微軟正黑體" panose="020B0604030504040204" pitchFamily="34" charset="-120"/>
                          <a:ea typeface="微軟正黑體" panose="020B0604030504040204" pitchFamily="34" charset="-120"/>
                          <a:cs typeface="Times New Roman"/>
                        </a:rPr>
                        <a:t>以抽題唸誦劇本、</a:t>
                      </a:r>
                      <a:r>
                        <a:rPr lang="zh-TW" sz="1800" b="1" kern="100" spc="35" dirty="0">
                          <a:solidFill>
                            <a:srgbClr val="FF0000"/>
                          </a:solidFill>
                          <a:latin typeface="微軟正黑體" panose="020B0604030504040204" pitchFamily="34" charset="-120"/>
                          <a:ea typeface="微軟正黑體" panose="020B0604030504040204" pitchFamily="34" charset="-120"/>
                          <a:cs typeface="Times New Roman"/>
                        </a:rPr>
                        <a:t>詩</a:t>
                      </a:r>
                      <a:r>
                        <a:rPr lang="zh-TW" sz="1800" b="1" kern="100" spc="50" dirty="0">
                          <a:solidFill>
                            <a:srgbClr val="FF0000"/>
                          </a:solidFill>
                          <a:latin typeface="微軟正黑體" panose="020B0604030504040204" pitchFamily="34" charset="-120"/>
                          <a:ea typeface="微軟正黑體" panose="020B0604030504040204" pitchFamily="34" charset="-120"/>
                          <a:cs typeface="Times New Roman"/>
                        </a:rPr>
                        <a:t>詞與散文方式為主</a:t>
                      </a:r>
                      <a:r>
                        <a:rPr lang="zh-TW" sz="1800" kern="100" spc="50" dirty="0">
                          <a:latin typeface="微軟正黑體" panose="020B0604030504040204" pitchFamily="34" charset="-120"/>
                          <a:ea typeface="微軟正黑體" panose="020B0604030504040204" pitchFamily="34" charset="-120"/>
                          <a:cs typeface="Times New Roman"/>
                        </a:rPr>
                        <a:t>，</a:t>
                      </a:r>
                      <a:r>
                        <a:rPr lang="zh-TW" sz="1800" kern="100" spc="45" dirty="0">
                          <a:latin typeface="微軟正黑體" panose="020B0604030504040204" pitchFamily="34" charset="-120"/>
                          <a:ea typeface="微軟正黑體" panose="020B0604030504040204" pitchFamily="34" charset="-120"/>
                          <a:cs typeface="Times New Roman"/>
                        </a:rPr>
                        <a:t>測驗</a:t>
                      </a:r>
                      <a:r>
                        <a:rPr lang="zh-TW" sz="1800" kern="100" spc="35" dirty="0">
                          <a:latin typeface="微軟正黑體" panose="020B0604030504040204" pitchFamily="34" charset="-120"/>
                          <a:ea typeface="微軟正黑體" panose="020B0604030504040204" pitchFamily="34" charset="-120"/>
                          <a:cs typeface="Times New Roman"/>
                        </a:rPr>
                        <a:t>考</a:t>
                      </a:r>
                      <a:r>
                        <a:rPr lang="zh-TW" sz="1800" kern="100" spc="45" dirty="0">
                          <a:latin typeface="微軟正黑體" panose="020B0604030504040204" pitchFamily="34" charset="-120"/>
                          <a:ea typeface="微軟正黑體" panose="020B0604030504040204" pitchFamily="34" charset="-120"/>
                          <a:cs typeface="Times New Roman"/>
                        </a:rPr>
                        <a:t>生音</a:t>
                      </a:r>
                      <a:r>
                        <a:rPr lang="zh-TW" sz="1800" kern="100" spc="55" dirty="0">
                          <a:latin typeface="微軟正黑體" panose="020B0604030504040204" pitchFamily="34" charset="-120"/>
                          <a:ea typeface="微軟正黑體" panose="020B0604030504040204" pitchFamily="34" charset="-120"/>
                          <a:cs typeface="Times New Roman"/>
                        </a:rPr>
                        <a:t>質</a:t>
                      </a:r>
                      <a:r>
                        <a:rPr lang="zh-TW" sz="1800" kern="100" dirty="0">
                          <a:latin typeface="微軟正黑體" panose="020B0604030504040204" pitchFamily="34" charset="-120"/>
                          <a:ea typeface="微軟正黑體" panose="020B0604030504040204" pitchFamily="34" charset="-120"/>
                          <a:cs typeface="Times New Roman"/>
                        </a:rPr>
                        <a:t>、</a:t>
                      </a:r>
                      <a:r>
                        <a:rPr lang="zh-TW" sz="1800" kern="100" spc="50" dirty="0">
                          <a:latin typeface="微軟正黑體" panose="020B0604030504040204" pitchFamily="34" charset="-120"/>
                          <a:ea typeface="微軟正黑體" panose="020B0604030504040204" pitchFamily="34" charset="-120"/>
                          <a:cs typeface="Times New Roman"/>
                        </a:rPr>
                        <a:t>音量、音域表現</a:t>
                      </a:r>
                      <a:r>
                        <a:rPr lang="zh-TW" sz="1800" kern="100" spc="35" dirty="0">
                          <a:latin typeface="微軟正黑體" panose="020B0604030504040204" pitchFamily="34" charset="-120"/>
                          <a:ea typeface="微軟正黑體" panose="020B0604030504040204" pitchFamily="34" charset="-120"/>
                          <a:cs typeface="Times New Roman"/>
                        </a:rPr>
                        <a:t>及</a:t>
                      </a:r>
                      <a:r>
                        <a:rPr lang="zh-TW" sz="1800" kern="100" spc="50" dirty="0">
                          <a:latin typeface="微軟正黑體" panose="020B0604030504040204" pitchFamily="34" charset="-120"/>
                          <a:ea typeface="微軟正黑體" panose="020B0604030504040204" pitchFamily="34" charset="-120"/>
                          <a:cs typeface="Times New Roman"/>
                        </a:rPr>
                        <a:t>聲音表情等，另輔以面談</a:t>
                      </a:r>
                      <a:r>
                        <a:rPr lang="zh-TW" sz="1800" kern="100" spc="35" dirty="0">
                          <a:latin typeface="微軟正黑體" panose="020B0604030504040204" pitchFamily="34" charset="-120"/>
                          <a:ea typeface="微軟正黑體" panose="020B0604030504040204" pitchFamily="34" charset="-120"/>
                          <a:cs typeface="Times New Roman"/>
                        </a:rPr>
                        <a:t>，</a:t>
                      </a:r>
                      <a:r>
                        <a:rPr lang="zh-TW" sz="1800" kern="100" spc="50" dirty="0">
                          <a:latin typeface="微軟正黑體" panose="020B0604030504040204" pitchFamily="34" charset="-120"/>
                          <a:ea typeface="微軟正黑體" panose="020B0604030504040204" pitchFamily="34" charset="-120"/>
                          <a:cs typeface="Times New Roman"/>
                        </a:rPr>
                        <a:t>了解考生</a:t>
                      </a:r>
                      <a:r>
                        <a:rPr lang="zh-TW" sz="1800" kern="100" spc="45" dirty="0">
                          <a:latin typeface="微軟正黑體" panose="020B0604030504040204" pitchFamily="34" charset="-120"/>
                          <a:ea typeface="微軟正黑體" panose="020B0604030504040204" pitchFamily="34" charset="-120"/>
                          <a:cs typeface="Times New Roman"/>
                        </a:rPr>
                        <a:t>反應及表達能</a:t>
                      </a:r>
                      <a:r>
                        <a:rPr lang="zh-TW" sz="1800" kern="100" spc="35" dirty="0">
                          <a:latin typeface="微軟正黑體" panose="020B0604030504040204" pitchFamily="34" charset="-120"/>
                          <a:ea typeface="微軟正黑體" panose="020B0604030504040204" pitchFamily="34" charset="-120"/>
                          <a:cs typeface="Times New Roman"/>
                        </a:rPr>
                        <a:t>力</a:t>
                      </a:r>
                      <a:r>
                        <a:rPr lang="zh-TW" sz="1800" kern="100" spc="50" dirty="0">
                          <a:solidFill>
                            <a:srgbClr val="FF0000"/>
                          </a:solidFill>
                          <a:latin typeface="微軟正黑體" panose="020B0604030504040204" pitchFamily="34" charset="-120"/>
                          <a:ea typeface="微軟正黑體" panose="020B0604030504040204" pitchFamily="34" charset="-120"/>
                          <a:cs typeface="Times New Roman"/>
                        </a:rPr>
                        <a:t>，</a:t>
                      </a:r>
                      <a:r>
                        <a:rPr lang="zh-TW" sz="1800" b="1" kern="100" spc="50" dirty="0">
                          <a:solidFill>
                            <a:srgbClr val="FF0000"/>
                          </a:solidFill>
                          <a:latin typeface="微軟正黑體" panose="020B0604030504040204" pitchFamily="34" charset="-120"/>
                          <a:ea typeface="微軟正黑體" panose="020B0604030504040204" pitchFamily="34" charset="-120"/>
                          <a:cs typeface="Times New Roman"/>
                        </a:rPr>
                        <a:t>表演時間</a:t>
                      </a:r>
                      <a:r>
                        <a:rPr lang="en-US" sz="1800" b="1" kern="100" spc="50" dirty="0">
                          <a:solidFill>
                            <a:srgbClr val="FF0000"/>
                          </a:solidFill>
                          <a:latin typeface="微軟正黑體" panose="020B0604030504040204" pitchFamily="34" charset="-120"/>
                          <a:ea typeface="微軟正黑體" panose="020B0604030504040204" pitchFamily="34" charset="-120"/>
                          <a:cs typeface="Times New Roman"/>
                        </a:rPr>
                        <a:t>2</a:t>
                      </a:r>
                      <a:r>
                        <a:rPr lang="zh-TW" sz="1800" b="1" kern="100" dirty="0">
                          <a:solidFill>
                            <a:srgbClr val="FF0000"/>
                          </a:solidFill>
                          <a:latin typeface="微軟正黑體" panose="020B0604030504040204" pitchFamily="34" charset="-120"/>
                          <a:ea typeface="微軟正黑體" panose="020B0604030504040204" pitchFamily="34" charset="-120"/>
                          <a:cs typeface="Times New Roman"/>
                        </a:rPr>
                        <a:t>分鐘為</a:t>
                      </a:r>
                      <a:r>
                        <a:rPr lang="zh-TW" sz="1800" b="1" kern="100" spc="5" dirty="0">
                          <a:solidFill>
                            <a:srgbClr val="FF0000"/>
                          </a:solidFill>
                          <a:latin typeface="微軟正黑體" panose="020B0604030504040204" pitchFamily="34" charset="-120"/>
                          <a:ea typeface="微軟正黑體" panose="020B0604030504040204" pitchFamily="34" charset="-120"/>
                          <a:cs typeface="Times New Roman"/>
                        </a:rPr>
                        <a:t>限</a:t>
                      </a:r>
                      <a:r>
                        <a:rPr lang="zh-TW" sz="1800" kern="100" dirty="0">
                          <a:latin typeface="微軟正黑體" panose="020B0604030504040204" pitchFamily="34" charset="-120"/>
                          <a:ea typeface="微軟正黑體" panose="020B0604030504040204" pitchFamily="34" charset="-120"/>
                          <a:cs typeface="Times New Roman"/>
                        </a:rPr>
                        <a:t>。</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37186">
                <a:tc>
                  <a:txBody>
                    <a:bodyPr/>
                    <a:lstStyle/>
                    <a:p>
                      <a:pPr algn="ctr" eaLnBrk="0" fontAlgn="ctr" hangingPunct="0">
                        <a:spcAft>
                          <a:spcPts val="0"/>
                        </a:spcAft>
                      </a:pPr>
                      <a:r>
                        <a:rPr lang="zh-TW" sz="2400" b="1" kern="100" dirty="0">
                          <a:solidFill>
                            <a:srgbClr val="FF3300"/>
                          </a:solidFill>
                          <a:latin typeface="微軟正黑體" panose="020B0604030504040204" pitchFamily="34" charset="-120"/>
                          <a:ea typeface="微軟正黑體" panose="020B0604030504040204" pitchFamily="34" charset="-120"/>
                          <a:cs typeface="Times New Roman"/>
                        </a:rPr>
                        <a:t>專長表演</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spcAft>
                          <a:spcPts val="0"/>
                        </a:spcAft>
                      </a:pPr>
                      <a:r>
                        <a:rPr lang="zh-TW" sz="1800" kern="100" spc="5">
                          <a:latin typeface="微軟正黑體" panose="020B0604030504040204" pitchFamily="34" charset="-120"/>
                          <a:ea typeface="微軟正黑體" panose="020B0604030504040204" pitchFamily="34" charset="-120"/>
                          <a:cs typeface="Times New Roman"/>
                        </a:rPr>
                        <a:t>加權後</a:t>
                      </a:r>
                      <a:r>
                        <a:rPr lang="en-US" sz="1800" kern="100" spc="5">
                          <a:latin typeface="微軟正黑體" panose="020B0604030504040204" pitchFamily="34" charset="-120"/>
                          <a:ea typeface="微軟正黑體" panose="020B0604030504040204" pitchFamily="34" charset="-120"/>
                          <a:cs typeface="Times New Roman"/>
                        </a:rPr>
                        <a:t>35</a:t>
                      </a:r>
                      <a:r>
                        <a:rPr lang="zh-TW" sz="1800" kern="100">
                          <a:latin typeface="微軟正黑體" panose="020B0604030504040204" pitchFamily="34" charset="-120"/>
                          <a:ea typeface="微軟正黑體" panose="020B0604030504040204" pitchFamily="34" charset="-120"/>
                          <a:cs typeface="Times New Roman"/>
                        </a:rPr>
                        <a:t>分</a:t>
                      </a: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0" fontAlgn="ctr" hangingPunct="0">
                        <a:lnSpc>
                          <a:spcPct val="120000"/>
                        </a:lnSpc>
                        <a:spcAft>
                          <a:spcPts val="0"/>
                        </a:spcAft>
                      </a:pPr>
                      <a:r>
                        <a:rPr lang="zh-TW" sz="1800" b="1" kern="100" spc="50" dirty="0">
                          <a:solidFill>
                            <a:srgbClr val="0000FF"/>
                          </a:solidFill>
                          <a:latin typeface="微軟正黑體" panose="020B0604030504040204" pitchFamily="34" charset="-120"/>
                          <a:ea typeface="微軟正黑體" panose="020B0604030504040204" pitchFamily="34" charset="-120"/>
                          <a:cs typeface="Times New Roman"/>
                        </a:rPr>
                        <a:t>內容不拘、項目不限，例如：現場說、唱、舞、劇等。由考生自選自備</a:t>
                      </a:r>
                      <a:r>
                        <a:rPr lang="zh-TW" sz="1800" kern="100" spc="50" dirty="0">
                          <a:latin typeface="微軟正黑體" panose="020B0604030504040204" pitchFamily="34" charset="-120"/>
                          <a:ea typeface="微軟正黑體" panose="020B0604030504040204" pitchFamily="34" charset="-120"/>
                          <a:cs typeface="Times New Roman"/>
                        </a:rPr>
                        <a:t>，</a:t>
                      </a:r>
                      <a:r>
                        <a:rPr lang="zh-TW" sz="1800" b="1" kern="100" spc="50" dirty="0">
                          <a:solidFill>
                            <a:srgbClr val="FF0000"/>
                          </a:solidFill>
                          <a:latin typeface="微軟正黑體" panose="020B0604030504040204" pitchFamily="34" charset="-120"/>
                          <a:ea typeface="微軟正黑體" panose="020B0604030504040204" pitchFamily="34" charset="-120"/>
                          <a:cs typeface="Times New Roman"/>
                        </a:rPr>
                        <a:t>表演時間</a:t>
                      </a:r>
                      <a:r>
                        <a:rPr lang="en-US" sz="1800" b="1" kern="100" spc="50" dirty="0">
                          <a:solidFill>
                            <a:srgbClr val="FF0000"/>
                          </a:solidFill>
                          <a:latin typeface="微軟正黑體" panose="020B0604030504040204" pitchFamily="34" charset="-120"/>
                          <a:ea typeface="微軟正黑體" panose="020B0604030504040204" pitchFamily="34" charset="-120"/>
                          <a:cs typeface="Times New Roman"/>
                        </a:rPr>
                        <a:t>2</a:t>
                      </a:r>
                      <a:r>
                        <a:rPr lang="zh-TW" sz="1800" b="1" kern="100" spc="50" dirty="0">
                          <a:solidFill>
                            <a:srgbClr val="FF0000"/>
                          </a:solidFill>
                          <a:latin typeface="微軟正黑體" panose="020B0604030504040204" pitchFamily="34" charset="-120"/>
                          <a:ea typeface="微軟正黑體" panose="020B0604030504040204" pitchFamily="34" charset="-120"/>
                          <a:cs typeface="Times New Roman"/>
                        </a:rPr>
                        <a:t>分鐘為限</a:t>
                      </a:r>
                      <a:r>
                        <a:rPr lang="zh-TW" sz="1800" kern="100" spc="50" dirty="0">
                          <a:latin typeface="微軟正黑體" panose="020B0604030504040204" pitchFamily="34" charset="-120"/>
                          <a:ea typeface="微軟正黑體" panose="020B0604030504040204" pitchFamily="34" charset="-120"/>
                          <a:cs typeface="Times New Roman"/>
                        </a:rPr>
                        <a:t>。如攜帶美術或設計作品呈現，其作品僅供評審參考。</a:t>
                      </a:r>
                      <a:r>
                        <a:rPr lang="zh-TW" sz="1800" b="1" kern="100" spc="50" dirty="0">
                          <a:solidFill>
                            <a:srgbClr val="0000FF"/>
                          </a:solidFill>
                          <a:latin typeface="微軟正黑體" panose="020B0604030504040204" pitchFamily="34" charset="-120"/>
                          <a:ea typeface="微軟正黑體" panose="020B0604030504040204" pitchFamily="34" charset="-120"/>
                          <a:cs typeface="Times New Roman"/>
                        </a:rPr>
                        <a:t>另評審可依遴選需求，輔以表演情境測驗或面談。</a:t>
                      </a:r>
                      <a:endParaRPr lang="zh-TW" sz="1800" b="1" kern="100" dirty="0">
                        <a:solidFill>
                          <a:srgbClr val="0000FF"/>
                        </a:solidFill>
                        <a:latin typeface="微軟正黑體" panose="020B0604030504040204" pitchFamily="34" charset="-120"/>
                        <a:ea typeface="微軟正黑體" panose="020B0604030504040204" pitchFamily="34" charset="-120"/>
                        <a:cs typeface="Times New Roman"/>
                      </a:endParaRPr>
                    </a:p>
                  </a:txBody>
                  <a:tcPr marL="68303" marR="68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5601" name="Rectangle 1"/>
          <p:cNvSpPr>
            <a:spLocks noChangeArrowheads="1"/>
          </p:cNvSpPr>
          <p:nvPr/>
        </p:nvSpPr>
        <p:spPr bwMode="auto">
          <a:xfrm>
            <a:off x="179512" y="404664"/>
            <a:ext cx="8429684" cy="1661993"/>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戲劇班  </a:t>
            </a:r>
            <a:r>
              <a:rPr kumimoji="1" lang="zh-TW"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加權合計</a:t>
            </a:r>
            <a:r>
              <a:rPr kumimoji="1" lang="en-US" altLang="zh-TW"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100</a:t>
            </a:r>
            <a:r>
              <a:rPr kumimoji="1" lang="zh-TW" altLang="en-US"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分＝</a:t>
            </a:r>
            <a:endParaRPr kumimoji="1" lang="en-US" altLang="zh-TW"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創意思維</a:t>
            </a:r>
            <a:r>
              <a:rPr kumimoji="1" lang="en-US" altLang="zh-TW"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×0.3</a:t>
            </a:r>
            <a:r>
              <a:rPr kumimoji="1" lang="zh-TW" altLang="en-US"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＋口語表達</a:t>
            </a:r>
            <a:r>
              <a:rPr kumimoji="1" lang="en-US" altLang="zh-TW"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×0.35</a:t>
            </a:r>
            <a:r>
              <a:rPr kumimoji="1" lang="zh-TW" altLang="en-US"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＋專長表演</a:t>
            </a:r>
            <a:r>
              <a:rPr kumimoji="1" lang="en-US" altLang="zh-TW"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×0.35</a:t>
            </a:r>
            <a:r>
              <a:rPr kumimoji="1" lang="zh-TW" altLang="en-US"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。成績計算至小數點第</a:t>
            </a:r>
            <a:r>
              <a:rPr kumimoji="1" lang="en-US" altLang="zh-TW"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2</a:t>
            </a:r>
            <a:r>
              <a:rPr kumimoji="1" lang="zh-TW" altLang="en-US"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位，第</a:t>
            </a:r>
            <a:r>
              <a:rPr kumimoji="1" lang="en-US" altLang="zh-TW"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3</a:t>
            </a:r>
            <a:r>
              <a:rPr kumimoji="1" lang="zh-TW" altLang="en-US"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Times New Roman" pitchFamily="18" charset="0"/>
              </a:rPr>
              <a:t>位（含）以下四捨五入。</a:t>
            </a:r>
            <a:endParaRPr kumimoji="1" lang="zh-TW" altLang="en-US" sz="2800" i="0" u="none" strike="noStrike" cap="none" normalizeH="0" baseline="0" dirty="0">
              <a:ln>
                <a:noFill/>
              </a:ln>
              <a:solidFill>
                <a:schemeClr val="accent1">
                  <a:lumMod val="50000"/>
                </a:schemeClr>
              </a:solidFill>
              <a:effectLst/>
              <a:latin typeface="微軟正黑體" panose="020B0604030504040204" pitchFamily="34" charset="-120"/>
              <a:ea typeface="微軟正黑體" panose="020B0604030504040204" pitchFamily="34"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1800" i="0" u="none" strike="noStrike" cap="none" normalizeH="0" baseline="0" dirty="0">
              <a:ln>
                <a:noFill/>
              </a:ln>
              <a:solidFill>
                <a:schemeClr val="accent1">
                  <a:lumMod val="50000"/>
                </a:schemeClr>
              </a:solidFill>
              <a:effectLst/>
              <a:latin typeface="Arial" pitchFamily="34" charset="0"/>
              <a:ea typeface="新細明體" pitchFamily="18" charset="-120"/>
              <a:cs typeface="新細明體" pitchFamily="18" charset="-120"/>
            </a:endParaRPr>
          </a:p>
        </p:txBody>
      </p:sp>
    </p:spTree>
    <p:extLst>
      <p:ext uri="{BB962C8B-B14F-4D97-AF65-F5344CB8AC3E}">
        <p14:creationId xmlns:p14="http://schemas.microsoft.com/office/powerpoint/2010/main" val="41702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2466" name="Rectangle 2"/>
          <p:cNvSpPr>
            <a:spLocks noGrp="1" noChangeArrowheads="1"/>
          </p:cNvSpPr>
          <p:nvPr>
            <p:ph type="title"/>
          </p:nvPr>
        </p:nvSpPr>
        <p:spPr>
          <a:xfrm>
            <a:off x="457200" y="116632"/>
            <a:ext cx="82296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ormAutofit/>
          </a:bodyPr>
          <a:lstStyle/>
          <a:p>
            <a:pPr eaLnBrk="1" hangingPunct="1"/>
            <a:r>
              <a:rPr altLang="en-US" sz="4000" b="1" dirty="0" err="1">
                <a:solidFill>
                  <a:schemeClr val="accent1">
                    <a:lumMod val="50000"/>
                  </a:schemeClr>
                </a:solidFill>
                <a:latin typeface="微軟正黑體" panose="020B0604030504040204" pitchFamily="34" charset="-120"/>
                <a:ea typeface="微軟正黑體" panose="020B0604030504040204" pitchFamily="34" charset="-120"/>
              </a:rPr>
              <a:t>甄選入學招生作業－術科測驗</a:t>
            </a:r>
            <a:endParaRPr lang="en-US" altLang="zh-TW"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535595" y="1600200"/>
            <a:ext cx="8072810" cy="4419600"/>
            <a:chOff x="539750" y="1600200"/>
            <a:chExt cx="8072810" cy="4419600"/>
          </a:xfrm>
        </p:grpSpPr>
        <p:sp>
          <p:nvSpPr>
            <p:cNvPr id="62467" name="AutoShape 16"/>
            <p:cNvSpPr>
              <a:spLocks noChangeArrowheads="1"/>
            </p:cNvSpPr>
            <p:nvPr/>
          </p:nvSpPr>
          <p:spPr bwMode="gray">
            <a:xfrm>
              <a:off x="611560" y="1600200"/>
              <a:ext cx="2743200" cy="4419600"/>
            </a:xfrm>
            <a:prstGeom prst="rightArrow">
              <a:avLst>
                <a:gd name="adj1" fmla="val 62787"/>
                <a:gd name="adj2" fmla="val 41259"/>
              </a:avLst>
            </a:prstGeom>
            <a:gradFill rotWithShape="1">
              <a:gsLst>
                <a:gs pos="0">
                  <a:srgbClr val="FFFFFF">
                    <a:alpha val="0"/>
                  </a:srgbClr>
                </a:gs>
                <a:gs pos="100000">
                  <a:srgbClr val="C0C0C0">
                    <a:alpha val="50000"/>
                  </a:srgbClr>
                </a:gs>
              </a:gsLst>
              <a:lin ang="0" scaled="1"/>
            </a:gradFill>
            <a:ln w="19050" cap="rnd" algn="ctr">
              <a:solidFill>
                <a:schemeClr val="folHlink"/>
              </a:solidFill>
              <a:prstDash val="sysDot"/>
              <a:miter lim="800000"/>
              <a:headEnd/>
              <a:tailEnd/>
            </a:ln>
            <a:effectLst/>
            <a:extLs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800">
                <a:solidFill>
                  <a:srgbClr val="9A5315"/>
                </a:solidFill>
                <a:latin typeface="Arial" pitchFamily="34" charset="0"/>
                <a:ea typeface="新細明體" pitchFamily="18" charset="-120"/>
              </a:endParaRPr>
            </a:p>
          </p:txBody>
        </p:sp>
        <p:sp>
          <p:nvSpPr>
            <p:cNvPr id="62468" name="Text Box 17"/>
            <p:cNvSpPr txBox="1">
              <a:spLocks noChangeArrowheads="1"/>
            </p:cNvSpPr>
            <p:nvPr/>
          </p:nvSpPr>
          <p:spPr bwMode="black">
            <a:xfrm>
              <a:off x="539750" y="3213100"/>
              <a:ext cx="25923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20650" indent="-120650">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Font typeface="Wingdings" pitchFamily="2" charset="2"/>
                <a:buNone/>
              </a:pPr>
              <a:r>
                <a:rPr lang="zh-TW" altLang="en-US" sz="2000" b="1" dirty="0">
                  <a:solidFill>
                    <a:srgbClr val="9A5315"/>
                  </a:solidFill>
                  <a:latin typeface="微軟正黑體" panose="020B0604030504040204" pitchFamily="34" charset="-120"/>
                  <a:ea typeface="微軟正黑體" panose="020B0604030504040204" pitchFamily="34" charset="-120"/>
                </a:rPr>
                <a:t>高級中等學校藝才班</a:t>
              </a:r>
            </a:p>
            <a:p>
              <a:pPr algn="ctr">
                <a:spcBef>
                  <a:spcPct val="0"/>
                </a:spcBef>
                <a:buFont typeface="Wingdings" pitchFamily="2" charset="2"/>
                <a:buNone/>
              </a:pPr>
              <a:r>
                <a:rPr lang="zh-TW" altLang="en-US" sz="2000" b="1" dirty="0">
                  <a:solidFill>
                    <a:srgbClr val="9A5315"/>
                  </a:solidFill>
                  <a:latin typeface="微軟正黑體" panose="020B0604030504040204" pitchFamily="34" charset="-120"/>
                  <a:ea typeface="微軟正黑體" panose="020B0604030504040204" pitchFamily="34" charset="-120"/>
                </a:rPr>
                <a:t>特色招生甄選入學</a:t>
              </a:r>
            </a:p>
            <a:p>
              <a:pPr algn="ctr">
                <a:spcBef>
                  <a:spcPct val="0"/>
                </a:spcBef>
                <a:buFont typeface="Wingdings" pitchFamily="2" charset="2"/>
                <a:buNone/>
              </a:pPr>
              <a:r>
                <a:rPr lang="zh-TW" altLang="en-US" sz="2000" b="1" dirty="0">
                  <a:solidFill>
                    <a:srgbClr val="9A5315"/>
                  </a:solidFill>
                  <a:latin typeface="微軟正黑體" panose="020B0604030504040204" pitchFamily="34" charset="-120"/>
                  <a:ea typeface="微軟正黑體" panose="020B0604030504040204" pitchFamily="34" charset="-120"/>
                </a:rPr>
                <a:t>－術科測驗</a:t>
              </a:r>
              <a:endParaRPr lang="zh-TW" altLang="en-US" sz="2000" b="1" dirty="0">
                <a:solidFill>
                  <a:srgbClr val="1C1C1C"/>
                </a:solidFill>
                <a:latin typeface="微軟正黑體" panose="020B0604030504040204" pitchFamily="34" charset="-120"/>
                <a:ea typeface="微軟正黑體" panose="020B0604030504040204" pitchFamily="34" charset="-120"/>
              </a:endParaRPr>
            </a:p>
          </p:txBody>
        </p:sp>
        <p:sp>
          <p:nvSpPr>
            <p:cNvPr id="62469" name="AutoShape 18"/>
            <p:cNvSpPr>
              <a:spLocks noChangeArrowheads="1"/>
            </p:cNvSpPr>
            <p:nvPr/>
          </p:nvSpPr>
          <p:spPr bwMode="auto">
            <a:xfrm>
              <a:off x="3507160" y="1676400"/>
              <a:ext cx="5105400" cy="4191000"/>
            </a:xfrm>
            <a:prstGeom prst="roundRect">
              <a:avLst>
                <a:gd name="adj" fmla="val 3481"/>
              </a:avLst>
            </a:prstGeom>
            <a:noFill/>
            <a:ln w="19050" cap="rnd">
              <a:solidFill>
                <a:schemeClr val="fo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solidFill>
                  <a:srgbClr val="9A5315"/>
                </a:solidFill>
                <a:latin typeface="Arial" pitchFamily="34" charset="0"/>
                <a:ea typeface="新細明體" pitchFamily="18" charset="-120"/>
              </a:endParaRPr>
            </a:p>
          </p:txBody>
        </p:sp>
        <p:grpSp>
          <p:nvGrpSpPr>
            <p:cNvPr id="62470" name="Group 19"/>
            <p:cNvGrpSpPr>
              <a:grpSpLocks/>
            </p:cNvGrpSpPr>
            <p:nvPr/>
          </p:nvGrpSpPr>
          <p:grpSpPr bwMode="auto">
            <a:xfrm>
              <a:off x="3598863" y="1828800"/>
              <a:ext cx="4924425" cy="1228725"/>
              <a:chOff x="2304" y="1200"/>
              <a:chExt cx="3102" cy="774"/>
            </a:xfrm>
          </p:grpSpPr>
          <p:sp>
            <p:nvSpPr>
              <p:cNvPr id="154644"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a:extLst>
                <a:ext uri="{91240B29-F687-4F45-9708-019B960494DF}">
                  <a14:hiddenLine xmlns:a14="http://schemas.microsoft.com/office/drawing/2010/main" w="38100">
                    <a:solidFill>
                      <a:srgbClr val="FFFFFF"/>
                    </a:solidFill>
                    <a:round/>
                    <a:headEnd/>
                    <a:tailEnd/>
                  </a14:hiddenLine>
                </a:ext>
                <a:ext uri="{AF507438-7753-43E0-B8FC-AC1667EBCBE1}">
                  <a14:hiddenEffects xmlns:a14="http://schemas.microsoft.com/office/drawing/2010/main">
                    <a:effectLst>
                      <a:outerShdw dist="135003" dir="2928844" algn="ctr" rotWithShape="0">
                        <a:srgbClr val="000000">
                          <a:alpha val="50000"/>
                        </a:srgbClr>
                      </a:outerShdw>
                    </a:effectLst>
                  </a14:hiddenEffects>
                </a:ext>
              </a:extLst>
            </p:spPr>
            <p:txBody>
              <a:bodyPr wrap="none" anchor="ctr"/>
              <a:lstStyle/>
              <a:p>
                <a:pPr algn="ctr" eaLnBrk="1" hangingPunct="1">
                  <a:defRPr/>
                </a:pPr>
                <a:endParaRPr lang="zh-TW" altLang="en-US" sz="1000">
                  <a:solidFill>
                    <a:srgbClr val="9A5315"/>
                  </a:solidFill>
                </a:endParaRPr>
              </a:p>
            </p:txBody>
          </p:sp>
          <p:sp>
            <p:nvSpPr>
              <p:cNvPr id="62481"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solidFill>
                    <a:srgbClr val="9A5315"/>
                  </a:solidFill>
                  <a:latin typeface="Arial" pitchFamily="34" charset="0"/>
                  <a:ea typeface="新細明體" pitchFamily="18" charset="-120"/>
                </a:endParaRPr>
              </a:p>
            </p:txBody>
          </p:sp>
        </p:grpSp>
        <p:grpSp>
          <p:nvGrpSpPr>
            <p:cNvPr id="62471" name="Group 22"/>
            <p:cNvGrpSpPr>
              <a:grpSpLocks/>
            </p:cNvGrpSpPr>
            <p:nvPr/>
          </p:nvGrpSpPr>
          <p:grpSpPr bwMode="auto">
            <a:xfrm>
              <a:off x="3598863" y="3190875"/>
              <a:ext cx="4924425" cy="1228725"/>
              <a:chOff x="2304" y="2058"/>
              <a:chExt cx="3102" cy="774"/>
            </a:xfrm>
          </p:grpSpPr>
          <p:sp>
            <p:nvSpPr>
              <p:cNvPr id="154647" name="AutoShape 23"/>
              <p:cNvSpPr>
                <a:spLocks noChangeArrowheads="1"/>
              </p:cNvSpPr>
              <p:nvPr/>
            </p:nvSpPr>
            <p:spPr bwMode="gray">
              <a:xfrm>
                <a:off x="2334" y="2058"/>
                <a:ext cx="3072" cy="774"/>
              </a:xfrm>
              <a:prstGeom prst="roundRect">
                <a:avLst>
                  <a:gd name="adj" fmla="val 10889"/>
                </a:avLst>
              </a:prstGeom>
              <a:gradFill rotWithShape="1">
                <a:gsLst>
                  <a:gs pos="0">
                    <a:schemeClr val="hlink"/>
                  </a:gs>
                  <a:gs pos="100000">
                    <a:schemeClr val="hlink">
                      <a:gamma/>
                      <a:tint val="21176"/>
                      <a:invGamma/>
                    </a:schemeClr>
                  </a:gs>
                </a:gsLst>
                <a:lin ang="0" scaled="1"/>
              </a:gradFill>
              <a:ln>
                <a:noFill/>
              </a:ln>
              <a:effectLst/>
              <a:extLst>
                <a:ext uri="{91240B29-F687-4F45-9708-019B960494DF}">
                  <a14:hiddenLine xmlns:a14="http://schemas.microsoft.com/office/drawing/2010/main" w="38100">
                    <a:solidFill>
                      <a:srgbClr val="FFFFFF"/>
                    </a:solidFill>
                    <a:round/>
                    <a:headEnd/>
                    <a:tailEnd/>
                  </a14:hiddenLine>
                </a:ext>
                <a:ext uri="{AF507438-7753-43E0-B8FC-AC1667EBCBE1}">
                  <a14:hiddenEffects xmlns:a14="http://schemas.microsoft.com/office/drawing/2010/main">
                    <a:effectLst>
                      <a:outerShdw dist="135003" dir="2928844" algn="ctr" rotWithShape="0">
                        <a:srgbClr val="000000">
                          <a:alpha val="50000"/>
                        </a:srgbClr>
                      </a:outerShdw>
                    </a:effectLst>
                  </a14:hiddenEffects>
                </a:ext>
              </a:extLst>
            </p:spPr>
            <p:txBody>
              <a:bodyPr wrap="none" anchor="ctr"/>
              <a:lstStyle/>
              <a:p>
                <a:pPr algn="ctr" eaLnBrk="1" hangingPunct="1">
                  <a:defRPr/>
                </a:pPr>
                <a:endParaRPr lang="zh-TW" altLang="en-US" sz="1000">
                  <a:solidFill>
                    <a:srgbClr val="9A5315"/>
                  </a:solidFill>
                </a:endParaRPr>
              </a:p>
            </p:txBody>
          </p:sp>
          <p:sp>
            <p:nvSpPr>
              <p:cNvPr id="62479" name="AutoShape 24"/>
              <p:cNvSpPr>
                <a:spLocks noChangeArrowheads="1"/>
              </p:cNvSpPr>
              <p:nvPr/>
            </p:nvSpPr>
            <p:spPr bwMode="gray">
              <a:xfrm>
                <a:off x="2304" y="2352"/>
                <a:ext cx="336" cy="240"/>
              </a:xfrm>
              <a:prstGeom prst="rightArrow">
                <a:avLst>
                  <a:gd name="adj1" fmla="val 50000"/>
                  <a:gd name="adj2" fmla="val 58333"/>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solidFill>
                    <a:srgbClr val="9A5315"/>
                  </a:solidFill>
                  <a:latin typeface="Arial" pitchFamily="34" charset="0"/>
                  <a:ea typeface="新細明體" pitchFamily="18" charset="-120"/>
                </a:endParaRPr>
              </a:p>
            </p:txBody>
          </p:sp>
        </p:grpSp>
        <p:grpSp>
          <p:nvGrpSpPr>
            <p:cNvPr id="62472" name="Group 25"/>
            <p:cNvGrpSpPr>
              <a:grpSpLocks/>
            </p:cNvGrpSpPr>
            <p:nvPr/>
          </p:nvGrpSpPr>
          <p:grpSpPr bwMode="auto">
            <a:xfrm>
              <a:off x="3598863" y="4495800"/>
              <a:ext cx="4924425" cy="1228725"/>
              <a:chOff x="2304" y="2880"/>
              <a:chExt cx="3102" cy="774"/>
            </a:xfrm>
          </p:grpSpPr>
          <p:sp>
            <p:nvSpPr>
              <p:cNvPr id="154650"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a:extLst>
                <a:ext uri="{91240B29-F687-4F45-9708-019B960494DF}">
                  <a14:hiddenLine xmlns:a14="http://schemas.microsoft.com/office/drawing/2010/main" w="38100">
                    <a:solidFill>
                      <a:srgbClr val="FFFFFF"/>
                    </a:solidFill>
                    <a:round/>
                    <a:headEnd/>
                    <a:tailEnd/>
                  </a14:hiddenLine>
                </a:ext>
                <a:ext uri="{AF507438-7753-43E0-B8FC-AC1667EBCBE1}">
                  <a14:hiddenEffects xmlns:a14="http://schemas.microsoft.com/office/drawing/2010/main">
                    <a:effectLst>
                      <a:outerShdw dist="135003" dir="2928844" algn="ctr" rotWithShape="0">
                        <a:srgbClr val="000000">
                          <a:alpha val="50000"/>
                        </a:srgbClr>
                      </a:outerShdw>
                    </a:effectLst>
                  </a14:hiddenEffects>
                </a:ext>
              </a:extLst>
            </p:spPr>
            <p:txBody>
              <a:bodyPr wrap="none" anchor="ctr"/>
              <a:lstStyle/>
              <a:p>
                <a:pPr algn="ctr" eaLnBrk="1" hangingPunct="1">
                  <a:defRPr/>
                </a:pPr>
                <a:endParaRPr lang="zh-TW" altLang="en-US" sz="1000">
                  <a:solidFill>
                    <a:srgbClr val="9A5315"/>
                  </a:solidFill>
                </a:endParaRPr>
              </a:p>
            </p:txBody>
          </p:sp>
          <p:sp>
            <p:nvSpPr>
              <p:cNvPr id="62477"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solidFill>
                    <a:srgbClr val="9A5315"/>
                  </a:solidFill>
                  <a:latin typeface="Arial" pitchFamily="34" charset="0"/>
                  <a:ea typeface="新細明體" pitchFamily="18" charset="-120"/>
                </a:endParaRPr>
              </a:p>
            </p:txBody>
          </p:sp>
        </p:grpSp>
        <p:sp>
          <p:nvSpPr>
            <p:cNvPr id="62473" name="Text Box 30"/>
            <p:cNvSpPr txBox="1">
              <a:spLocks noChangeArrowheads="1"/>
            </p:cNvSpPr>
            <p:nvPr/>
          </p:nvSpPr>
          <p:spPr bwMode="gray">
            <a:xfrm>
              <a:off x="4211638" y="2133600"/>
              <a:ext cx="424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dirty="0">
                  <a:solidFill>
                    <a:srgbClr val="003300"/>
                  </a:solidFill>
                  <a:latin typeface="微軟正黑體" panose="020B0604030504040204" pitchFamily="34" charset="-120"/>
                  <a:ea typeface="微軟正黑體" panose="020B0604030504040204" pitchFamily="34" charset="-120"/>
                </a:rPr>
                <a:t>學生不受免試就學區之限制，惟僅能向一區報名</a:t>
              </a:r>
              <a:endParaRPr lang="en-US" altLang="zh-TW" sz="2000" dirty="0">
                <a:solidFill>
                  <a:srgbClr val="003300"/>
                </a:solidFill>
                <a:latin typeface="微軟正黑體" panose="020B0604030504040204" pitchFamily="34" charset="-120"/>
                <a:ea typeface="微軟正黑體" panose="020B0604030504040204" pitchFamily="34" charset="-120"/>
              </a:endParaRPr>
            </a:p>
          </p:txBody>
        </p:sp>
        <p:sp>
          <p:nvSpPr>
            <p:cNvPr id="62474" name="Text Box 31"/>
            <p:cNvSpPr txBox="1">
              <a:spLocks noChangeArrowheads="1"/>
            </p:cNvSpPr>
            <p:nvPr/>
          </p:nvSpPr>
          <p:spPr bwMode="gray">
            <a:xfrm>
              <a:off x="4211638" y="3500438"/>
              <a:ext cx="424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dirty="0">
                  <a:solidFill>
                    <a:srgbClr val="000000"/>
                  </a:solidFill>
                  <a:latin typeface="微軟正黑體" panose="020B0604030504040204" pitchFamily="34" charset="-120"/>
                  <a:ea typeface="微軟正黑體" panose="020B0604030504040204" pitchFamily="34" charset="-120"/>
                </a:rPr>
                <a:t>同一類型之術科測驗以同日辦理為原則</a:t>
              </a:r>
              <a:r>
                <a:rPr lang="zh-TW" altLang="zh-TW" sz="2000" dirty="0">
                  <a:solidFill>
                    <a:srgbClr val="000000"/>
                  </a:solidFill>
                  <a:latin typeface="微軟正黑體" panose="020B0604030504040204" pitchFamily="34" charset="-120"/>
                  <a:ea typeface="微軟正黑體" panose="020B0604030504040204" pitchFamily="34" charset="-120"/>
                </a:rPr>
                <a:t>，</a:t>
              </a:r>
              <a:r>
                <a:rPr lang="zh-TW" altLang="en-US" sz="2000" dirty="0">
                  <a:solidFill>
                    <a:srgbClr val="000000"/>
                  </a:solidFill>
                  <a:latin typeface="微軟正黑體" panose="020B0604030504040204" pitchFamily="34" charset="-120"/>
                  <a:ea typeface="微軟正黑體" panose="020B0604030504040204" pitchFamily="34" charset="-120"/>
                </a:rPr>
                <a:t>不得施以學科成就測驗</a:t>
              </a:r>
              <a:endParaRPr lang="en-US" altLang="zh-TW" sz="2000" dirty="0">
                <a:solidFill>
                  <a:srgbClr val="000000"/>
                </a:solidFill>
                <a:latin typeface="微軟正黑體" panose="020B0604030504040204" pitchFamily="34" charset="-120"/>
                <a:ea typeface="微軟正黑體" panose="020B0604030504040204" pitchFamily="34" charset="-120"/>
              </a:endParaRPr>
            </a:p>
          </p:txBody>
        </p:sp>
        <p:sp>
          <p:nvSpPr>
            <p:cNvPr id="62475" name="Text Box 32"/>
            <p:cNvSpPr txBox="1">
              <a:spLocks noChangeArrowheads="1"/>
            </p:cNvSpPr>
            <p:nvPr/>
          </p:nvSpPr>
          <p:spPr bwMode="gray">
            <a:xfrm>
              <a:off x="4211638" y="4743549"/>
              <a:ext cx="424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dirty="0">
                  <a:solidFill>
                    <a:srgbClr val="0000FF"/>
                  </a:solidFill>
                  <a:latin typeface="微軟正黑體" panose="020B0604030504040204" pitchFamily="34" charset="-120"/>
                  <a:ea typeface="微軟正黑體" panose="020B0604030504040204" pitchFamily="34" charset="-120"/>
                </a:rPr>
                <a:t>免試入學前，完成術科測驗並取得成績證明</a:t>
              </a:r>
              <a:endParaRPr lang="en-US" altLang="zh-TW" sz="2000" dirty="0">
                <a:solidFill>
                  <a:srgbClr val="0000FF"/>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102534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3490" name="Rectangle 2"/>
          <p:cNvSpPr>
            <a:spLocks noGrp="1" noChangeArrowheads="1"/>
          </p:cNvSpPr>
          <p:nvPr>
            <p:ph type="title"/>
          </p:nvPr>
        </p:nvSpPr>
        <p:spPr>
          <a:xfrm>
            <a:off x="457200" y="197768"/>
            <a:ext cx="82296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normAutofit/>
          </a:bodyPr>
          <a:lstStyle/>
          <a:p>
            <a:pPr eaLnBrk="1" hangingPunct="1"/>
            <a:r>
              <a:rPr altLang="en-US" sz="4000" b="1" dirty="0" err="1">
                <a:solidFill>
                  <a:schemeClr val="accent1">
                    <a:lumMod val="50000"/>
                  </a:schemeClr>
                </a:solidFill>
                <a:latin typeface="微軟正黑體" panose="020B0604030504040204" pitchFamily="34" charset="-120"/>
                <a:ea typeface="微軟正黑體" panose="020B0604030504040204" pitchFamily="34" charset="-120"/>
              </a:rPr>
              <a:t>甄選入學招生作業－分發作業</a:t>
            </a:r>
            <a:endParaRPr lang="en-US" altLang="zh-TW"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359569" y="1676400"/>
            <a:ext cx="8424863" cy="4495800"/>
            <a:chOff x="323601" y="1676400"/>
            <a:chExt cx="8424863" cy="4495800"/>
          </a:xfrm>
        </p:grpSpPr>
        <p:sp>
          <p:nvSpPr>
            <p:cNvPr id="63491" name="AutoShape 23"/>
            <p:cNvSpPr>
              <a:spLocks noChangeArrowheads="1"/>
            </p:cNvSpPr>
            <p:nvPr/>
          </p:nvSpPr>
          <p:spPr bwMode="gray">
            <a:xfrm>
              <a:off x="6092576" y="2514600"/>
              <a:ext cx="2655888" cy="3200400"/>
            </a:xfrm>
            <a:prstGeom prst="roundRect">
              <a:avLst>
                <a:gd name="adj" fmla="val 9106"/>
              </a:avLst>
            </a:prstGeom>
            <a:gradFill rotWithShape="1">
              <a:gsLst>
                <a:gs pos="0">
                  <a:srgbClr val="CCFFFF"/>
                </a:gs>
                <a:gs pos="100000">
                  <a:srgbClr val="FFFFFF"/>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r>
                <a:rPr lang="zh-TW" altLang="en-US" sz="2000" dirty="0">
                  <a:solidFill>
                    <a:srgbClr val="9A5315"/>
                  </a:solidFill>
                  <a:latin typeface="微軟正黑體" panose="020B0604030504040204" pitchFamily="34" charset="-120"/>
                  <a:ea typeface="微軟正黑體" panose="020B0604030504040204" pitchFamily="34" charset="-120"/>
                </a:rPr>
                <a:t>高級中等學校</a:t>
              </a:r>
              <a:r>
                <a:rPr lang="zh-TW" altLang="en-US" sz="2000" dirty="0">
                  <a:solidFill>
                    <a:srgbClr val="000000"/>
                  </a:solidFill>
                  <a:latin typeface="微軟正黑體" panose="020B0604030504040204" pitchFamily="34" charset="-120"/>
                  <a:ea typeface="微軟正黑體" panose="020B0604030504040204" pitchFamily="34" charset="-120"/>
                </a:rPr>
                <a:t>藝才班</a:t>
              </a:r>
            </a:p>
            <a:p>
              <a:pPr algn="ctr" eaLnBrk="1" hangingPunct="1">
                <a:spcBef>
                  <a:spcPct val="0"/>
                </a:spcBef>
                <a:buFontTx/>
                <a:buNone/>
              </a:pPr>
              <a:r>
                <a:rPr lang="zh-TW" altLang="en-US" sz="2000" dirty="0">
                  <a:solidFill>
                    <a:srgbClr val="000000"/>
                  </a:solidFill>
                  <a:latin typeface="微軟正黑體" panose="020B0604030504040204" pitchFamily="34" charset="-120"/>
                  <a:ea typeface="微軟正黑體" panose="020B0604030504040204" pitchFamily="34" charset="-120"/>
                </a:rPr>
                <a:t>特色招生甄選入學</a:t>
              </a:r>
            </a:p>
            <a:p>
              <a:pPr algn="ctr" eaLnBrk="1" hangingPunct="1">
                <a:spcBef>
                  <a:spcPct val="0"/>
                </a:spcBef>
                <a:buFontTx/>
                <a:buNone/>
              </a:pPr>
              <a:r>
                <a:rPr lang="zh-TW" altLang="en-US" sz="2000" dirty="0">
                  <a:solidFill>
                    <a:srgbClr val="000000"/>
                  </a:solidFill>
                  <a:latin typeface="微軟正黑體" panose="020B0604030504040204" pitchFamily="34" charset="-120"/>
                  <a:ea typeface="微軟正黑體" panose="020B0604030504040204" pitchFamily="34" charset="-120"/>
                </a:rPr>
                <a:t>－分發作業</a:t>
              </a:r>
            </a:p>
          </p:txBody>
        </p:sp>
        <p:sp>
          <p:nvSpPr>
            <p:cNvPr id="63492" name="AutoShape 24"/>
            <p:cNvSpPr>
              <a:spLocks noChangeArrowheads="1"/>
            </p:cNvSpPr>
            <p:nvPr/>
          </p:nvSpPr>
          <p:spPr bwMode="ltGray">
            <a:xfrm>
              <a:off x="323601" y="1676400"/>
              <a:ext cx="5464175" cy="4495800"/>
            </a:xfrm>
            <a:prstGeom prst="rightArrow">
              <a:avLst>
                <a:gd name="adj1" fmla="val 76130"/>
                <a:gd name="adj2" fmla="val 28157"/>
              </a:avLst>
            </a:prstGeom>
            <a:gradFill rotWithShape="1">
              <a:gsLst>
                <a:gs pos="0">
                  <a:srgbClr val="00FFFF"/>
                </a:gs>
                <a:gs pos="100000">
                  <a:srgbClr val="D9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solidFill>
                  <a:srgbClr val="9A5315"/>
                </a:solidFill>
                <a:latin typeface="Arial" pitchFamily="34" charset="0"/>
                <a:ea typeface="新細明體" pitchFamily="18" charset="-120"/>
              </a:endParaRPr>
            </a:p>
          </p:txBody>
        </p:sp>
        <p:sp>
          <p:nvSpPr>
            <p:cNvPr id="63493" name="AutoShape 25"/>
            <p:cNvSpPr>
              <a:spLocks noChangeArrowheads="1"/>
            </p:cNvSpPr>
            <p:nvPr/>
          </p:nvSpPr>
          <p:spPr bwMode="blackWhite">
            <a:xfrm>
              <a:off x="377576" y="2286000"/>
              <a:ext cx="4038600" cy="719138"/>
            </a:xfrm>
            <a:prstGeom prst="roundRect">
              <a:avLst>
                <a:gd name="adj" fmla="val 9106"/>
              </a:avLst>
            </a:prstGeom>
            <a:solidFill>
              <a:schemeClr val="accent1">
                <a:lumMod val="20000"/>
                <a:lumOff val="8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dirty="0">
                  <a:solidFill>
                    <a:srgbClr val="003300"/>
                  </a:solidFill>
                  <a:latin typeface="微軟正黑體" panose="020B0604030504040204" pitchFamily="34" charset="-120"/>
                  <a:ea typeface="微軟正黑體" panose="020B0604030504040204" pitchFamily="34" charset="-120"/>
                </a:rPr>
                <a:t>報名及報到，與免試入學同時辦理</a:t>
              </a:r>
              <a:endParaRPr lang="en-US" altLang="zh-TW" sz="2000" dirty="0">
                <a:solidFill>
                  <a:srgbClr val="003300"/>
                </a:solidFill>
                <a:latin typeface="微軟正黑體" panose="020B0604030504040204" pitchFamily="34" charset="-120"/>
                <a:ea typeface="微軟正黑體" panose="020B0604030504040204" pitchFamily="34" charset="-120"/>
              </a:endParaRPr>
            </a:p>
          </p:txBody>
        </p:sp>
        <p:sp>
          <p:nvSpPr>
            <p:cNvPr id="63494" name="AutoShape 26"/>
            <p:cNvSpPr>
              <a:spLocks noChangeArrowheads="1"/>
            </p:cNvSpPr>
            <p:nvPr/>
          </p:nvSpPr>
          <p:spPr bwMode="blackWhite">
            <a:xfrm>
              <a:off x="377576" y="3146425"/>
              <a:ext cx="4038600" cy="719138"/>
            </a:xfrm>
            <a:prstGeom prst="roundRect">
              <a:avLst>
                <a:gd name="adj" fmla="val 9106"/>
              </a:avLst>
            </a:prstGeom>
            <a:solidFill>
              <a:schemeClr val="tx2">
                <a:lumMod val="20000"/>
                <a:lumOff val="8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dirty="0">
                  <a:solidFill>
                    <a:srgbClr val="FF6600"/>
                  </a:solidFill>
                  <a:latin typeface="微軟正黑體" panose="020B0604030504040204" pitchFamily="34" charset="-120"/>
                  <a:ea typeface="微軟正黑體" panose="020B0604030504040204" pitchFamily="34" charset="-120"/>
                </a:rPr>
                <a:t>以術科測驗分數及學生志願作為入學依據</a:t>
              </a:r>
              <a:endParaRPr lang="en-US" altLang="zh-TW" sz="2000" dirty="0">
                <a:solidFill>
                  <a:srgbClr val="FF6600"/>
                </a:solidFill>
                <a:latin typeface="微軟正黑體" panose="020B0604030504040204" pitchFamily="34" charset="-120"/>
                <a:ea typeface="微軟正黑體" panose="020B0604030504040204" pitchFamily="34" charset="-120"/>
              </a:endParaRPr>
            </a:p>
          </p:txBody>
        </p:sp>
        <p:sp>
          <p:nvSpPr>
            <p:cNvPr id="63495" name="AutoShape 27"/>
            <p:cNvSpPr>
              <a:spLocks noChangeArrowheads="1"/>
            </p:cNvSpPr>
            <p:nvPr/>
          </p:nvSpPr>
          <p:spPr bwMode="blackWhite">
            <a:xfrm>
              <a:off x="377576" y="4006850"/>
              <a:ext cx="4038600" cy="719138"/>
            </a:xfrm>
            <a:prstGeom prst="roundRect">
              <a:avLst>
                <a:gd name="adj" fmla="val 9106"/>
              </a:avLst>
            </a:prstGeom>
            <a:solidFill>
              <a:schemeClr val="accent2">
                <a:lumMod val="20000"/>
                <a:lumOff val="8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dirty="0">
                  <a:solidFill>
                    <a:srgbClr val="0000FF"/>
                  </a:solidFill>
                  <a:latin typeface="微軟正黑體" panose="020B0604030504040204" pitchFamily="34" charset="-120"/>
                  <a:ea typeface="微軟正黑體" panose="020B0604030504040204" pitchFamily="34" charset="-120"/>
                </a:rPr>
                <a:t>得以國民中學教育會考評量結果為入學門檻</a:t>
              </a:r>
              <a:endParaRPr lang="en-US" altLang="zh-TW" sz="2000" dirty="0">
                <a:solidFill>
                  <a:srgbClr val="0000FF"/>
                </a:solidFill>
                <a:latin typeface="微軟正黑體" panose="020B0604030504040204" pitchFamily="34" charset="-120"/>
                <a:ea typeface="微軟正黑體" panose="020B0604030504040204" pitchFamily="34" charset="-120"/>
              </a:endParaRPr>
            </a:p>
          </p:txBody>
        </p:sp>
        <p:pic>
          <p:nvPicPr>
            <p:cNvPr id="63496" name="Picture 28" descr="3D_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30776" y="1981200"/>
              <a:ext cx="76676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7" name="AutoShape 29"/>
            <p:cNvSpPr>
              <a:spLocks noChangeArrowheads="1"/>
            </p:cNvSpPr>
            <p:nvPr/>
          </p:nvSpPr>
          <p:spPr bwMode="blackWhite">
            <a:xfrm>
              <a:off x="377576" y="4868863"/>
              <a:ext cx="4038600" cy="719137"/>
            </a:xfrm>
            <a:prstGeom prst="roundRect">
              <a:avLst>
                <a:gd name="adj" fmla="val 9106"/>
              </a:avLst>
            </a:prstGeom>
            <a:solidFill>
              <a:schemeClr val="accent6">
                <a:lumMod val="20000"/>
                <a:lumOff val="8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34000" rIns="234000"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zh-TW" altLang="en-US" sz="2000" dirty="0">
                  <a:solidFill>
                    <a:srgbClr val="FF0000"/>
                  </a:solidFill>
                  <a:latin typeface="微軟正黑體" panose="020B0604030504040204" pitchFamily="34" charset="-120"/>
                  <a:ea typeface="微軟正黑體" panose="020B0604030504040204" pitchFamily="34" charset="-120"/>
                </a:rPr>
                <a:t>如有缺額，得經主管機關同意後辦理續招</a:t>
              </a:r>
              <a:endParaRPr lang="en-US" altLang="zh-TW" sz="2000" dirty="0">
                <a:solidFill>
                  <a:srgbClr val="FF0000"/>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793572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4515" name="Rectangle 2"/>
          <p:cNvSpPr>
            <a:spLocks noGrp="1" noChangeArrowheads="1"/>
          </p:cNvSpPr>
          <p:nvPr>
            <p:ph type="title"/>
          </p:nvPr>
        </p:nvSpPr>
        <p:spPr>
          <a:xfrm>
            <a:off x="1103435" y="260648"/>
            <a:ext cx="6708925" cy="936104"/>
          </a:xfrm>
        </p:spPr>
        <p:txBody>
          <a:bodyPr>
            <a:normAutofit/>
          </a:bodyPr>
          <a:lstStyle/>
          <a:p>
            <a:pPr eaLnBrk="1" hangingPunct="1"/>
            <a:r>
              <a:rPr altLang="en-US" b="1" dirty="0" err="1">
                <a:solidFill>
                  <a:schemeClr val="accent1">
                    <a:lumMod val="50000"/>
                  </a:schemeClr>
                </a:solidFill>
                <a:latin typeface="微軟正黑體" panose="020B0604030504040204" pitchFamily="34" charset="-120"/>
                <a:ea typeface="微軟正黑體" panose="020B0604030504040204" pitchFamily="34" charset="-120"/>
              </a:rPr>
              <a:t>其他規定事項</a:t>
            </a:r>
            <a:endParaRPr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graphicFrame>
        <p:nvGraphicFramePr>
          <p:cNvPr id="2" name="資料庫圖表 1"/>
          <p:cNvGraphicFramePr/>
          <p:nvPr>
            <p:extLst>
              <p:ext uri="{D42A27DB-BD31-4B8C-83A1-F6EECF244321}">
                <p14:modId xmlns:p14="http://schemas.microsoft.com/office/powerpoint/2010/main" val="1275275181"/>
              </p:ext>
            </p:extLst>
          </p:nvPr>
        </p:nvGraphicFramePr>
        <p:xfrm>
          <a:off x="1103435" y="1518009"/>
          <a:ext cx="6937130" cy="4281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54043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descr="演色-老師PPT設計_工作區域 1 複本 4.jpg"/>
          <p:cNvPicPr>
            <a:picLocks noChangeAspect="1"/>
          </p:cNvPicPr>
          <p:nvPr/>
        </p:nvPicPr>
        <p:blipFill>
          <a:blip r:embed="rId2" cstate="print"/>
          <a:stretch>
            <a:fillRect/>
          </a:stretch>
        </p:blipFill>
        <p:spPr>
          <a:xfrm>
            <a:off x="-108520" y="-19093"/>
            <a:ext cx="9144000" cy="6858000"/>
          </a:xfrm>
          <a:prstGeom prst="rect">
            <a:avLst/>
          </a:prstGeom>
        </p:spPr>
      </p:pic>
      <p:pic>
        <p:nvPicPr>
          <p:cNvPr id="25" name="圖片 2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6" name="矩形 25"/>
          <p:cNvSpPr/>
          <p:nvPr/>
        </p:nvSpPr>
        <p:spPr>
          <a:xfrm>
            <a:off x="755576" y="156630"/>
            <a:ext cx="6989414" cy="1200329"/>
          </a:xfrm>
          <a:prstGeom prst="rect">
            <a:avLst/>
          </a:prstGeom>
        </p:spPr>
        <p:txBody>
          <a:bodyPr wrap="none">
            <a:spAutoFit/>
          </a:bodyPr>
          <a:lstStyle/>
          <a:p>
            <a:pPr algn="ct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110</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年藝才班甄選入學聯合招生區</a:t>
            </a:r>
            <a:endPar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endParaRPr>
          </a:p>
          <a:p>
            <a:pPr algn="ct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部分學校獨招</a:t>
            </a: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a:t>
            </a:r>
            <a:endParaRPr lang="zh-TW" altLang="en-US" sz="3600"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a:stretch>
            <a:fillRect/>
          </a:stretch>
        </p:blipFill>
        <p:spPr>
          <a:xfrm>
            <a:off x="170781" y="1356959"/>
            <a:ext cx="8864699" cy="4983069"/>
          </a:xfrm>
          <a:prstGeom prst="rect">
            <a:avLst/>
          </a:prstGeom>
        </p:spPr>
      </p:pic>
    </p:spTree>
    <p:extLst>
      <p:ext uri="{BB962C8B-B14F-4D97-AF65-F5344CB8AC3E}">
        <p14:creationId xmlns:p14="http://schemas.microsoft.com/office/powerpoint/2010/main" val="338818476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descr="演色-老師PPT設計_工作區域 1 複本 4.jpg"/>
          <p:cNvPicPr>
            <a:picLocks noChangeAspect="1"/>
          </p:cNvPicPr>
          <p:nvPr/>
        </p:nvPicPr>
        <p:blipFill>
          <a:blip r:embed="rId2" cstate="print"/>
          <a:stretch>
            <a:fillRect/>
          </a:stretch>
        </p:blipFill>
        <p:spPr>
          <a:xfrm>
            <a:off x="-108520" y="-19093"/>
            <a:ext cx="9144000" cy="6858000"/>
          </a:xfrm>
          <a:prstGeom prst="rect">
            <a:avLst/>
          </a:prstGeom>
        </p:spPr>
      </p:pic>
      <p:pic>
        <p:nvPicPr>
          <p:cNvPr id="25" name="圖片 2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6" name="矩形 25"/>
          <p:cNvSpPr/>
          <p:nvPr/>
        </p:nvSpPr>
        <p:spPr>
          <a:xfrm>
            <a:off x="827584" y="199093"/>
            <a:ext cx="7013459" cy="1200329"/>
          </a:xfrm>
          <a:prstGeom prst="rect">
            <a:avLst/>
          </a:prstGeom>
        </p:spPr>
        <p:txBody>
          <a:bodyPr wrap="none">
            <a:spAutoFit/>
          </a:bodyPr>
          <a:lstStyle/>
          <a:p>
            <a:pPr algn="ct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110</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年藝才班甄選入學聯合招生區</a:t>
            </a:r>
            <a:endPar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endParaRPr>
          </a:p>
          <a:p>
            <a:pPr algn="ct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 (</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部分學校獨招</a:t>
            </a: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a:t>
            </a:r>
            <a:endParaRPr lang="zh-TW" altLang="en-US" sz="3600"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264284" y="1598514"/>
            <a:ext cx="8615432" cy="4871691"/>
          </a:xfrm>
          <a:prstGeom prst="rect">
            <a:avLst/>
          </a:prstGeom>
        </p:spPr>
      </p:pic>
    </p:spTree>
    <p:extLst>
      <p:ext uri="{BB962C8B-B14F-4D97-AF65-F5344CB8AC3E}">
        <p14:creationId xmlns:p14="http://schemas.microsoft.com/office/powerpoint/2010/main" val="40135473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descr="演色-老師PPT設計_工作區域 1 複本 4.jpg"/>
          <p:cNvPicPr>
            <a:picLocks noChangeAspect="1"/>
          </p:cNvPicPr>
          <p:nvPr/>
        </p:nvPicPr>
        <p:blipFill>
          <a:blip r:embed="rId2" cstate="print"/>
          <a:stretch>
            <a:fillRect/>
          </a:stretch>
        </p:blipFill>
        <p:spPr>
          <a:xfrm>
            <a:off x="-108520" y="-19093"/>
            <a:ext cx="9144000" cy="6858000"/>
          </a:xfrm>
          <a:prstGeom prst="rect">
            <a:avLst/>
          </a:prstGeom>
        </p:spPr>
      </p:pic>
      <p:pic>
        <p:nvPicPr>
          <p:cNvPr id="25" name="圖片 2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6" name="矩形 25"/>
          <p:cNvSpPr/>
          <p:nvPr/>
        </p:nvSpPr>
        <p:spPr>
          <a:xfrm>
            <a:off x="1077292" y="236161"/>
            <a:ext cx="6989414" cy="1200329"/>
          </a:xfrm>
          <a:prstGeom prst="rect">
            <a:avLst/>
          </a:prstGeom>
        </p:spPr>
        <p:txBody>
          <a:bodyPr wrap="none">
            <a:spAutoFit/>
          </a:bodyPr>
          <a:lstStyle/>
          <a:p>
            <a:pPr algn="ct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110</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年藝才班甄選入學聯合招生區</a:t>
            </a:r>
            <a:endPar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endParaRPr>
          </a:p>
          <a:p>
            <a:pPr algn="ct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 (</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部分學校獨招</a:t>
            </a: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a:t>
            </a:r>
            <a:endParaRPr lang="zh-TW" altLang="en-US" sz="3600"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261678" y="1480070"/>
            <a:ext cx="8620643" cy="4794664"/>
          </a:xfrm>
          <a:prstGeom prst="rect">
            <a:avLst/>
          </a:prstGeom>
        </p:spPr>
      </p:pic>
    </p:spTree>
    <p:extLst>
      <p:ext uri="{BB962C8B-B14F-4D97-AF65-F5344CB8AC3E}">
        <p14:creationId xmlns:p14="http://schemas.microsoft.com/office/powerpoint/2010/main" val="631369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228"/>
            <a:ext cx="9138362" cy="6853772"/>
          </a:xfrm>
        </p:spPr>
      </p:pic>
      <p:sp>
        <p:nvSpPr>
          <p:cNvPr id="2" name="標題 1"/>
          <p:cNvSpPr>
            <a:spLocks noGrp="1"/>
          </p:cNvSpPr>
          <p:nvPr>
            <p:ph type="title"/>
          </p:nvPr>
        </p:nvSpPr>
        <p:spPr>
          <a:xfrm>
            <a:off x="251520" y="836712"/>
            <a:ext cx="8229600" cy="4450506"/>
          </a:xfrm>
        </p:spPr>
        <p:txBody>
          <a:bodyPr>
            <a:normAutofit/>
          </a:bodyPr>
          <a:lstStyle/>
          <a:p>
            <a:r>
              <a:rPr lang="en-US" altLang="zh-TW" sz="6000" b="1" dirty="0">
                <a:solidFill>
                  <a:schemeClr val="bg1"/>
                </a:solidFill>
                <a:latin typeface="微軟正黑體" panose="020B0604030504040204" pitchFamily="34" charset="-120"/>
                <a:ea typeface="微軟正黑體" panose="020B0604030504040204" pitchFamily="34" charset="-120"/>
              </a:rPr>
              <a:t>110</a:t>
            </a:r>
            <a:r>
              <a:rPr lang="zh-TW" altLang="en-US" sz="6000" b="1" dirty="0">
                <a:solidFill>
                  <a:schemeClr val="bg1"/>
                </a:solidFill>
                <a:latin typeface="微軟正黑體" panose="020B0604030504040204" pitchFamily="34" charset="-120"/>
                <a:ea typeface="微軟正黑體" panose="020B0604030504040204" pitchFamily="34" charset="-120"/>
              </a:rPr>
              <a:t>基北區</a:t>
            </a:r>
            <a:r>
              <a:rPr lang="en-US" altLang="zh-TW" sz="6000" b="1" dirty="0">
                <a:solidFill>
                  <a:schemeClr val="bg1"/>
                </a:solidFill>
                <a:latin typeface="微軟正黑體" panose="020B0604030504040204" pitchFamily="34" charset="-120"/>
                <a:ea typeface="微軟正黑體" panose="020B0604030504040204" pitchFamily="34" charset="-120"/>
              </a:rPr>
              <a:t/>
            </a:r>
            <a:br>
              <a:rPr lang="en-US" altLang="zh-TW" sz="6000" b="1" dirty="0">
                <a:solidFill>
                  <a:schemeClr val="bg1"/>
                </a:solidFill>
                <a:latin typeface="微軟正黑體" panose="020B0604030504040204" pitchFamily="34" charset="-120"/>
                <a:ea typeface="微軟正黑體" panose="020B0604030504040204" pitchFamily="34" charset="-120"/>
              </a:rPr>
            </a:br>
            <a:r>
              <a:rPr lang="zh-TW" altLang="en-US" sz="6000" b="1" dirty="0">
                <a:solidFill>
                  <a:schemeClr val="bg1"/>
                </a:solidFill>
                <a:latin typeface="微軟正黑體" panose="020B0604030504040204" pitchFamily="34" charset="-120"/>
                <a:ea typeface="微軟正黑體" panose="020B0604030504040204" pitchFamily="34" charset="-120"/>
              </a:rPr>
              <a:t>適性入學管道</a:t>
            </a:r>
          </a:p>
        </p:txBody>
      </p:sp>
    </p:spTree>
    <p:extLst>
      <p:ext uri="{BB962C8B-B14F-4D97-AF65-F5344CB8AC3E}">
        <p14:creationId xmlns:p14="http://schemas.microsoft.com/office/powerpoint/2010/main" val="7052738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descr="演色-老師PPT設計_工作區域 1 複本 4.jpg"/>
          <p:cNvPicPr>
            <a:picLocks noChangeAspect="1"/>
          </p:cNvPicPr>
          <p:nvPr/>
        </p:nvPicPr>
        <p:blipFill>
          <a:blip r:embed="rId2" cstate="print"/>
          <a:stretch>
            <a:fillRect/>
          </a:stretch>
        </p:blipFill>
        <p:spPr>
          <a:xfrm>
            <a:off x="-108520" y="-19093"/>
            <a:ext cx="9144000" cy="6858000"/>
          </a:xfrm>
          <a:prstGeom prst="rect">
            <a:avLst/>
          </a:prstGeom>
        </p:spPr>
      </p:pic>
      <p:pic>
        <p:nvPicPr>
          <p:cNvPr id="25" name="圖片 2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6" name="矩形 25"/>
          <p:cNvSpPr/>
          <p:nvPr/>
        </p:nvSpPr>
        <p:spPr>
          <a:xfrm>
            <a:off x="1125384" y="260648"/>
            <a:ext cx="6989414" cy="1200329"/>
          </a:xfrm>
          <a:prstGeom prst="rect">
            <a:avLst/>
          </a:prstGeom>
        </p:spPr>
        <p:txBody>
          <a:bodyPr wrap="none">
            <a:spAutoFit/>
          </a:bodyPr>
          <a:lstStyle/>
          <a:p>
            <a:pPr algn="ct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110</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年藝才班甄選入學聯合招生區</a:t>
            </a:r>
            <a:endPar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endParaRPr>
          </a:p>
          <a:p>
            <a:pPr algn="ct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 (</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部分學校獨招</a:t>
            </a: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a:t>
            </a:r>
            <a:endParaRPr lang="zh-TW" altLang="en-US" sz="3600"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1060176" y="1795066"/>
            <a:ext cx="7023648" cy="3947617"/>
          </a:xfrm>
          <a:prstGeom prst="rect">
            <a:avLst/>
          </a:prstGeom>
        </p:spPr>
      </p:pic>
    </p:spTree>
    <p:extLst>
      <p:ext uri="{BB962C8B-B14F-4D97-AF65-F5344CB8AC3E}">
        <p14:creationId xmlns:p14="http://schemas.microsoft.com/office/powerpoint/2010/main" val="177138831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矩形 1"/>
          <p:cNvSpPr/>
          <p:nvPr/>
        </p:nvSpPr>
        <p:spPr>
          <a:xfrm>
            <a:off x="1183479" y="376218"/>
            <a:ext cx="7222839" cy="646331"/>
          </a:xfrm>
          <a:prstGeom prst="rect">
            <a:avLst/>
          </a:prstGeom>
        </p:spPr>
        <p:txBody>
          <a:bodyPr wrap="square">
            <a:spAutoFit/>
          </a:bodyPr>
          <a:lstStyle/>
          <a:p>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rPr>
              <a:t>學年度藝術才能班主辦學校</a:t>
            </a:r>
          </a:p>
        </p:txBody>
      </p:sp>
      <p:pic>
        <p:nvPicPr>
          <p:cNvPr id="3" name="圖片 2"/>
          <p:cNvPicPr>
            <a:picLocks noChangeAspect="1"/>
          </p:cNvPicPr>
          <p:nvPr/>
        </p:nvPicPr>
        <p:blipFill>
          <a:blip r:embed="rId3"/>
          <a:stretch>
            <a:fillRect/>
          </a:stretch>
        </p:blipFill>
        <p:spPr>
          <a:xfrm>
            <a:off x="539552" y="1343055"/>
            <a:ext cx="7849387" cy="4412029"/>
          </a:xfrm>
          <a:prstGeom prst="rect">
            <a:avLst/>
          </a:prstGeom>
        </p:spPr>
      </p:pic>
    </p:spTree>
    <p:extLst>
      <p:ext uri="{BB962C8B-B14F-4D97-AF65-F5344CB8AC3E}">
        <p14:creationId xmlns:p14="http://schemas.microsoft.com/office/powerpoint/2010/main" val="12948989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矩形 1"/>
          <p:cNvSpPr>
            <a:spLocks noChangeArrowheads="1"/>
          </p:cNvSpPr>
          <p:nvPr/>
        </p:nvSpPr>
        <p:spPr bwMode="auto">
          <a:xfrm>
            <a:off x="373215" y="980728"/>
            <a:ext cx="84249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r>
              <a:rPr kumimoji="0" lang="en-US" altLang="zh-TW" sz="40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110</a:t>
            </a:r>
            <a:r>
              <a:rPr kumimoji="0"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華康仿宋體W6"/>
              </a:rPr>
              <a:t>學年度藝才班甄選入學注意事項 </a:t>
            </a:r>
          </a:p>
        </p:txBody>
      </p:sp>
      <p:sp>
        <p:nvSpPr>
          <p:cNvPr id="3" name="文字方塊 6"/>
          <p:cNvSpPr txBox="1">
            <a:spLocks noChangeArrowheads="1"/>
          </p:cNvSpPr>
          <p:nvPr/>
        </p:nvSpPr>
        <p:spPr bwMode="auto">
          <a:xfrm>
            <a:off x="373215" y="2204864"/>
            <a:ext cx="8215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lvl="0" defTabSz="457200">
              <a:spcBef>
                <a:spcPct val="0"/>
              </a:spcBef>
              <a:buNone/>
            </a:pPr>
            <a:r>
              <a:rPr lang="zh-TW" altLang="zh-TW" sz="3200" b="1" dirty="0">
                <a:solidFill>
                  <a:srgbClr val="0000FF"/>
                </a:solidFill>
                <a:latin typeface="微軟正黑體" pitchFamily="34" charset="-120"/>
                <a:ea typeface="微軟正黑體" pitchFamily="34" charset="-120"/>
                <a:cs typeface="華康仿宋體W6"/>
              </a:rPr>
              <a:t>報名「以競賽表現入學」者，應同時報名參加「聯合術科測驗」</a:t>
            </a:r>
            <a:r>
              <a:rPr lang="zh-TW" altLang="zh-TW" sz="3200" dirty="0">
                <a:solidFill>
                  <a:srgbClr val="0000FF"/>
                </a:solidFill>
                <a:latin typeface="微軟正黑體" pitchFamily="34" charset="-120"/>
                <a:ea typeface="微軟正黑體" pitchFamily="34" charset="-120"/>
                <a:cs typeface="華康仿宋體W6"/>
              </a:rPr>
              <a:t>，</a:t>
            </a:r>
            <a:r>
              <a:rPr lang="zh-TW" altLang="zh-TW" sz="3200" b="1" dirty="0">
                <a:solidFill>
                  <a:srgbClr val="8A3014"/>
                </a:solidFill>
                <a:latin typeface="微軟正黑體" pitchFamily="34" charset="-120"/>
                <a:ea typeface="微軟正黑體" pitchFamily="34" charset="-120"/>
                <a:cs typeface="華康仿宋體W6"/>
              </a:rPr>
              <a:t>「以競賽表現入學」辦理完成後，</a:t>
            </a:r>
            <a:r>
              <a:rPr lang="zh-TW" altLang="en-US" sz="3200" b="1" dirty="0">
                <a:solidFill>
                  <a:srgbClr val="8A3014"/>
                </a:solidFill>
                <a:latin typeface="微軟正黑體" pitchFamily="34" charset="-120"/>
                <a:ea typeface="微軟正黑體" pitchFamily="34" charset="-120"/>
                <a:cs typeface="華康仿宋體W6"/>
              </a:rPr>
              <a:t> </a:t>
            </a:r>
            <a:r>
              <a:rPr lang="zh-TW" altLang="zh-TW" sz="3200" b="1" dirty="0">
                <a:solidFill>
                  <a:srgbClr val="8A3014"/>
                </a:solidFill>
                <a:latin typeface="微軟正黑體" pitchFamily="34" charset="-120"/>
                <a:ea typeface="微軟正黑體" pitchFamily="34" charset="-120"/>
                <a:cs typeface="華康仿宋體W6"/>
              </a:rPr>
              <a:t>若聲明不參加術科測驗且繳還准考證正本者，得向主辦學校申請退還術科測驗報名費。</a:t>
            </a:r>
            <a:r>
              <a:rPr lang="en-US" altLang="zh-TW" sz="3200" b="1" dirty="0">
                <a:solidFill>
                  <a:srgbClr val="FF0000"/>
                </a:solidFill>
                <a:latin typeface="微軟正黑體" pitchFamily="34" charset="-120"/>
                <a:ea typeface="微軟正黑體" pitchFamily="34" charset="-120"/>
                <a:cs typeface="華康仿宋體W6"/>
              </a:rPr>
              <a:t>(</a:t>
            </a:r>
            <a:r>
              <a:rPr lang="zh-TW" altLang="en-US" sz="3200" b="1" dirty="0">
                <a:solidFill>
                  <a:srgbClr val="FF0000"/>
                </a:solidFill>
                <a:latin typeface="微軟正黑體" pitchFamily="34" charset="-120"/>
                <a:ea typeface="微軟正黑體" pitchFamily="34" charset="-120"/>
                <a:cs typeface="華康仿宋體W6"/>
              </a:rPr>
              <a:t>限報考同區者</a:t>
            </a:r>
            <a:r>
              <a:rPr lang="en-US" altLang="zh-TW" sz="3200" b="1" dirty="0">
                <a:solidFill>
                  <a:srgbClr val="FF0000"/>
                </a:solidFill>
                <a:latin typeface="微軟正黑體" pitchFamily="34" charset="-120"/>
                <a:ea typeface="微軟正黑體" pitchFamily="34" charset="-120"/>
                <a:cs typeface="華康仿宋體W6"/>
              </a:rPr>
              <a:t>)</a:t>
            </a:r>
          </a:p>
        </p:txBody>
      </p:sp>
    </p:spTree>
    <p:extLst>
      <p:ext uri="{BB962C8B-B14F-4D97-AF65-F5344CB8AC3E}">
        <p14:creationId xmlns:p14="http://schemas.microsoft.com/office/powerpoint/2010/main" val="388050520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36496" cy="6827634"/>
          </a:xfrm>
        </p:spPr>
      </p:pic>
      <p:sp>
        <p:nvSpPr>
          <p:cNvPr id="2" name="標題 1"/>
          <p:cNvSpPr>
            <a:spLocks noGrp="1"/>
          </p:cNvSpPr>
          <p:nvPr>
            <p:ph type="title"/>
          </p:nvPr>
        </p:nvSpPr>
        <p:spPr>
          <a:xfrm>
            <a:off x="403448" y="836712"/>
            <a:ext cx="8229600" cy="4522514"/>
          </a:xfrm>
        </p:spPr>
        <p:txBody>
          <a:bodyPr>
            <a:normAutofit/>
          </a:bodyPr>
          <a:lstStyle/>
          <a:p>
            <a:r>
              <a:rPr lang="zh-TW" altLang="en-US" sz="5400" b="1" dirty="0">
                <a:solidFill>
                  <a:schemeClr val="bg1"/>
                </a:solidFill>
                <a:latin typeface="微軟正黑體" panose="020B0604030504040204" pitchFamily="34" charset="-120"/>
                <a:ea typeface="微軟正黑體" panose="020B0604030504040204" pitchFamily="34" charset="-120"/>
              </a:rPr>
              <a:t>體育班甄選入學</a:t>
            </a:r>
          </a:p>
        </p:txBody>
      </p:sp>
    </p:spTree>
    <p:extLst>
      <p:ext uri="{BB962C8B-B14F-4D97-AF65-F5344CB8AC3E}">
        <p14:creationId xmlns:p14="http://schemas.microsoft.com/office/powerpoint/2010/main" val="415379116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88066" name="內容版面配置區 2"/>
          <p:cNvSpPr>
            <a:spLocks noGrp="1"/>
          </p:cNvSpPr>
          <p:nvPr>
            <p:ph idx="1"/>
          </p:nvPr>
        </p:nvSpPr>
        <p:spPr>
          <a:xfrm>
            <a:off x="395536" y="1412776"/>
            <a:ext cx="8291264" cy="4680049"/>
          </a:xfrm>
        </p:spPr>
        <p:txBody>
          <a:bodyPr>
            <a:normAutofit lnSpcReduction="10000"/>
          </a:bodyPr>
          <a:lstStyle/>
          <a:p>
            <a:pPr marL="457200" indent="-457200">
              <a:spcBef>
                <a:spcPts val="600"/>
              </a:spcBef>
              <a:buFont typeface="+mj-lt"/>
              <a:buAutoNum type="arabicPeriod"/>
            </a:pPr>
            <a:r>
              <a:rPr altLang="en-US" sz="2800" dirty="0">
                <a:solidFill>
                  <a:srgbClr val="000000"/>
                </a:solidFill>
                <a:latin typeface="微軟正黑體" panose="020B0604030504040204" pitchFamily="34" charset="-120"/>
                <a:ea typeface="微軟正黑體" panose="020B0604030504040204" pitchFamily="34" charset="-120"/>
              </a:rPr>
              <a:t>體育班招生管道分成</a:t>
            </a:r>
            <a:r>
              <a:rPr lang="en-US" altLang="zh-TW" sz="2800" dirty="0">
                <a:solidFill>
                  <a:srgbClr val="000000"/>
                </a:solidFill>
                <a:latin typeface="微軟正黑體" panose="020B0604030504040204" pitchFamily="34" charset="-120"/>
                <a:ea typeface="微軟正黑體" panose="020B0604030504040204" pitchFamily="34" charset="-120"/>
              </a:rPr>
              <a:t>3</a:t>
            </a:r>
            <a:r>
              <a:rPr altLang="en-US" sz="2800" dirty="0">
                <a:solidFill>
                  <a:srgbClr val="000000"/>
                </a:solidFill>
                <a:latin typeface="微軟正黑體" panose="020B0604030504040204" pitchFamily="34" charset="-120"/>
                <a:ea typeface="微軟正黑體" panose="020B0604030504040204" pitchFamily="34" charset="-120"/>
              </a:rPr>
              <a:t>種：</a:t>
            </a:r>
            <a:r>
              <a:rPr lang="en-US" altLang="en-US" sz="2800" dirty="0">
                <a:solidFill>
                  <a:srgbClr val="000000"/>
                </a:solidFill>
                <a:latin typeface="微軟正黑體" panose="020B0604030504040204" pitchFamily="34" charset="-120"/>
                <a:ea typeface="微軟正黑體" panose="020B0604030504040204" pitchFamily="34" charset="-120"/>
              </a:rPr>
              <a:t/>
            </a:r>
            <a:br>
              <a:rPr lang="en-US" altLang="en-US" sz="2800" dirty="0">
                <a:solidFill>
                  <a:srgbClr val="000000"/>
                </a:solidFill>
                <a:latin typeface="微軟正黑體" panose="020B0604030504040204" pitchFamily="34" charset="-120"/>
                <a:ea typeface="微軟正黑體" panose="020B0604030504040204" pitchFamily="34" charset="-120"/>
              </a:rPr>
            </a:br>
            <a:r>
              <a:rPr lang="en-US" altLang="zh-TW" sz="2800" dirty="0">
                <a:solidFill>
                  <a:srgbClr val="000000"/>
                </a:solidFill>
                <a:latin typeface="微軟正黑體" panose="020B0604030504040204" pitchFamily="34" charset="-120"/>
                <a:ea typeface="微軟正黑體" panose="020B0604030504040204" pitchFamily="34" charset="-120"/>
              </a:rPr>
              <a:t>(1)</a:t>
            </a:r>
            <a:r>
              <a:rPr altLang="en-US" sz="2800" dirty="0" err="1">
                <a:solidFill>
                  <a:srgbClr val="000000"/>
                </a:solidFill>
                <a:latin typeface="微軟正黑體" panose="020B0604030504040204" pitchFamily="34" charset="-120"/>
                <a:ea typeface="微軟正黑體" panose="020B0604030504040204" pitchFamily="34" charset="-120"/>
              </a:rPr>
              <a:t>多數招生名額採獨招</a:t>
            </a:r>
            <a:r>
              <a:rPr lang="en-US" altLang="en-US" sz="2800" dirty="0">
                <a:solidFill>
                  <a:srgbClr val="000000"/>
                </a:solidFill>
                <a:latin typeface="微軟正黑體" panose="020B0604030504040204" pitchFamily="34" charset="-120"/>
                <a:ea typeface="微軟正黑體" panose="020B0604030504040204" pitchFamily="34" charset="-120"/>
              </a:rPr>
              <a:t/>
            </a:r>
            <a:br>
              <a:rPr lang="en-US" altLang="en-US" sz="2800" dirty="0">
                <a:solidFill>
                  <a:srgbClr val="000000"/>
                </a:solidFill>
                <a:latin typeface="微軟正黑體" panose="020B0604030504040204" pitchFamily="34" charset="-120"/>
                <a:ea typeface="微軟正黑體" panose="020B0604030504040204" pitchFamily="34" charset="-120"/>
              </a:rPr>
            </a:br>
            <a:r>
              <a:rPr lang="en-US" altLang="zh-TW" sz="2800" dirty="0">
                <a:solidFill>
                  <a:srgbClr val="000000"/>
                </a:solidFill>
                <a:latin typeface="微軟正黑體" panose="020B0604030504040204" pitchFamily="34" charset="-120"/>
                <a:ea typeface="微軟正黑體" panose="020B0604030504040204" pitchFamily="34" charset="-120"/>
              </a:rPr>
              <a:t>(2)</a:t>
            </a:r>
            <a:r>
              <a:rPr altLang="en-US" sz="2800" dirty="0">
                <a:solidFill>
                  <a:srgbClr val="000000"/>
                </a:solidFill>
                <a:latin typeface="微軟正黑體" panose="020B0604030504040204" pitchFamily="34" charset="-120"/>
                <a:ea typeface="微軟正黑體" panose="020B0604030504040204" pitchFamily="34" charset="-120"/>
              </a:rPr>
              <a:t>部分招生名額採甄審及甄試</a:t>
            </a:r>
            <a:r>
              <a:rPr lang="en-US" altLang="zh-TW" sz="2800" dirty="0">
                <a:solidFill>
                  <a:srgbClr val="000000"/>
                </a:solidFill>
                <a:latin typeface="微軟正黑體" panose="020B0604030504040204" pitchFamily="34" charset="-120"/>
                <a:ea typeface="微軟正黑體" panose="020B0604030504040204" pitchFamily="34" charset="-120"/>
              </a:rPr>
              <a:t>2</a:t>
            </a:r>
            <a:r>
              <a:rPr altLang="en-US" sz="2800" dirty="0">
                <a:solidFill>
                  <a:srgbClr val="000000"/>
                </a:solidFill>
                <a:latin typeface="微軟正黑體" panose="020B0604030504040204" pitchFamily="34" charset="-120"/>
                <a:ea typeface="微軟正黑體" panose="020B0604030504040204" pitchFamily="34" charset="-120"/>
              </a:rPr>
              <a:t>個管道</a:t>
            </a:r>
            <a:endParaRPr lang="en-US" altLang="en-US" sz="2800" dirty="0">
              <a:solidFill>
                <a:srgbClr val="000000"/>
              </a:solidFill>
              <a:latin typeface="微軟正黑體" panose="020B0604030504040204" pitchFamily="34" charset="-120"/>
              <a:ea typeface="微軟正黑體" panose="020B0604030504040204" pitchFamily="34" charset="-120"/>
            </a:endParaRPr>
          </a:p>
          <a:p>
            <a:pPr marL="457200" indent="-457200">
              <a:spcBef>
                <a:spcPts val="600"/>
              </a:spcBef>
              <a:buFont typeface="+mj-lt"/>
              <a:buAutoNum type="arabicPeriod"/>
            </a:pPr>
            <a:r>
              <a:rPr altLang="en-US" sz="2800" dirty="0" err="1">
                <a:solidFill>
                  <a:srgbClr val="000000"/>
                </a:solidFill>
                <a:latin typeface="微軟正黑體" panose="020B0604030504040204" pitchFamily="34" charset="-120"/>
                <a:ea typeface="微軟正黑體" panose="020B0604030504040204" pitchFamily="34" charset="-120"/>
              </a:rPr>
              <a:t>高級中等學校體育班辦理特色招生甄選入學，</a:t>
            </a:r>
            <a:r>
              <a:rPr altLang="en-US" sz="2800" dirty="0" err="1">
                <a:solidFill>
                  <a:srgbClr val="0000FF"/>
                </a:solidFill>
                <a:latin typeface="微軟正黑體" panose="020B0604030504040204" pitchFamily="34" charset="-120"/>
                <a:ea typeface="微軟正黑體" panose="020B0604030504040204" pitchFamily="34" charset="-120"/>
              </a:rPr>
              <a:t>係依術科測驗分數</a:t>
            </a:r>
            <a:r>
              <a:rPr altLang="en-US" sz="2800" dirty="0" err="1">
                <a:solidFill>
                  <a:srgbClr val="000000"/>
                </a:solidFill>
                <a:latin typeface="微軟正黑體" panose="020B0604030504040204" pitchFamily="34" charset="-120"/>
                <a:ea typeface="微軟正黑體" panose="020B0604030504040204" pitchFamily="34" charset="-120"/>
              </a:rPr>
              <a:t>作為入學依據</a:t>
            </a:r>
            <a:r>
              <a:rPr altLang="en-US" sz="2800" dirty="0">
                <a:solidFill>
                  <a:srgbClr val="000000"/>
                </a:solidFill>
                <a:latin typeface="微軟正黑體" panose="020B0604030504040204" pitchFamily="34" charset="-120"/>
                <a:ea typeface="微軟正黑體" panose="020B0604030504040204" pitchFamily="34" charset="-120"/>
              </a:rPr>
              <a:t>。</a:t>
            </a:r>
            <a:endParaRPr lang="en-US" altLang="en-US" sz="2800" dirty="0">
              <a:solidFill>
                <a:srgbClr val="000000"/>
              </a:solidFill>
              <a:latin typeface="微軟正黑體" panose="020B0604030504040204" pitchFamily="34" charset="-120"/>
              <a:ea typeface="微軟正黑體" panose="020B0604030504040204" pitchFamily="34" charset="-120"/>
            </a:endParaRPr>
          </a:p>
          <a:p>
            <a:pPr marL="457200" indent="-457200">
              <a:spcBef>
                <a:spcPts val="600"/>
              </a:spcBef>
              <a:buFont typeface="+mj-lt"/>
              <a:buAutoNum type="arabicPeriod"/>
            </a:pPr>
            <a:r>
              <a:rPr altLang="en-US" sz="2800" dirty="0">
                <a:solidFill>
                  <a:srgbClr val="000000"/>
                </a:solidFill>
                <a:latin typeface="微軟正黑體" panose="020B0604030504040204" pitchFamily="34" charset="-120"/>
                <a:ea typeface="微軟正黑體" panose="020B0604030504040204" pitchFamily="34" charset="-120"/>
              </a:rPr>
              <a:t>術科測驗內容包括基礎體能、專項技術及運動成就表現等，由學校依體育班發展運動種類及特色課程內容，設計考科及計分方式。招生方式得由學校選擇採取獨立或聯合招生方式為之，招生範圍則不受免試就學區限制，</a:t>
            </a:r>
            <a:r>
              <a:rPr altLang="en-US" sz="2800" dirty="0">
                <a:solidFill>
                  <a:srgbClr val="0000FF"/>
                </a:solidFill>
                <a:latin typeface="微軟正黑體" panose="020B0604030504040204" pitchFamily="34" charset="-120"/>
                <a:ea typeface="微軟正黑體" panose="020B0604030504040204" pitchFamily="34" charset="-120"/>
              </a:rPr>
              <a:t>各校可跨區招生，學生也可跨區報考</a:t>
            </a:r>
            <a:r>
              <a:rPr altLang="en-US" sz="2800" dirty="0">
                <a:solidFill>
                  <a:srgbClr val="000000"/>
                </a:solidFill>
                <a:latin typeface="微軟正黑體" panose="020B0604030504040204" pitchFamily="34" charset="-120"/>
                <a:ea typeface="微軟正黑體" panose="020B0604030504040204" pitchFamily="34" charset="-120"/>
              </a:rPr>
              <a:t>。</a:t>
            </a:r>
          </a:p>
        </p:txBody>
      </p:sp>
      <p:sp>
        <p:nvSpPr>
          <p:cNvPr id="8806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85C17744-9C5B-4106-9174-22D2A6B0BF37}" type="slidenum">
              <a:rPr lang="en-US" altLang="zh-TW" sz="1000" smtClean="0">
                <a:solidFill>
                  <a:srgbClr val="9A5315"/>
                </a:solidFill>
                <a:latin typeface="Arial" pitchFamily="34" charset="0"/>
                <a:ea typeface="新細明體" pitchFamily="18" charset="-120"/>
              </a:rPr>
              <a:pPr>
                <a:spcBef>
                  <a:spcPct val="0"/>
                </a:spcBef>
                <a:buFontTx/>
                <a:buNone/>
              </a:pPr>
              <a:t>184</a:t>
            </a:fld>
            <a:endParaRPr lang="en-US" altLang="en-US" sz="1000">
              <a:solidFill>
                <a:srgbClr val="9A5315"/>
              </a:solidFill>
              <a:latin typeface="Arial" pitchFamily="34" charset="0"/>
              <a:ea typeface="新細明體" pitchFamily="18" charset="-120"/>
            </a:endParaRPr>
          </a:p>
        </p:txBody>
      </p:sp>
      <p:sp>
        <p:nvSpPr>
          <p:cNvPr id="2" name="文字方塊 1">
            <a:extLst>
              <a:ext uri="{FF2B5EF4-FFF2-40B4-BE49-F238E27FC236}">
                <a16:creationId xmlns:a16="http://schemas.microsoft.com/office/drawing/2014/main" id="{91F7F42E-2356-4FBA-907C-58066F564C20}"/>
              </a:ext>
            </a:extLst>
          </p:cNvPr>
          <p:cNvSpPr txBox="1"/>
          <p:nvPr/>
        </p:nvSpPr>
        <p:spPr>
          <a:xfrm>
            <a:off x="1120552" y="530448"/>
            <a:ext cx="6902896" cy="707886"/>
          </a:xfrm>
          <a:prstGeom prst="rect">
            <a:avLst/>
          </a:prstGeom>
          <a:noFill/>
        </p:spPr>
        <p:txBody>
          <a:bodyPr wrap="square" rtlCol="0">
            <a:spAutoFit/>
          </a:bodyPr>
          <a:lstStyle/>
          <a:p>
            <a:r>
              <a:rPr lang="zh-TW" altLang="en-US" sz="4000" b="1" dirty="0">
                <a:solidFill>
                  <a:schemeClr val="tx2">
                    <a:lumMod val="75000"/>
                  </a:schemeClr>
                </a:solidFill>
                <a:latin typeface="微軟正黑體" panose="020B0604030504040204" pitchFamily="34" charset="-120"/>
                <a:ea typeface="微軟正黑體" panose="020B0604030504040204" pitchFamily="34" charset="-120"/>
              </a:rPr>
              <a:t>特色招生甄選入學</a:t>
            </a:r>
            <a:r>
              <a:rPr lang="en-US" altLang="zh-TW" sz="4000" b="1"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4000" b="1" dirty="0">
                <a:solidFill>
                  <a:schemeClr val="tx2">
                    <a:lumMod val="75000"/>
                  </a:schemeClr>
                </a:solidFill>
                <a:latin typeface="微軟正黑體" panose="020B0604030504040204" pitchFamily="34" charset="-120"/>
                <a:ea typeface="微軟正黑體" panose="020B0604030504040204" pitchFamily="34" charset="-120"/>
              </a:rPr>
              <a:t>體育班</a:t>
            </a:r>
          </a:p>
        </p:txBody>
      </p:sp>
    </p:spTree>
    <p:extLst>
      <p:ext uri="{BB962C8B-B14F-4D97-AF65-F5344CB8AC3E}">
        <p14:creationId xmlns:p14="http://schemas.microsoft.com/office/powerpoint/2010/main" val="353545137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pic>
        <p:nvPicPr>
          <p:cNvPr id="89090"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 y="452755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93"/>
          <p:cNvSpPr>
            <a:spLocks noChangeArrowheads="1"/>
          </p:cNvSpPr>
          <p:nvPr/>
        </p:nvSpPr>
        <p:spPr bwMode="auto">
          <a:xfrm>
            <a:off x="0" y="1125538"/>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sp>
        <p:nvSpPr>
          <p:cNvPr id="89092" name="Rectangle 92"/>
          <p:cNvSpPr>
            <a:spLocks noChangeArrowheads="1"/>
          </p:cNvSpPr>
          <p:nvPr/>
        </p:nvSpPr>
        <p:spPr bwMode="auto">
          <a:xfrm>
            <a:off x="755650" y="1123950"/>
            <a:ext cx="8424863" cy="73025"/>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sp>
        <p:nvSpPr>
          <p:cNvPr id="39" name="手繪多邊形 38"/>
          <p:cNvSpPr/>
          <p:nvPr/>
        </p:nvSpPr>
        <p:spPr bwMode="auto">
          <a:xfrm>
            <a:off x="1037158" y="1757710"/>
            <a:ext cx="2444750" cy="690562"/>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r>
              <a:rPr lang="zh-TW" altLang="en-US" sz="2200" b="1" dirty="0">
                <a:solidFill>
                  <a:srgbClr val="FFFFFF"/>
                </a:solidFill>
                <a:latin typeface="文鼎粗圓" pitchFamily="49" charset="-120"/>
                <a:ea typeface="文鼎粗圓" pitchFamily="49" charset="-120"/>
              </a:rPr>
              <a:t>招生種類及名額</a:t>
            </a:r>
          </a:p>
        </p:txBody>
      </p:sp>
      <p:sp>
        <p:nvSpPr>
          <p:cNvPr id="40" name="手繪多邊形 39"/>
          <p:cNvSpPr/>
          <p:nvPr/>
        </p:nvSpPr>
        <p:spPr bwMode="auto">
          <a:xfrm>
            <a:off x="1037158" y="2478435"/>
            <a:ext cx="2444750" cy="33845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110</a:t>
            </a: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學年度各校招生名額公布於教育部體育署網站電子公告欄。</a:t>
            </a:r>
          </a:p>
          <a:p>
            <a:pPr marL="285750" lvl="1" indent="-285750" defTabSz="1289050">
              <a:lnSpc>
                <a:spcPct val="90000"/>
              </a:lnSpc>
              <a:spcAft>
                <a:spcPct val="15000"/>
              </a:spcAft>
              <a:buFontTx/>
              <a:buChar char="••"/>
              <a:defRPr/>
            </a:pPr>
            <a:endParaRPr lang="zh-TW" altLang="en-US" dirty="0">
              <a:solidFill>
                <a:srgbClr val="9A5315">
                  <a:hueOff val="0"/>
                  <a:satOff val="0"/>
                  <a:lumOff val="0"/>
                  <a:alphaOff val="0"/>
                </a:srgbClr>
              </a:solidFill>
              <a:latin typeface="文鼎粗圓" pitchFamily="49" charset="-120"/>
              <a:ea typeface="文鼎粗圓" pitchFamily="49" charset="-120"/>
            </a:endParaRPr>
          </a:p>
        </p:txBody>
      </p:sp>
      <p:grpSp>
        <p:nvGrpSpPr>
          <p:cNvPr id="89095" name="群組 3"/>
          <p:cNvGrpSpPr>
            <a:grpSpLocks/>
          </p:cNvGrpSpPr>
          <p:nvPr/>
        </p:nvGrpSpPr>
        <p:grpSpPr bwMode="auto">
          <a:xfrm>
            <a:off x="3483869" y="1756122"/>
            <a:ext cx="3209924" cy="4106863"/>
            <a:chOff x="1613324" y="2376765"/>
            <a:chExt cx="2001508" cy="3077303"/>
          </a:xfrm>
        </p:grpSpPr>
        <p:sp>
          <p:nvSpPr>
            <p:cNvPr id="42" name="手繪多邊形 41"/>
            <p:cNvSpPr/>
            <p:nvPr/>
          </p:nvSpPr>
          <p:spPr>
            <a:xfrm>
              <a:off x="1613324" y="2376765"/>
              <a:ext cx="979767" cy="51982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endParaRPr>
            </a:p>
          </p:txBody>
        </p:sp>
        <p:sp>
          <p:nvSpPr>
            <p:cNvPr id="43" name="手繪多邊形 42"/>
            <p:cNvSpPr/>
            <p:nvPr/>
          </p:nvSpPr>
          <p:spPr>
            <a:xfrm>
              <a:off x="1613324" y="2918000"/>
              <a:ext cx="979767" cy="25360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algn="ctr" defTabSz="1289050">
                <a:lnSpc>
                  <a:spcPts val="3500"/>
                </a:lnSpc>
                <a:spcAft>
                  <a:spcPts val="0"/>
                </a:spcAft>
                <a:defRPr/>
              </a:pPr>
              <a:r>
                <a:rPr lang="zh-TW" altLang="en-US" sz="2600" dirty="0">
                  <a:solidFill>
                    <a:srgbClr val="9A5315">
                      <a:hueOff val="0"/>
                      <a:satOff val="0"/>
                      <a:lumOff val="0"/>
                      <a:alphaOff val="0"/>
                    </a:srgbClr>
                  </a:solidFill>
                  <a:latin typeface="文鼎粗圓" pitchFamily="49" charset="-120"/>
                  <a:ea typeface="文鼎粗圓" pitchFamily="49" charset="-120"/>
                </a:rPr>
                <a:t>不受就學區限制，學生</a:t>
              </a:r>
              <a:r>
                <a:rPr lang="zh-TW" altLang="en-US" sz="2600" dirty="0">
                  <a:solidFill>
                    <a:srgbClr val="FF0000"/>
                  </a:solidFill>
                  <a:latin typeface="文鼎粗圓" pitchFamily="49" charset="-120"/>
                  <a:ea typeface="文鼎粗圓" pitchFamily="49" charset="-120"/>
                </a:rPr>
                <a:t>得跨區報考</a:t>
              </a:r>
              <a:endParaRPr lang="zh-TW" altLang="en-US" sz="2600" dirty="0">
                <a:solidFill>
                  <a:srgbClr val="9A5315">
                    <a:hueOff val="0"/>
                    <a:satOff val="0"/>
                    <a:lumOff val="0"/>
                    <a:alphaOff val="0"/>
                  </a:srgbClr>
                </a:solidFill>
                <a:latin typeface="文鼎粗圓" pitchFamily="49" charset="-120"/>
                <a:ea typeface="文鼎粗圓" pitchFamily="49" charset="-120"/>
              </a:endParaRPr>
            </a:p>
          </p:txBody>
        </p:sp>
        <p:sp>
          <p:nvSpPr>
            <p:cNvPr id="44" name="手繪多邊形 43"/>
            <p:cNvSpPr/>
            <p:nvPr/>
          </p:nvSpPr>
          <p:spPr>
            <a:xfrm>
              <a:off x="2617392" y="2389850"/>
              <a:ext cx="991917" cy="51863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endParaRPr>
            </a:p>
          </p:txBody>
        </p:sp>
        <p:sp>
          <p:nvSpPr>
            <p:cNvPr id="45" name="手繪多邊形 44"/>
            <p:cNvSpPr/>
            <p:nvPr/>
          </p:nvSpPr>
          <p:spPr>
            <a:xfrm>
              <a:off x="2612974" y="2918000"/>
              <a:ext cx="1001858" cy="25360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algn="ctr" defTabSz="1289050">
                <a:lnSpc>
                  <a:spcPts val="3500"/>
                </a:lnSpc>
                <a:spcAft>
                  <a:spcPts val="0"/>
                </a:spcAft>
                <a:defRPr/>
              </a:pPr>
              <a:r>
                <a:rPr lang="zh-TW" altLang="en-US" sz="2600" dirty="0">
                  <a:solidFill>
                    <a:srgbClr val="9A5315">
                      <a:hueOff val="0"/>
                      <a:satOff val="0"/>
                      <a:lumOff val="0"/>
                      <a:alphaOff val="0"/>
                    </a:srgbClr>
                  </a:solidFill>
                  <a:latin typeface="文鼎粗圓" pitchFamily="49" charset="-120"/>
                  <a:ea typeface="文鼎粗圓" pitchFamily="49" charset="-120"/>
                </a:rPr>
                <a:t>學校得採</a:t>
              </a:r>
              <a:r>
                <a:rPr lang="zh-TW" altLang="en-US" sz="2600" dirty="0">
                  <a:solidFill>
                    <a:srgbClr val="FF0000"/>
                  </a:solidFill>
                  <a:latin typeface="文鼎粗圓" pitchFamily="49" charset="-120"/>
                  <a:ea typeface="文鼎粗圓" pitchFamily="49" charset="-120"/>
                </a:rPr>
                <a:t>獨立</a:t>
              </a:r>
              <a:r>
                <a:rPr lang="zh-TW" altLang="en-US" sz="2600" dirty="0">
                  <a:solidFill>
                    <a:srgbClr val="9A5315">
                      <a:hueOff val="0"/>
                      <a:satOff val="0"/>
                      <a:lumOff val="0"/>
                      <a:alphaOff val="0"/>
                    </a:srgbClr>
                  </a:solidFill>
                  <a:latin typeface="文鼎粗圓" pitchFamily="49" charset="-120"/>
                  <a:ea typeface="文鼎粗圓" pitchFamily="49" charset="-120"/>
                </a:rPr>
                <a:t>或</a:t>
              </a:r>
              <a:r>
                <a:rPr lang="zh-TW" altLang="en-US" sz="2600" dirty="0">
                  <a:solidFill>
                    <a:srgbClr val="FF0000"/>
                  </a:solidFill>
                  <a:latin typeface="文鼎粗圓" pitchFamily="49" charset="-120"/>
                  <a:ea typeface="文鼎粗圓" pitchFamily="49" charset="-120"/>
                </a:rPr>
                <a:t>聯合</a:t>
              </a:r>
              <a:r>
                <a:rPr lang="zh-TW" altLang="en-US" sz="2600" dirty="0">
                  <a:solidFill>
                    <a:srgbClr val="9A5315"/>
                  </a:solidFill>
                  <a:latin typeface="文鼎粗圓" pitchFamily="49" charset="-120"/>
                  <a:ea typeface="文鼎粗圓" pitchFamily="49" charset="-120"/>
                </a:rPr>
                <a:t>招生</a:t>
              </a:r>
              <a:r>
                <a:rPr lang="zh-TW" altLang="en-US" sz="2600" dirty="0">
                  <a:solidFill>
                    <a:srgbClr val="9A5315">
                      <a:hueOff val="0"/>
                      <a:satOff val="0"/>
                      <a:lumOff val="0"/>
                      <a:alphaOff val="0"/>
                    </a:srgbClr>
                  </a:solidFill>
                  <a:latin typeface="文鼎粗圓" pitchFamily="49" charset="-120"/>
                  <a:ea typeface="文鼎粗圓" pitchFamily="49" charset="-120"/>
                </a:rPr>
                <a:t>方式為之</a:t>
              </a:r>
            </a:p>
          </p:txBody>
        </p:sp>
      </p:grpSp>
      <p:sp>
        <p:nvSpPr>
          <p:cNvPr id="46" name="矩形 45"/>
          <p:cNvSpPr/>
          <p:nvPr/>
        </p:nvSpPr>
        <p:spPr>
          <a:xfrm>
            <a:off x="3520881" y="1840611"/>
            <a:ext cx="1518364" cy="524759"/>
          </a:xfrm>
          <a:prstGeom prst="rect">
            <a:avLst/>
          </a:prstGeom>
        </p:spPr>
        <p:txBody>
          <a:bodyPr wrap="square">
            <a:spAutoFit/>
          </a:bodyPr>
          <a:lstStyle/>
          <a:p>
            <a:pPr>
              <a:lnSpc>
                <a:spcPts val="3700"/>
              </a:lnSpc>
              <a:defRPr/>
            </a:pPr>
            <a:r>
              <a:rPr lang="zh-TW" altLang="zh-TW" sz="2400" b="1" kern="0" dirty="0">
                <a:solidFill>
                  <a:srgbClr val="FFFFFF"/>
                </a:solidFill>
                <a:latin typeface="文鼎粗圓" pitchFamily="49" charset="-120"/>
                <a:ea typeface="文鼎粗圓" pitchFamily="49" charset="-120"/>
              </a:rPr>
              <a:t>招生</a:t>
            </a:r>
            <a:r>
              <a:rPr lang="zh-TW" altLang="zh-TW" sz="2400" b="1" dirty="0">
                <a:solidFill>
                  <a:srgbClr val="FFFFFF"/>
                </a:solidFill>
                <a:latin typeface="文鼎粗圓" pitchFamily="49" charset="-120"/>
                <a:ea typeface="文鼎粗圓" pitchFamily="49" charset="-120"/>
              </a:rPr>
              <a:t>範圍</a:t>
            </a:r>
            <a:endParaRPr lang="en-US" altLang="zh-TW" sz="2400" b="1" dirty="0">
              <a:solidFill>
                <a:srgbClr val="FFFFFF"/>
              </a:solidFill>
              <a:latin typeface="文鼎粗圓" pitchFamily="49" charset="-120"/>
              <a:ea typeface="文鼎粗圓" pitchFamily="49" charset="-120"/>
            </a:endParaRPr>
          </a:p>
        </p:txBody>
      </p:sp>
      <p:sp>
        <p:nvSpPr>
          <p:cNvPr id="47" name="矩形 46"/>
          <p:cNvSpPr/>
          <p:nvPr/>
        </p:nvSpPr>
        <p:spPr>
          <a:xfrm>
            <a:off x="5114018" y="1835554"/>
            <a:ext cx="1415772" cy="518860"/>
          </a:xfrm>
          <a:prstGeom prst="rect">
            <a:avLst/>
          </a:prstGeom>
        </p:spPr>
        <p:txBody>
          <a:bodyPr wrap="none">
            <a:spAutoFit/>
          </a:bodyPr>
          <a:lstStyle/>
          <a:p>
            <a:pPr>
              <a:lnSpc>
                <a:spcPts val="3700"/>
              </a:lnSpc>
              <a:defRPr/>
            </a:pPr>
            <a:r>
              <a:rPr lang="zh-TW" altLang="zh-TW" sz="2400" b="1" dirty="0">
                <a:solidFill>
                  <a:srgbClr val="FFFFFF"/>
                </a:solidFill>
                <a:latin typeface="文鼎粗圓" pitchFamily="49" charset="-120"/>
                <a:ea typeface="文鼎粗圓" pitchFamily="49" charset="-120"/>
              </a:rPr>
              <a:t>招生方式</a:t>
            </a:r>
            <a:endParaRPr lang="en-US" altLang="zh-TW" sz="2400" b="1" dirty="0">
              <a:solidFill>
                <a:srgbClr val="FFFFFF"/>
              </a:solidFill>
              <a:latin typeface="文鼎粗圓" pitchFamily="49" charset="-120"/>
              <a:ea typeface="文鼎粗圓" pitchFamily="49" charset="-120"/>
            </a:endParaRPr>
          </a:p>
        </p:txBody>
      </p:sp>
      <p:sp>
        <p:nvSpPr>
          <p:cNvPr id="16" name="手繪多邊形 15"/>
          <p:cNvSpPr/>
          <p:nvPr/>
        </p:nvSpPr>
        <p:spPr bwMode="auto">
          <a:xfrm>
            <a:off x="6726758" y="1773585"/>
            <a:ext cx="1423988" cy="69215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chemeClr val="accent6">
              <a:lumMod val="75000"/>
            </a:schemeClr>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b="1" dirty="0">
              <a:solidFill>
                <a:srgbClr val="FFFFFF"/>
              </a:solidFill>
            </a:endParaRPr>
          </a:p>
        </p:txBody>
      </p:sp>
      <p:sp>
        <p:nvSpPr>
          <p:cNvPr id="17" name="手繪多邊形 16"/>
          <p:cNvSpPr/>
          <p:nvPr/>
        </p:nvSpPr>
        <p:spPr bwMode="auto">
          <a:xfrm>
            <a:off x="6726758" y="2492722"/>
            <a:ext cx="1423988" cy="33845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500"/>
              </a:lnSpc>
              <a:spcAft>
                <a:spcPts val="0"/>
              </a:spcAft>
              <a:defRPr/>
            </a:pPr>
            <a:r>
              <a:rPr lang="zh-TW" altLang="en-US" sz="2600" dirty="0">
                <a:solidFill>
                  <a:srgbClr val="9A5315">
                    <a:hueOff val="0"/>
                    <a:satOff val="0"/>
                    <a:lumOff val="0"/>
                    <a:alphaOff val="0"/>
                  </a:srgbClr>
                </a:solidFill>
                <a:latin typeface="文鼎粗圓" pitchFamily="49" charset="-120"/>
                <a:ea typeface="文鼎粗圓" pitchFamily="49" charset="-120"/>
              </a:rPr>
              <a:t>依</a:t>
            </a:r>
            <a:r>
              <a:rPr lang="zh-TW" altLang="en-US" sz="2600" dirty="0">
                <a:solidFill>
                  <a:srgbClr val="FF0000"/>
                </a:solidFill>
                <a:latin typeface="文鼎粗圓" pitchFamily="49" charset="-120"/>
                <a:ea typeface="文鼎粗圓" pitchFamily="49" charset="-120"/>
              </a:rPr>
              <a:t>術科測驗</a:t>
            </a:r>
            <a:r>
              <a:rPr lang="zh-TW" altLang="en-US" sz="2600" dirty="0">
                <a:solidFill>
                  <a:srgbClr val="9A5315">
                    <a:hueOff val="0"/>
                    <a:satOff val="0"/>
                    <a:lumOff val="0"/>
                    <a:alphaOff val="0"/>
                  </a:srgbClr>
                </a:solidFill>
                <a:latin typeface="文鼎粗圓" pitchFamily="49" charset="-120"/>
                <a:ea typeface="文鼎粗圓" pitchFamily="49" charset="-120"/>
              </a:rPr>
              <a:t>分數為錄取依據</a:t>
            </a:r>
          </a:p>
        </p:txBody>
      </p:sp>
      <p:sp>
        <p:nvSpPr>
          <p:cNvPr id="18" name="矩形 17"/>
          <p:cNvSpPr/>
          <p:nvPr/>
        </p:nvSpPr>
        <p:spPr>
          <a:xfrm>
            <a:off x="6704808" y="1835554"/>
            <a:ext cx="1415772" cy="518860"/>
          </a:xfrm>
          <a:prstGeom prst="rect">
            <a:avLst/>
          </a:prstGeom>
        </p:spPr>
        <p:txBody>
          <a:bodyPr wrap="none">
            <a:spAutoFit/>
          </a:bodyPr>
          <a:lstStyle/>
          <a:p>
            <a:pPr>
              <a:lnSpc>
                <a:spcPts val="3700"/>
              </a:lnSpc>
              <a:defRPr/>
            </a:pPr>
            <a:r>
              <a:rPr lang="zh-TW" altLang="en-US" sz="2400" b="1" dirty="0">
                <a:solidFill>
                  <a:srgbClr val="FFFFFF"/>
                </a:solidFill>
                <a:latin typeface="微軟正黑體" panose="020B0604030504040204" pitchFamily="34" charset="-120"/>
                <a:ea typeface="微軟正黑體" panose="020B0604030504040204" pitchFamily="34" charset="-120"/>
              </a:rPr>
              <a:t>錄取依據</a:t>
            </a:r>
            <a:endParaRPr lang="en-US" altLang="zh-TW" sz="2400" b="1" dirty="0">
              <a:solidFill>
                <a:srgbClr val="FFFFFF"/>
              </a:solidFill>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7239D7E5-F345-4E1F-9C04-75F29FD2D4D5}"/>
              </a:ext>
            </a:extLst>
          </p:cNvPr>
          <p:cNvSpPr txBox="1"/>
          <p:nvPr/>
        </p:nvSpPr>
        <p:spPr>
          <a:xfrm>
            <a:off x="1058366" y="287129"/>
            <a:ext cx="6902896" cy="707886"/>
          </a:xfrm>
          <a:prstGeom prst="rect">
            <a:avLst/>
          </a:prstGeom>
          <a:noFill/>
        </p:spPr>
        <p:txBody>
          <a:bodyPr wrap="square" rtlCol="0">
            <a:spAutoFit/>
          </a:bodyPr>
          <a:lstStyle/>
          <a:p>
            <a:r>
              <a:rPr lang="zh-TW" altLang="en-US" sz="4000" b="1" dirty="0">
                <a:solidFill>
                  <a:schemeClr val="tx2">
                    <a:lumMod val="75000"/>
                  </a:schemeClr>
                </a:solidFill>
                <a:latin typeface="微軟正黑體" panose="020B0604030504040204" pitchFamily="34" charset="-120"/>
                <a:ea typeface="微軟正黑體" panose="020B0604030504040204" pitchFamily="34" charset="-120"/>
              </a:rPr>
              <a:t>特色招生甄選入學</a:t>
            </a:r>
            <a:r>
              <a:rPr lang="en-US" altLang="zh-TW" sz="4000" b="1"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4000" b="1" dirty="0">
                <a:solidFill>
                  <a:schemeClr val="tx2">
                    <a:lumMod val="75000"/>
                  </a:schemeClr>
                </a:solidFill>
                <a:latin typeface="微軟正黑體" panose="020B0604030504040204" pitchFamily="34" charset="-120"/>
                <a:ea typeface="微軟正黑體" panose="020B0604030504040204" pitchFamily="34" charset="-120"/>
              </a:rPr>
              <a:t>體育班</a:t>
            </a:r>
          </a:p>
        </p:txBody>
      </p:sp>
    </p:spTree>
    <p:extLst>
      <p:ext uri="{BB962C8B-B14F-4D97-AF65-F5344CB8AC3E}">
        <p14:creationId xmlns:p14="http://schemas.microsoft.com/office/powerpoint/2010/main" val="22538981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演色-老師PPT設計_工作區域 1 複本 4.jpg"/>
          <p:cNvPicPr>
            <a:picLocks noChangeAspect="1"/>
          </p:cNvPicPr>
          <p:nvPr/>
        </p:nvPicPr>
        <p:blipFill>
          <a:blip r:embed="rId2" cstate="print"/>
          <a:stretch>
            <a:fillRect/>
          </a:stretch>
        </p:blipFill>
        <p:spPr>
          <a:xfrm>
            <a:off x="46494" y="0"/>
            <a:ext cx="9144000" cy="6858000"/>
          </a:xfrm>
          <a:prstGeom prst="rect">
            <a:avLst/>
          </a:prstGeom>
        </p:spPr>
      </p:pic>
      <p:sp>
        <p:nvSpPr>
          <p:cNvPr id="90114" name="Rectangle 93"/>
          <p:cNvSpPr>
            <a:spLocks noChangeArrowheads="1"/>
          </p:cNvSpPr>
          <p:nvPr/>
        </p:nvSpPr>
        <p:spPr bwMode="auto">
          <a:xfrm>
            <a:off x="0" y="1125538"/>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sp>
        <p:nvSpPr>
          <p:cNvPr id="90115" name="Rectangle 92"/>
          <p:cNvSpPr>
            <a:spLocks noChangeArrowheads="1"/>
          </p:cNvSpPr>
          <p:nvPr/>
        </p:nvSpPr>
        <p:spPr bwMode="auto">
          <a:xfrm>
            <a:off x="684213" y="1123950"/>
            <a:ext cx="8424862" cy="73025"/>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pic>
        <p:nvPicPr>
          <p:cNvPr id="9011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4598988"/>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手繪多邊形 38"/>
          <p:cNvSpPr/>
          <p:nvPr/>
        </p:nvSpPr>
        <p:spPr bwMode="auto">
          <a:xfrm>
            <a:off x="684213" y="1700213"/>
            <a:ext cx="3096145" cy="690562"/>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700"/>
              </a:lnSpc>
              <a:defRPr/>
            </a:pPr>
            <a:r>
              <a:rPr lang="en-US" altLang="zh-TW" sz="2800" b="1" dirty="0">
                <a:solidFill>
                  <a:srgbClr val="FFFFFF"/>
                </a:solidFill>
                <a:latin typeface="微軟正黑體" panose="020B0604030504040204" pitchFamily="34" charset="-120"/>
                <a:ea typeface="微軟正黑體" panose="020B0604030504040204" pitchFamily="34" charset="-120"/>
              </a:rPr>
              <a:t>110</a:t>
            </a:r>
            <a:r>
              <a:rPr lang="zh-TW" altLang="en-US" sz="2800" b="1" dirty="0">
                <a:solidFill>
                  <a:srgbClr val="FFFFFF"/>
                </a:solidFill>
                <a:latin typeface="微軟正黑體" panose="020B0604030504040204" pitchFamily="34" charset="-120"/>
                <a:ea typeface="微軟正黑體" panose="020B0604030504040204" pitchFamily="34" charset="-120"/>
              </a:rPr>
              <a:t>年重要日程</a:t>
            </a:r>
            <a:endParaRPr lang="en-US" altLang="zh-TW" sz="2800" b="1" dirty="0">
              <a:solidFill>
                <a:srgbClr val="FFFFFF"/>
              </a:solidFill>
              <a:latin typeface="微軟正黑體" panose="020B0604030504040204" pitchFamily="34" charset="-120"/>
              <a:ea typeface="微軟正黑體" panose="020B0604030504040204" pitchFamily="34" charset="-120"/>
            </a:endParaRPr>
          </a:p>
        </p:txBody>
      </p:sp>
      <p:sp>
        <p:nvSpPr>
          <p:cNvPr id="40" name="手繪多邊形 39"/>
          <p:cNvSpPr/>
          <p:nvPr/>
        </p:nvSpPr>
        <p:spPr bwMode="auto">
          <a:xfrm>
            <a:off x="684213" y="2420938"/>
            <a:ext cx="3096145" cy="38163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342900" lvl="1" indent="-342900" defTabSz="1289050">
              <a:lnSpc>
                <a:spcPts val="3000"/>
              </a:lnSpc>
              <a:spcAft>
                <a:spcPts val="0"/>
              </a:spcAft>
              <a:buFont typeface="+mj-lt"/>
              <a:buAutoNum type="arabicPeriod"/>
              <a:defRPr/>
            </a:pPr>
            <a:r>
              <a:rPr lang="zh-TW" altLang="en-US" sz="2400" dirty="0">
                <a:solidFill>
                  <a:srgbClr val="000000"/>
                </a:solidFill>
                <a:latin typeface="微軟正黑體" panose="020B0604030504040204" pitchFamily="34" charset="-120"/>
                <a:ea typeface="微軟正黑體" panose="020B0604030504040204" pitchFamily="34" charset="-120"/>
              </a:rPr>
              <a:t>術科測驗報名：</a:t>
            </a:r>
            <a:r>
              <a:rPr lang="en-US" altLang="zh-TW" sz="2400" dirty="0">
                <a:solidFill>
                  <a:srgbClr val="000000"/>
                </a:solidFill>
                <a:latin typeface="微軟正黑體" panose="020B0604030504040204" pitchFamily="34" charset="-120"/>
                <a:ea typeface="微軟正黑體" panose="020B0604030504040204" pitchFamily="34" charset="-120"/>
              </a:rPr>
              <a:t/>
            </a:r>
            <a:br>
              <a:rPr lang="en-US" altLang="zh-TW" sz="2400" dirty="0">
                <a:solidFill>
                  <a:srgbClr val="000000"/>
                </a:solidFill>
                <a:latin typeface="微軟正黑體" panose="020B0604030504040204" pitchFamily="34" charset="-120"/>
                <a:ea typeface="微軟正黑體" panose="020B0604030504040204" pitchFamily="34" charset="-120"/>
              </a:rPr>
            </a:br>
            <a:r>
              <a:rPr lang="en-US" altLang="zh-TW" sz="2400" dirty="0">
                <a:solidFill>
                  <a:srgbClr val="000000"/>
                </a:solidFill>
                <a:latin typeface="微軟正黑體" panose="020B0604030504040204" pitchFamily="34" charset="-120"/>
                <a:ea typeface="微軟正黑體" panose="020B0604030504040204" pitchFamily="34" charset="-120"/>
              </a:rPr>
              <a:t>110</a:t>
            </a:r>
            <a:r>
              <a:rPr lang="zh-TW" altLang="en-US" sz="2400" dirty="0">
                <a:solidFill>
                  <a:srgbClr val="000000"/>
                </a:solidFill>
                <a:latin typeface="微軟正黑體" panose="020B0604030504040204" pitchFamily="34" charset="-120"/>
                <a:ea typeface="微軟正黑體" panose="020B0604030504040204" pitchFamily="34" charset="-120"/>
              </a:rPr>
              <a:t>年</a:t>
            </a:r>
            <a:r>
              <a:rPr lang="en-US" altLang="zh-TW" sz="2400" dirty="0">
                <a:solidFill>
                  <a:srgbClr val="000000"/>
                </a:solidFill>
                <a:latin typeface="微軟正黑體" panose="020B0604030504040204" pitchFamily="34" charset="-120"/>
                <a:ea typeface="微軟正黑體" panose="020B0604030504040204" pitchFamily="34" charset="-120"/>
              </a:rPr>
              <a:t>4</a:t>
            </a:r>
            <a:r>
              <a:rPr lang="zh-TW" altLang="en-US" sz="2400" dirty="0">
                <a:solidFill>
                  <a:srgbClr val="000000"/>
                </a:solidFill>
                <a:latin typeface="微軟正黑體" panose="020B0604030504040204" pitchFamily="34" charset="-120"/>
                <a:ea typeface="微軟正黑體" panose="020B0604030504040204" pitchFamily="34" charset="-120"/>
              </a:rPr>
              <a:t>月</a:t>
            </a:r>
            <a:r>
              <a:rPr lang="en-US" altLang="zh-TW" sz="2400" dirty="0">
                <a:solidFill>
                  <a:srgbClr val="000000"/>
                </a:solidFill>
                <a:latin typeface="微軟正黑體" panose="020B0604030504040204" pitchFamily="34" charset="-120"/>
                <a:ea typeface="微軟正黑體" panose="020B0604030504040204" pitchFamily="34" charset="-120"/>
              </a:rPr>
              <a:t>26</a:t>
            </a:r>
            <a:r>
              <a:rPr lang="zh-TW" altLang="en-US" sz="2400" dirty="0">
                <a:solidFill>
                  <a:srgbClr val="000000"/>
                </a:solidFill>
                <a:latin typeface="微軟正黑體" panose="020B0604030504040204" pitchFamily="34" charset="-120"/>
                <a:ea typeface="微軟正黑體" panose="020B0604030504040204" pitchFamily="34" charset="-120"/>
              </a:rPr>
              <a:t>日至</a:t>
            </a:r>
            <a:r>
              <a:rPr lang="en-US" altLang="zh-TW" sz="2400" dirty="0">
                <a:solidFill>
                  <a:srgbClr val="000000"/>
                </a:solidFill>
                <a:latin typeface="微軟正黑體" panose="020B0604030504040204" pitchFamily="34" charset="-120"/>
                <a:ea typeface="微軟正黑體" panose="020B0604030504040204" pitchFamily="34" charset="-120"/>
              </a:rPr>
              <a:t>4</a:t>
            </a:r>
            <a:r>
              <a:rPr lang="zh-TW" altLang="en-US" sz="2400" dirty="0">
                <a:solidFill>
                  <a:srgbClr val="000000"/>
                </a:solidFill>
                <a:latin typeface="微軟正黑體" panose="020B0604030504040204" pitchFamily="34" charset="-120"/>
                <a:ea typeface="微軟正黑體" panose="020B0604030504040204" pitchFamily="34" charset="-120"/>
              </a:rPr>
              <a:t>月</a:t>
            </a:r>
            <a:r>
              <a:rPr lang="en-US" altLang="zh-TW" sz="2400" dirty="0">
                <a:solidFill>
                  <a:srgbClr val="000000"/>
                </a:solidFill>
                <a:latin typeface="微軟正黑體" panose="020B0604030504040204" pitchFamily="34" charset="-120"/>
                <a:ea typeface="微軟正黑體" panose="020B0604030504040204" pitchFamily="34" charset="-120"/>
              </a:rPr>
              <a:t>28</a:t>
            </a:r>
            <a:r>
              <a:rPr lang="zh-TW" altLang="en-US" sz="2400" dirty="0">
                <a:solidFill>
                  <a:srgbClr val="000000"/>
                </a:solidFill>
                <a:latin typeface="微軟正黑體" panose="020B0604030504040204" pitchFamily="34" charset="-120"/>
                <a:ea typeface="微軟正黑體" panose="020B0604030504040204" pitchFamily="34" charset="-120"/>
              </a:rPr>
              <a:t>日</a:t>
            </a:r>
            <a:endParaRPr lang="en-US" altLang="zh-TW" sz="2400" dirty="0">
              <a:solidFill>
                <a:srgbClr val="000000"/>
              </a:solidFill>
              <a:latin typeface="微軟正黑體" panose="020B0604030504040204" pitchFamily="34" charset="-120"/>
              <a:ea typeface="微軟正黑體" panose="020B0604030504040204" pitchFamily="34" charset="-120"/>
            </a:endParaRPr>
          </a:p>
          <a:p>
            <a:pPr marL="342900" lvl="1" indent="-342900" defTabSz="1289050">
              <a:lnSpc>
                <a:spcPts val="3000"/>
              </a:lnSpc>
              <a:spcAft>
                <a:spcPts val="0"/>
              </a:spcAft>
              <a:buFont typeface="+mj-lt"/>
              <a:buAutoNum type="arabicPeriod"/>
              <a:defRPr/>
            </a:pPr>
            <a:r>
              <a:rPr lang="zh-TW" altLang="en-US" sz="2400" dirty="0">
                <a:solidFill>
                  <a:srgbClr val="000000"/>
                </a:solidFill>
                <a:latin typeface="微軟正黑體" panose="020B0604030504040204" pitchFamily="34" charset="-120"/>
                <a:ea typeface="微軟正黑體" panose="020B0604030504040204" pitchFamily="34" charset="-120"/>
              </a:rPr>
              <a:t>術科測驗：</a:t>
            </a:r>
            <a:r>
              <a:rPr lang="en-US" altLang="zh-TW" sz="2400" dirty="0">
                <a:solidFill>
                  <a:srgbClr val="000000"/>
                </a:solidFill>
                <a:latin typeface="微軟正黑體" panose="020B0604030504040204" pitchFamily="34" charset="-120"/>
                <a:ea typeface="微軟正黑體" panose="020B0604030504040204" pitchFamily="34" charset="-120"/>
              </a:rPr>
              <a:t/>
            </a:r>
            <a:br>
              <a:rPr lang="en-US" altLang="zh-TW" sz="2400" dirty="0">
                <a:solidFill>
                  <a:srgbClr val="000000"/>
                </a:solidFill>
                <a:latin typeface="微軟正黑體" panose="020B0604030504040204" pitchFamily="34" charset="-120"/>
                <a:ea typeface="微軟正黑體" panose="020B0604030504040204" pitchFamily="34" charset="-120"/>
              </a:rPr>
            </a:br>
            <a:r>
              <a:rPr lang="en-US" altLang="zh-TW" sz="2400" dirty="0">
                <a:solidFill>
                  <a:srgbClr val="000000"/>
                </a:solidFill>
                <a:latin typeface="微軟正黑體" panose="020B0604030504040204" pitchFamily="34" charset="-120"/>
                <a:ea typeface="微軟正黑體" panose="020B0604030504040204" pitchFamily="34" charset="-120"/>
              </a:rPr>
              <a:t>110</a:t>
            </a:r>
            <a:r>
              <a:rPr lang="zh-TW" altLang="en-US" sz="2400" dirty="0">
                <a:solidFill>
                  <a:srgbClr val="000000"/>
                </a:solidFill>
                <a:latin typeface="微軟正黑體" panose="020B0604030504040204" pitchFamily="34" charset="-120"/>
                <a:ea typeface="微軟正黑體" panose="020B0604030504040204" pitchFamily="34" charset="-120"/>
              </a:rPr>
              <a:t>年</a:t>
            </a:r>
            <a:r>
              <a:rPr lang="en-US" altLang="zh-TW" sz="2400" dirty="0">
                <a:solidFill>
                  <a:srgbClr val="000000"/>
                </a:solidFill>
                <a:latin typeface="微軟正黑體" panose="020B0604030504040204" pitchFamily="34" charset="-120"/>
                <a:ea typeface="微軟正黑體" panose="020B0604030504040204" pitchFamily="34" charset="-120"/>
              </a:rPr>
              <a:t>5</a:t>
            </a:r>
            <a:r>
              <a:rPr lang="zh-TW" altLang="en-US" sz="2400" dirty="0">
                <a:solidFill>
                  <a:srgbClr val="000000"/>
                </a:solidFill>
                <a:latin typeface="微軟正黑體" panose="020B0604030504040204" pitchFamily="34" charset="-120"/>
                <a:ea typeface="微軟正黑體" panose="020B0604030504040204" pitchFamily="34" charset="-120"/>
              </a:rPr>
              <a:t>月</a:t>
            </a:r>
            <a:r>
              <a:rPr lang="en-US" altLang="zh-TW" sz="2400" dirty="0">
                <a:solidFill>
                  <a:srgbClr val="000000"/>
                </a:solidFill>
                <a:latin typeface="微軟正黑體" panose="020B0604030504040204" pitchFamily="34" charset="-120"/>
                <a:ea typeface="微軟正黑體" panose="020B0604030504040204" pitchFamily="34" charset="-120"/>
              </a:rPr>
              <a:t>1</a:t>
            </a:r>
            <a:r>
              <a:rPr lang="zh-TW" altLang="en-US" sz="2400" dirty="0">
                <a:solidFill>
                  <a:srgbClr val="000000"/>
                </a:solidFill>
                <a:latin typeface="微軟正黑體" panose="020B0604030504040204" pitchFamily="34" charset="-120"/>
                <a:ea typeface="微軟正黑體" panose="020B0604030504040204" pitchFamily="34" charset="-120"/>
              </a:rPr>
              <a:t>日</a:t>
            </a:r>
            <a:endParaRPr lang="en-US" altLang="zh-TW" sz="2400" dirty="0">
              <a:solidFill>
                <a:srgbClr val="000000"/>
              </a:solidFill>
              <a:latin typeface="微軟正黑體" panose="020B0604030504040204" pitchFamily="34" charset="-120"/>
              <a:ea typeface="微軟正黑體" panose="020B0604030504040204" pitchFamily="34" charset="-120"/>
            </a:endParaRPr>
          </a:p>
          <a:p>
            <a:pPr marL="342900" lvl="1" indent="-342900" defTabSz="1289050">
              <a:lnSpc>
                <a:spcPts val="3000"/>
              </a:lnSpc>
              <a:spcAft>
                <a:spcPts val="0"/>
              </a:spcAft>
              <a:buFont typeface="+mj-lt"/>
              <a:buAutoNum type="arabicPeriod"/>
              <a:defRPr/>
            </a:pPr>
            <a:r>
              <a:rPr lang="zh-TW" altLang="en-US" sz="2400" dirty="0">
                <a:solidFill>
                  <a:srgbClr val="000000"/>
                </a:solidFill>
                <a:latin typeface="微軟正黑體" panose="020B0604030504040204" pitchFamily="34" charset="-120"/>
                <a:ea typeface="微軟正黑體" panose="020B0604030504040204" pitchFamily="34" charset="-120"/>
              </a:rPr>
              <a:t>放榜：</a:t>
            </a:r>
            <a:r>
              <a:rPr lang="en-US" altLang="zh-TW" sz="2400" dirty="0">
                <a:solidFill>
                  <a:srgbClr val="000000"/>
                </a:solidFill>
                <a:latin typeface="微軟正黑體" panose="020B0604030504040204" pitchFamily="34" charset="-120"/>
                <a:ea typeface="微軟正黑體" panose="020B0604030504040204" pitchFamily="34" charset="-120"/>
              </a:rPr>
              <a:t/>
            </a:r>
            <a:br>
              <a:rPr lang="en-US" altLang="zh-TW" sz="2400" dirty="0">
                <a:solidFill>
                  <a:srgbClr val="000000"/>
                </a:solidFill>
                <a:latin typeface="微軟正黑體" panose="020B0604030504040204" pitchFamily="34" charset="-120"/>
                <a:ea typeface="微軟正黑體" panose="020B0604030504040204" pitchFamily="34" charset="-120"/>
              </a:rPr>
            </a:br>
            <a:r>
              <a:rPr lang="en-US" altLang="zh-TW" sz="2400" dirty="0">
                <a:solidFill>
                  <a:srgbClr val="000000"/>
                </a:solidFill>
                <a:latin typeface="微軟正黑體" panose="020B0604030504040204" pitchFamily="34" charset="-120"/>
                <a:ea typeface="微軟正黑體" panose="020B0604030504040204" pitchFamily="34" charset="-120"/>
              </a:rPr>
              <a:t>110</a:t>
            </a:r>
            <a:r>
              <a:rPr lang="zh-TW" altLang="en-US" sz="2400" dirty="0">
                <a:solidFill>
                  <a:srgbClr val="000000"/>
                </a:solidFill>
                <a:latin typeface="微軟正黑體" panose="020B0604030504040204" pitchFamily="34" charset="-120"/>
                <a:ea typeface="微軟正黑體" panose="020B0604030504040204" pitchFamily="34" charset="-120"/>
              </a:rPr>
              <a:t>年</a:t>
            </a:r>
            <a:r>
              <a:rPr lang="en-US" altLang="zh-TW" sz="2400" dirty="0">
                <a:solidFill>
                  <a:srgbClr val="000000"/>
                </a:solidFill>
                <a:latin typeface="微軟正黑體" panose="020B0604030504040204" pitchFamily="34" charset="-120"/>
                <a:ea typeface="微軟正黑體" panose="020B0604030504040204" pitchFamily="34" charset="-120"/>
              </a:rPr>
              <a:t>5</a:t>
            </a:r>
            <a:r>
              <a:rPr lang="zh-TW" altLang="en-US" sz="2400" dirty="0">
                <a:solidFill>
                  <a:srgbClr val="000000"/>
                </a:solidFill>
                <a:latin typeface="微軟正黑體" panose="020B0604030504040204" pitchFamily="34" charset="-120"/>
                <a:ea typeface="微軟正黑體" panose="020B0604030504040204" pitchFamily="34" charset="-120"/>
              </a:rPr>
              <a:t>月</a:t>
            </a:r>
            <a:r>
              <a:rPr lang="en-US" altLang="zh-TW" sz="2400" dirty="0">
                <a:solidFill>
                  <a:srgbClr val="000000"/>
                </a:solidFill>
                <a:latin typeface="微軟正黑體" panose="020B0604030504040204" pitchFamily="34" charset="-120"/>
                <a:ea typeface="微軟正黑體" panose="020B0604030504040204" pitchFamily="34" charset="-120"/>
              </a:rPr>
              <a:t>3</a:t>
            </a:r>
            <a:r>
              <a:rPr lang="zh-TW" altLang="en-US" sz="2400" dirty="0">
                <a:solidFill>
                  <a:srgbClr val="000000"/>
                </a:solidFill>
                <a:latin typeface="微軟正黑體" panose="020B0604030504040204" pitchFamily="34" charset="-120"/>
                <a:ea typeface="微軟正黑體" panose="020B0604030504040204" pitchFamily="34" charset="-120"/>
              </a:rPr>
              <a:t>日</a:t>
            </a:r>
            <a:endParaRPr lang="en-US" altLang="zh-TW" sz="2400" dirty="0">
              <a:solidFill>
                <a:srgbClr val="000000"/>
              </a:solidFill>
              <a:latin typeface="微軟正黑體" panose="020B0604030504040204" pitchFamily="34" charset="-120"/>
              <a:ea typeface="微軟正黑體" panose="020B0604030504040204" pitchFamily="34" charset="-120"/>
            </a:endParaRPr>
          </a:p>
          <a:p>
            <a:pPr marL="342900" lvl="1" indent="-342900" defTabSz="1289050">
              <a:lnSpc>
                <a:spcPts val="3000"/>
              </a:lnSpc>
              <a:spcAft>
                <a:spcPts val="0"/>
              </a:spcAft>
              <a:buFont typeface="+mj-lt"/>
              <a:buAutoNum type="arabicPeriod"/>
              <a:defRPr/>
            </a:pPr>
            <a:r>
              <a:rPr lang="zh-TW" altLang="en-US" sz="2400" dirty="0">
                <a:solidFill>
                  <a:srgbClr val="000000"/>
                </a:solidFill>
                <a:latin typeface="微軟正黑體" panose="020B0604030504040204" pitchFamily="34" charset="-120"/>
                <a:ea typeface="微軟正黑體" panose="020B0604030504040204" pitchFamily="34" charset="-120"/>
              </a:rPr>
              <a:t>報到：</a:t>
            </a:r>
            <a:r>
              <a:rPr lang="en-US" altLang="zh-TW" sz="2400" dirty="0">
                <a:solidFill>
                  <a:srgbClr val="000000"/>
                </a:solidFill>
                <a:latin typeface="微軟正黑體" panose="020B0604030504040204" pitchFamily="34" charset="-120"/>
                <a:ea typeface="微軟正黑體" panose="020B0604030504040204" pitchFamily="34" charset="-120"/>
              </a:rPr>
              <a:t/>
            </a:r>
            <a:br>
              <a:rPr lang="en-US" altLang="zh-TW" sz="2400" dirty="0">
                <a:solidFill>
                  <a:srgbClr val="000000"/>
                </a:solidFill>
                <a:latin typeface="微軟正黑體" panose="020B0604030504040204" pitchFamily="34" charset="-120"/>
                <a:ea typeface="微軟正黑體" panose="020B0604030504040204" pitchFamily="34" charset="-120"/>
              </a:rPr>
            </a:br>
            <a:r>
              <a:rPr lang="en-US" altLang="zh-TW" sz="2400" dirty="0">
                <a:solidFill>
                  <a:srgbClr val="000000"/>
                </a:solidFill>
                <a:latin typeface="微軟正黑體" panose="020B0604030504040204" pitchFamily="34" charset="-120"/>
                <a:ea typeface="微軟正黑體" panose="020B0604030504040204" pitchFamily="34" charset="-120"/>
              </a:rPr>
              <a:t>110</a:t>
            </a:r>
            <a:r>
              <a:rPr lang="zh-TW" altLang="en-US" sz="2400" dirty="0">
                <a:solidFill>
                  <a:srgbClr val="000000"/>
                </a:solidFill>
                <a:latin typeface="微軟正黑體" panose="020B0604030504040204" pitchFamily="34" charset="-120"/>
                <a:ea typeface="微軟正黑體" panose="020B0604030504040204" pitchFamily="34" charset="-120"/>
              </a:rPr>
              <a:t>年</a:t>
            </a:r>
            <a:r>
              <a:rPr lang="en-US" altLang="zh-TW" sz="2400" dirty="0">
                <a:solidFill>
                  <a:srgbClr val="000000"/>
                </a:solidFill>
                <a:latin typeface="微軟正黑體" panose="020B0604030504040204" pitchFamily="34" charset="-120"/>
                <a:ea typeface="微軟正黑體" panose="020B0604030504040204" pitchFamily="34" charset="-120"/>
              </a:rPr>
              <a:t>7</a:t>
            </a:r>
            <a:r>
              <a:rPr lang="zh-TW" altLang="en-US" sz="2400" dirty="0">
                <a:solidFill>
                  <a:srgbClr val="000000"/>
                </a:solidFill>
                <a:latin typeface="微軟正黑體" panose="020B0604030504040204" pitchFamily="34" charset="-120"/>
                <a:ea typeface="微軟正黑體" panose="020B0604030504040204" pitchFamily="34" charset="-120"/>
              </a:rPr>
              <a:t>月</a:t>
            </a:r>
            <a:r>
              <a:rPr lang="en-US" altLang="zh-TW" sz="2400" dirty="0">
                <a:solidFill>
                  <a:srgbClr val="000000"/>
                </a:solidFill>
                <a:latin typeface="微軟正黑體" panose="020B0604030504040204" pitchFamily="34" charset="-120"/>
                <a:ea typeface="微軟正黑體" panose="020B0604030504040204" pitchFamily="34" charset="-120"/>
              </a:rPr>
              <a:t>8</a:t>
            </a:r>
            <a:r>
              <a:rPr lang="zh-TW" altLang="en-US" sz="2400" dirty="0">
                <a:solidFill>
                  <a:srgbClr val="000000"/>
                </a:solidFill>
                <a:latin typeface="微軟正黑體" panose="020B0604030504040204" pitchFamily="34" charset="-120"/>
                <a:ea typeface="微軟正黑體" panose="020B0604030504040204" pitchFamily="34" charset="-120"/>
              </a:rPr>
              <a:t>日</a:t>
            </a:r>
            <a:endParaRPr lang="en-US" altLang="zh-TW" sz="2000" dirty="0">
              <a:solidFill>
                <a:srgbClr val="000000"/>
              </a:solidFill>
              <a:latin typeface="微軟正黑體" panose="020B0604030504040204" pitchFamily="34" charset="-120"/>
              <a:ea typeface="微軟正黑體" panose="020B0604030504040204" pitchFamily="34" charset="-120"/>
            </a:endParaRPr>
          </a:p>
        </p:txBody>
      </p:sp>
      <p:grpSp>
        <p:nvGrpSpPr>
          <p:cNvPr id="90119" name="群組 3"/>
          <p:cNvGrpSpPr>
            <a:grpSpLocks/>
          </p:cNvGrpSpPr>
          <p:nvPr/>
        </p:nvGrpSpPr>
        <p:grpSpPr bwMode="auto">
          <a:xfrm>
            <a:off x="3812108" y="1698625"/>
            <a:ext cx="4603296" cy="4538663"/>
            <a:chOff x="1613324" y="2376765"/>
            <a:chExt cx="2078725" cy="3077303"/>
          </a:xfrm>
        </p:grpSpPr>
        <p:sp>
          <p:nvSpPr>
            <p:cNvPr id="42" name="手繪多邊形 41"/>
            <p:cNvSpPr/>
            <p:nvPr/>
          </p:nvSpPr>
          <p:spPr>
            <a:xfrm>
              <a:off x="1613324" y="2376765"/>
              <a:ext cx="979965" cy="469291"/>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endParaRPr>
            </a:p>
          </p:txBody>
        </p:sp>
        <p:sp>
          <p:nvSpPr>
            <p:cNvPr id="43" name="手繪多邊形 42"/>
            <p:cNvSpPr/>
            <p:nvPr/>
          </p:nvSpPr>
          <p:spPr>
            <a:xfrm>
              <a:off x="1613324" y="2866507"/>
              <a:ext cx="979965" cy="258756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500"/>
                </a:lnSpc>
                <a:spcAft>
                  <a:spcPts val="0"/>
                </a:spcAft>
                <a:defRPr/>
              </a:pPr>
              <a:r>
                <a:rPr lang="zh-TW" altLang="en-US" sz="22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包括</a:t>
              </a:r>
              <a:r>
                <a:rPr lang="zh-TW" altLang="en-US" sz="2200" dirty="0">
                  <a:solidFill>
                    <a:srgbClr val="FF0000"/>
                  </a:solidFill>
                  <a:latin typeface="微軟正黑體" panose="020B0604030504040204" pitchFamily="34" charset="-120"/>
                  <a:ea typeface="微軟正黑體" panose="020B0604030504040204" pitchFamily="34" charset="-120"/>
                </a:rPr>
                <a:t>基礎體能</a:t>
              </a:r>
              <a:r>
                <a:rPr lang="zh-TW" altLang="en-US" sz="22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a:t>
              </a:r>
              <a:r>
                <a:rPr lang="zh-TW" altLang="en-US" sz="2200" dirty="0">
                  <a:solidFill>
                    <a:srgbClr val="FF0000"/>
                  </a:solidFill>
                  <a:latin typeface="微軟正黑體" panose="020B0604030504040204" pitchFamily="34" charset="-120"/>
                  <a:ea typeface="微軟正黑體" panose="020B0604030504040204" pitchFamily="34" charset="-120"/>
                </a:rPr>
                <a:t>專項技術</a:t>
              </a:r>
              <a:r>
                <a:rPr lang="zh-TW" altLang="en-US" sz="22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及</a:t>
              </a:r>
              <a:r>
                <a:rPr lang="zh-TW" altLang="en-US" sz="2200" dirty="0">
                  <a:solidFill>
                    <a:srgbClr val="FF0000"/>
                  </a:solidFill>
                  <a:latin typeface="微軟正黑體" panose="020B0604030504040204" pitchFamily="34" charset="-120"/>
                  <a:ea typeface="微軟正黑體" panose="020B0604030504040204" pitchFamily="34" charset="-120"/>
                </a:rPr>
                <a:t>運動成就表現</a:t>
              </a:r>
              <a:r>
                <a:rPr lang="zh-TW" altLang="en-US" sz="22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等，由學校依體育班發展運動種類及特色課程內容，設計考科及計分方式</a:t>
              </a:r>
              <a:r>
                <a:rPr lang="zh-TW" altLang="en-US" sz="2200" b="1"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a:t>
              </a:r>
              <a:endParaRPr lang="en-US" altLang="zh-TW" sz="2200" b="1" dirty="0">
                <a:solidFill>
                  <a:srgbClr val="9A5315">
                    <a:hueOff val="0"/>
                    <a:satOff val="0"/>
                    <a:lumOff val="0"/>
                    <a:alphaOff val="0"/>
                  </a:srgbClr>
                </a:solidFill>
                <a:latin typeface="微軟正黑體" panose="020B0604030504040204" pitchFamily="34" charset="-120"/>
                <a:ea typeface="微軟正黑體" panose="020B0604030504040204" pitchFamily="34" charset="-120"/>
              </a:endParaRPr>
            </a:p>
          </p:txBody>
        </p:sp>
        <p:sp>
          <p:nvSpPr>
            <p:cNvPr id="44" name="手繪多邊形 43"/>
            <p:cNvSpPr/>
            <p:nvPr/>
          </p:nvSpPr>
          <p:spPr>
            <a:xfrm>
              <a:off x="2617663" y="2389681"/>
              <a:ext cx="1074386" cy="456375"/>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endParaRPr>
            </a:p>
          </p:txBody>
        </p:sp>
        <p:sp>
          <p:nvSpPr>
            <p:cNvPr id="45" name="手繪多邊形 44"/>
            <p:cNvSpPr/>
            <p:nvPr/>
          </p:nvSpPr>
          <p:spPr>
            <a:xfrm>
              <a:off x="2612644" y="2866507"/>
              <a:ext cx="1079405" cy="258756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100"/>
                </a:lnSpc>
                <a:spcAft>
                  <a:spcPts val="0"/>
                </a:spcAft>
                <a:defRPr/>
              </a:pPr>
              <a:r>
                <a:rPr lang="zh-TW" altLang="zh-TW" sz="22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若參加體育班術科測驗結果未獲錄取，可</a:t>
              </a:r>
              <a:r>
                <a:rPr lang="zh-TW" altLang="en-US" sz="22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於</a:t>
              </a:r>
              <a:r>
                <a:rPr lang="zh-TW" altLang="zh-TW" sz="22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體育班學校辦理續招時，再次報名參加辦理續招學校之體育班特色招生甄選入學。</a:t>
              </a:r>
              <a:endParaRPr lang="zh-TW" altLang="en-US" sz="2200" dirty="0">
                <a:solidFill>
                  <a:srgbClr val="9A5315">
                    <a:hueOff val="0"/>
                    <a:satOff val="0"/>
                    <a:lumOff val="0"/>
                    <a:alphaOff val="0"/>
                  </a:srgbClr>
                </a:solidFill>
                <a:latin typeface="微軟正黑體" panose="020B0604030504040204" pitchFamily="34" charset="-120"/>
                <a:ea typeface="微軟正黑體" panose="020B0604030504040204" pitchFamily="34" charset="-120"/>
              </a:endParaRPr>
            </a:p>
          </p:txBody>
        </p:sp>
      </p:grpSp>
      <p:sp>
        <p:nvSpPr>
          <p:cNvPr id="46" name="矩形 45"/>
          <p:cNvSpPr/>
          <p:nvPr/>
        </p:nvSpPr>
        <p:spPr>
          <a:xfrm>
            <a:off x="3774008" y="1773238"/>
            <a:ext cx="2208213" cy="524759"/>
          </a:xfrm>
          <a:prstGeom prst="rect">
            <a:avLst/>
          </a:prstGeom>
        </p:spPr>
        <p:txBody>
          <a:bodyPr>
            <a:spAutoFit/>
          </a:bodyPr>
          <a:lstStyle/>
          <a:p>
            <a:pPr>
              <a:lnSpc>
                <a:spcPts val="3700"/>
              </a:lnSpc>
              <a:defRPr/>
            </a:pPr>
            <a:r>
              <a:rPr lang="zh-TW" altLang="en-US" sz="2600" b="1" kern="0" dirty="0">
                <a:solidFill>
                  <a:srgbClr val="FFFFFF"/>
                </a:solidFill>
                <a:latin typeface="微軟正黑體" panose="020B0604030504040204" pitchFamily="34" charset="-120"/>
                <a:ea typeface="微軟正黑體" panose="020B0604030504040204" pitchFamily="34" charset="-120"/>
              </a:rPr>
              <a:t>術科測驗內容</a:t>
            </a:r>
          </a:p>
        </p:txBody>
      </p:sp>
      <p:sp>
        <p:nvSpPr>
          <p:cNvPr id="16" name="矩形 15"/>
          <p:cNvSpPr/>
          <p:nvPr/>
        </p:nvSpPr>
        <p:spPr>
          <a:xfrm>
            <a:off x="5982220" y="1700213"/>
            <a:ext cx="2390321" cy="733425"/>
          </a:xfrm>
          <a:prstGeom prst="rect">
            <a:avLst/>
          </a:prstGeom>
        </p:spPr>
        <p:txBody>
          <a:bodyPr wrap="square">
            <a:spAutoFit/>
          </a:bodyPr>
          <a:lstStyle/>
          <a:p>
            <a:pPr algn="ctr">
              <a:lnSpc>
                <a:spcPts val="2500"/>
              </a:lnSpc>
              <a:defRPr/>
            </a:pPr>
            <a:r>
              <a:rPr lang="zh-TW" altLang="en-US" sz="2400" b="1" kern="0" dirty="0">
                <a:solidFill>
                  <a:srgbClr val="FFFFFF"/>
                </a:solidFill>
                <a:latin typeface="微軟正黑體" panose="020B0604030504040204" pitchFamily="34" charset="-120"/>
                <a:ea typeface="微軟正黑體" panose="020B0604030504040204" pitchFamily="34" charset="-120"/>
              </a:rPr>
              <a:t>未獲錄取可</a:t>
            </a:r>
            <a:endParaRPr lang="en-US" altLang="zh-TW" sz="2400" b="1" kern="0" dirty="0">
              <a:solidFill>
                <a:srgbClr val="FFFFFF"/>
              </a:solidFill>
              <a:latin typeface="微軟正黑體" panose="020B0604030504040204" pitchFamily="34" charset="-120"/>
              <a:ea typeface="微軟正黑體" panose="020B0604030504040204" pitchFamily="34" charset="-120"/>
            </a:endParaRPr>
          </a:p>
          <a:p>
            <a:pPr algn="ctr">
              <a:lnSpc>
                <a:spcPts val="2500"/>
              </a:lnSpc>
              <a:defRPr/>
            </a:pPr>
            <a:r>
              <a:rPr lang="zh-TW" altLang="en-US" sz="2400" b="1" kern="0" dirty="0">
                <a:solidFill>
                  <a:srgbClr val="FFFFFF"/>
                </a:solidFill>
                <a:latin typeface="微軟正黑體" panose="020B0604030504040204" pitchFamily="34" charset="-120"/>
                <a:ea typeface="微軟正黑體" panose="020B0604030504040204" pitchFamily="34" charset="-120"/>
              </a:rPr>
              <a:t>報名參加續招</a:t>
            </a:r>
          </a:p>
        </p:txBody>
      </p:sp>
      <p:sp>
        <p:nvSpPr>
          <p:cNvPr id="19" name="文字方塊 18">
            <a:extLst>
              <a:ext uri="{FF2B5EF4-FFF2-40B4-BE49-F238E27FC236}">
                <a16:creationId xmlns:a16="http://schemas.microsoft.com/office/drawing/2014/main" id="{AD789E3F-0D7F-4EEA-A1A3-80FA9E89D537}"/>
              </a:ext>
            </a:extLst>
          </p:cNvPr>
          <p:cNvSpPr txBox="1"/>
          <p:nvPr/>
        </p:nvSpPr>
        <p:spPr>
          <a:xfrm>
            <a:off x="1167046" y="210659"/>
            <a:ext cx="6902896" cy="707886"/>
          </a:xfrm>
          <a:prstGeom prst="rect">
            <a:avLst/>
          </a:prstGeom>
          <a:noFill/>
        </p:spPr>
        <p:txBody>
          <a:bodyPr wrap="square" rtlCol="0">
            <a:spAutoFit/>
          </a:bodyPr>
          <a:lstStyle/>
          <a:p>
            <a:r>
              <a:rPr lang="zh-TW" altLang="en-US" sz="4000" b="1" dirty="0">
                <a:solidFill>
                  <a:schemeClr val="tx2">
                    <a:lumMod val="75000"/>
                  </a:schemeClr>
                </a:solidFill>
                <a:latin typeface="微軟正黑體" panose="020B0604030504040204" pitchFamily="34" charset="-120"/>
                <a:ea typeface="微軟正黑體" panose="020B0604030504040204" pitchFamily="34" charset="-120"/>
              </a:rPr>
              <a:t>特色招生甄選入學</a:t>
            </a:r>
            <a:r>
              <a:rPr lang="en-US" altLang="zh-TW" sz="4000" b="1"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4000" b="1" dirty="0">
                <a:solidFill>
                  <a:schemeClr val="tx2">
                    <a:lumMod val="75000"/>
                  </a:schemeClr>
                </a:solidFill>
                <a:latin typeface="微軟正黑體" panose="020B0604030504040204" pitchFamily="34" charset="-120"/>
                <a:ea typeface="微軟正黑體" panose="020B0604030504040204" pitchFamily="34" charset="-120"/>
              </a:rPr>
              <a:t>體育班</a:t>
            </a:r>
          </a:p>
        </p:txBody>
      </p:sp>
    </p:spTree>
    <p:extLst>
      <p:ext uri="{BB962C8B-B14F-4D97-AF65-F5344CB8AC3E}">
        <p14:creationId xmlns:p14="http://schemas.microsoft.com/office/powerpoint/2010/main" val="94001711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91138" name="投影片編號版面配置區 1"/>
          <p:cNvSpPr>
            <a:spLocks noGrp="1"/>
          </p:cNvSpPr>
          <p:nvPr>
            <p:ph type="sldNum" sz="quarter" idx="12"/>
          </p:nvPr>
        </p:nvSpPr>
        <p:spPr bwMode="auto">
          <a:xfrm>
            <a:off x="6988175"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fld id="{03D830A8-D50F-436C-AFCC-E5BDA6DFF27B}" type="slidenum">
              <a:rPr lang="en-US" altLang="zh-TW" sz="1400" smtClean="0">
                <a:latin typeface="Times New Roman" pitchFamily="18" charset="0"/>
                <a:ea typeface="新細明體" pitchFamily="18" charset="-120"/>
              </a:rPr>
              <a:pPr eaLnBrk="1" hangingPunct="1">
                <a:spcBef>
                  <a:spcPct val="0"/>
                </a:spcBef>
                <a:buFontTx/>
                <a:buNone/>
              </a:pPr>
              <a:t>187</a:t>
            </a:fld>
            <a:endParaRPr lang="en-US" altLang="zh-TW" sz="1400">
              <a:latin typeface="Times New Roman" pitchFamily="18" charset="0"/>
              <a:ea typeface="新細明體" pitchFamily="18" charset="-120"/>
            </a:endParaRPr>
          </a:p>
        </p:txBody>
      </p:sp>
      <p:sp>
        <p:nvSpPr>
          <p:cNvPr id="91139" name="Rectangle 93"/>
          <p:cNvSpPr>
            <a:spLocks noChangeArrowheads="1"/>
          </p:cNvSpPr>
          <p:nvPr/>
        </p:nvSpPr>
        <p:spPr bwMode="auto">
          <a:xfrm>
            <a:off x="0" y="1125538"/>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latin typeface="Times New Roman" pitchFamily="18" charset="0"/>
              <a:ea typeface="新細明體" pitchFamily="18" charset="-120"/>
            </a:endParaRPr>
          </a:p>
        </p:txBody>
      </p:sp>
      <p:sp>
        <p:nvSpPr>
          <p:cNvPr id="91140" name="Rectangle 92"/>
          <p:cNvSpPr>
            <a:spLocks noChangeArrowheads="1"/>
          </p:cNvSpPr>
          <p:nvPr/>
        </p:nvSpPr>
        <p:spPr bwMode="auto">
          <a:xfrm>
            <a:off x="755650" y="1123950"/>
            <a:ext cx="8388350" cy="46038"/>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latin typeface="Times New Roman" pitchFamily="18" charset="0"/>
              <a:ea typeface="新細明體" pitchFamily="18" charset="-120"/>
            </a:endParaRPr>
          </a:p>
        </p:txBody>
      </p:sp>
      <p:pic>
        <p:nvPicPr>
          <p:cNvPr id="9114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手繪多邊形 38"/>
          <p:cNvSpPr/>
          <p:nvPr/>
        </p:nvSpPr>
        <p:spPr bwMode="auto">
          <a:xfrm>
            <a:off x="1115616"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700"/>
              </a:lnSpc>
              <a:defRPr/>
            </a:pPr>
            <a:r>
              <a:rPr lang="zh-TW" altLang="en-US" sz="2800" b="1" dirty="0">
                <a:latin typeface="微軟正黑體" panose="020B0604030504040204" pitchFamily="34" charset="-120"/>
                <a:ea typeface="微軟正黑體" panose="020B0604030504040204" pitchFamily="34" charset="-120"/>
              </a:rPr>
              <a:t>甄審</a:t>
            </a:r>
            <a:endParaRPr lang="en-US" altLang="zh-TW" sz="2800" b="1" dirty="0">
              <a:latin typeface="微軟正黑體" panose="020B0604030504040204" pitchFamily="34" charset="-120"/>
              <a:ea typeface="微軟正黑體" panose="020B0604030504040204" pitchFamily="34" charset="-120"/>
            </a:endParaRPr>
          </a:p>
        </p:txBody>
      </p:sp>
      <p:sp>
        <p:nvSpPr>
          <p:cNvPr id="40" name="手繪多邊形 39"/>
          <p:cNvSpPr/>
          <p:nvPr/>
        </p:nvSpPr>
        <p:spPr bwMode="auto">
          <a:xfrm>
            <a:off x="1116136"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zh-TW" altLang="en-US" sz="2400" dirty="0">
                <a:latin typeface="微軟正黑體" panose="020B0604030504040204" pitchFamily="34" charset="-120"/>
                <a:ea typeface="微軟正黑體" panose="020B0604030504040204" pitchFamily="34" charset="-120"/>
              </a:rPr>
              <a:t>甄審係以國際運動競賽成就為報名門檻，作為分發之標準，為外加招生名額。</a:t>
            </a:r>
          </a:p>
        </p:txBody>
      </p:sp>
      <p:grpSp>
        <p:nvGrpSpPr>
          <p:cNvPr id="91144" name="群組 3"/>
          <p:cNvGrpSpPr>
            <a:grpSpLocks/>
          </p:cNvGrpSpPr>
          <p:nvPr/>
        </p:nvGrpSpPr>
        <p:grpSpPr bwMode="auto">
          <a:xfrm>
            <a:off x="3420666" y="1412875"/>
            <a:ext cx="4608513" cy="4322763"/>
            <a:chOff x="1613324" y="2376765"/>
            <a:chExt cx="1984096" cy="3077303"/>
          </a:xfrm>
        </p:grpSpPr>
        <p:sp>
          <p:nvSpPr>
            <p:cNvPr id="42" name="手繪多邊形 41"/>
            <p:cNvSpPr/>
            <p:nvPr/>
          </p:nvSpPr>
          <p:spPr>
            <a:xfrm>
              <a:off x="1613324" y="2376765"/>
              <a:ext cx="930878"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latin typeface="文鼎粗圓" pitchFamily="49" charset="-120"/>
                <a:ea typeface="文鼎粗圓" pitchFamily="49" charset="-120"/>
              </a:endParaRPr>
            </a:p>
          </p:txBody>
        </p:sp>
        <p:sp>
          <p:nvSpPr>
            <p:cNvPr id="43" name="手繪多邊形 42"/>
            <p:cNvSpPr/>
            <p:nvPr/>
          </p:nvSpPr>
          <p:spPr>
            <a:xfrm>
              <a:off x="1613324" y="2889837"/>
              <a:ext cx="930878"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zh-TW" altLang="zh-TW" sz="2200" dirty="0">
                  <a:latin typeface="微軟正黑體" panose="020B0604030504040204" pitchFamily="34" charset="-120"/>
                  <a:ea typeface="微軟正黑體" panose="020B0604030504040204" pitchFamily="34" charset="-120"/>
                </a:rPr>
                <a:t>以</a:t>
              </a:r>
              <a:r>
                <a:rPr lang="zh-TW" altLang="zh-TW" sz="2200" dirty="0">
                  <a:solidFill>
                    <a:srgbClr val="FF0000"/>
                  </a:solidFill>
                  <a:latin typeface="微軟正黑體" panose="020B0604030504040204" pitchFamily="34" charset="-120"/>
                  <a:ea typeface="微軟正黑體" panose="020B0604030504040204" pitchFamily="34" charset="-120"/>
                </a:rPr>
                <a:t>運動競賽成就</a:t>
              </a:r>
              <a:r>
                <a:rPr lang="zh-TW" altLang="zh-TW" sz="2200" dirty="0">
                  <a:latin typeface="微軟正黑體" panose="020B0604030504040204" pitchFamily="34" charset="-120"/>
                  <a:ea typeface="微軟正黑體" panose="020B0604030504040204" pitchFamily="34" charset="-120"/>
                </a:rPr>
                <a:t>為報名門檻，並加考</a:t>
              </a:r>
              <a:r>
                <a:rPr lang="zh-TW" altLang="zh-TW" sz="2200" dirty="0">
                  <a:solidFill>
                    <a:srgbClr val="FF0000"/>
                  </a:solidFill>
                  <a:latin typeface="微軟正黑體" panose="020B0604030504040204" pitchFamily="34" charset="-120"/>
                  <a:ea typeface="微軟正黑體" panose="020B0604030504040204" pitchFamily="34" charset="-120"/>
                </a:rPr>
                <a:t>學科</a:t>
              </a:r>
              <a:r>
                <a:rPr lang="en-US" altLang="zh-TW" sz="2200" dirty="0">
                  <a:latin typeface="微軟正黑體" panose="020B0604030504040204" pitchFamily="34" charset="-120"/>
                  <a:ea typeface="微軟正黑體" panose="020B0604030504040204" pitchFamily="34" charset="-120"/>
                </a:rPr>
                <a:t>(</a:t>
              </a:r>
              <a:r>
                <a:rPr lang="zh-TW" altLang="zh-TW" sz="2200" dirty="0">
                  <a:latin typeface="微軟正黑體" panose="020B0604030504040204" pitchFamily="34" charset="-120"/>
                  <a:ea typeface="微軟正黑體" panose="020B0604030504040204" pitchFamily="34" charset="-120"/>
                </a:rPr>
                <a:t>國、英、數、自然及社會</a:t>
              </a:r>
              <a:r>
                <a:rPr lang="en-US" altLang="zh-TW" sz="2200" dirty="0">
                  <a:latin typeface="微軟正黑體" panose="020B0604030504040204" pitchFamily="34" charset="-120"/>
                  <a:ea typeface="微軟正黑體" panose="020B0604030504040204" pitchFamily="34" charset="-120"/>
                </a:rPr>
                <a:t>)</a:t>
              </a:r>
              <a:r>
                <a:rPr lang="zh-TW" altLang="zh-TW" sz="2200" dirty="0">
                  <a:latin typeface="微軟正黑體" panose="020B0604030504040204" pitchFamily="34" charset="-120"/>
                  <a:ea typeface="微軟正黑體" panose="020B0604030504040204" pitchFamily="34" charset="-120"/>
                </a:rPr>
                <a:t>及部分專長須參加</a:t>
              </a:r>
              <a:r>
                <a:rPr lang="zh-TW" altLang="zh-TW" sz="2200" dirty="0">
                  <a:solidFill>
                    <a:srgbClr val="FF0000"/>
                  </a:solidFill>
                  <a:latin typeface="微軟正黑體" panose="020B0604030504040204" pitchFamily="34" charset="-120"/>
                  <a:ea typeface="微軟正黑體" panose="020B0604030504040204" pitchFamily="34" charset="-120"/>
                </a:rPr>
                <a:t>術科</a:t>
              </a:r>
              <a:r>
                <a:rPr lang="zh-TW" altLang="zh-TW" sz="2200" dirty="0">
                  <a:latin typeface="微軟正黑體" panose="020B0604030504040204" pitchFamily="34" charset="-120"/>
                  <a:ea typeface="微軟正黑體" panose="020B0604030504040204" pitchFamily="34" charset="-120"/>
                </a:rPr>
                <a:t>檢定，為內含之招生名額。</a:t>
              </a:r>
            </a:p>
            <a:p>
              <a:pPr marL="0" lvl="1" defTabSz="1289050">
                <a:lnSpc>
                  <a:spcPts val="3500"/>
                </a:lnSpc>
                <a:spcAft>
                  <a:spcPts val="0"/>
                </a:spcAft>
                <a:defRPr/>
              </a:pPr>
              <a:endParaRPr lang="en-US" altLang="zh-TW" sz="2300" dirty="0">
                <a:latin typeface="文鼎粗圓" pitchFamily="49" charset="-120"/>
                <a:ea typeface="文鼎粗圓" pitchFamily="49" charset="-120"/>
              </a:endParaRPr>
            </a:p>
          </p:txBody>
        </p:sp>
        <p:sp>
          <p:nvSpPr>
            <p:cNvPr id="44" name="手繪多邊形 43"/>
            <p:cNvSpPr/>
            <p:nvPr/>
          </p:nvSpPr>
          <p:spPr>
            <a:xfrm>
              <a:off x="2581109" y="2376765"/>
              <a:ext cx="1016311" cy="46899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latin typeface="文鼎粗圓" pitchFamily="49" charset="-120"/>
                <a:ea typeface="文鼎粗圓" pitchFamily="49" charset="-120"/>
              </a:endParaRPr>
            </a:p>
          </p:txBody>
        </p:sp>
        <p:sp>
          <p:nvSpPr>
            <p:cNvPr id="45" name="手繪多邊形 44"/>
            <p:cNvSpPr/>
            <p:nvPr/>
          </p:nvSpPr>
          <p:spPr>
            <a:xfrm>
              <a:off x="2575641" y="2866105"/>
              <a:ext cx="1021779"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2500"/>
                </a:lnSpc>
                <a:spcAft>
                  <a:spcPts val="0"/>
                </a:spcAft>
                <a:defRPr/>
              </a:pPr>
              <a:r>
                <a:rPr lang="zh-TW" altLang="zh-TW" dirty="0">
                  <a:latin typeface="微軟正黑體" panose="020B0604030504040204" pitchFamily="34" charset="-120"/>
                  <a:ea typeface="微軟正黑體" panose="020B0604030504040204" pitchFamily="34" charset="-120"/>
                </a:rPr>
                <a:t>其招生規定由各校擬訂，報主管機關核定；除依</a:t>
              </a:r>
              <a:r>
                <a:rPr lang="zh-TW" altLang="en-US" dirty="0">
                  <a:latin typeface="微軟正黑體" panose="020B0604030504040204" pitchFamily="34" charset="-120"/>
                  <a:ea typeface="微軟正黑體" panose="020B0604030504040204" pitchFamily="34" charset="-120"/>
                </a:rPr>
                <a:t>中等以上學校運動成績優良學生升學輔導辦法</a:t>
              </a:r>
              <a:r>
                <a:rPr lang="zh-TW" altLang="zh-TW" dirty="0">
                  <a:latin typeface="微軟正黑體" panose="020B0604030504040204" pitchFamily="34" charset="-120"/>
                  <a:ea typeface="微軟正黑體" panose="020B0604030504040204" pitchFamily="34" charset="-120"/>
                </a:rPr>
                <a:t>第</a:t>
              </a:r>
              <a:r>
                <a:rPr lang="en-US" altLang="zh-TW" dirty="0">
                  <a:latin typeface="微軟正黑體" panose="020B0604030504040204" pitchFamily="34" charset="-120"/>
                  <a:ea typeface="微軟正黑體" panose="020B0604030504040204" pitchFamily="34" charset="-120"/>
                </a:rPr>
                <a:t>19</a:t>
              </a:r>
              <a:r>
                <a:rPr lang="zh-TW" altLang="zh-TW" dirty="0">
                  <a:latin typeface="微軟正黑體" panose="020B0604030504040204" pitchFamily="34" charset="-120"/>
                  <a:ea typeface="微軟正黑體" panose="020B0604030504040204" pitchFamily="34" charset="-120"/>
                </a:rPr>
                <a:t>條第</a:t>
              </a:r>
              <a:r>
                <a:rPr lang="en-US" altLang="zh-TW" dirty="0">
                  <a:latin typeface="微軟正黑體" panose="020B0604030504040204" pitchFamily="34" charset="-120"/>
                  <a:ea typeface="微軟正黑體" panose="020B0604030504040204" pitchFamily="34" charset="-120"/>
                </a:rPr>
                <a:t>2</a:t>
              </a:r>
              <a:r>
                <a:rPr lang="zh-TW" altLang="zh-TW" dirty="0">
                  <a:latin typeface="微軟正黑體" panose="020B0604030504040204" pitchFamily="34" charset="-120"/>
                  <a:ea typeface="微軟正黑體" panose="020B0604030504040204" pitchFamily="34" charset="-120"/>
                </a:rPr>
                <a:t>項規定條件，並</a:t>
              </a:r>
              <a:r>
                <a:rPr lang="zh-TW" altLang="en-US" dirty="0">
                  <a:latin typeface="微軟正黑體" panose="020B0604030504040204" pitchFamily="34" charset="-120"/>
                  <a:ea typeface="微軟正黑體" panose="020B0604030504040204" pitchFamily="34" charset="-120"/>
                </a:rPr>
                <a:t>由</a:t>
              </a:r>
              <a:r>
                <a:rPr lang="zh-TW" altLang="zh-TW" dirty="0">
                  <a:latin typeface="微軟正黑體" panose="020B0604030504040204" pitchFamily="34" charset="-120"/>
                  <a:ea typeface="微軟正黑體" panose="020B0604030504040204" pitchFamily="34" charset="-120"/>
                </a:rPr>
                <a:t>主管教育行政機關核准，</a:t>
              </a:r>
              <a:r>
                <a:rPr lang="zh-TW" altLang="zh-TW" dirty="0">
                  <a:solidFill>
                    <a:srgbClr val="FF0000"/>
                  </a:solidFill>
                  <a:latin typeface="微軟正黑體" panose="020B0604030504040204" pitchFamily="34" charset="-120"/>
                  <a:ea typeface="微軟正黑體" panose="020B0604030504040204" pitchFamily="34" charset="-120"/>
                </a:rPr>
                <a:t>得採外加</a:t>
              </a:r>
              <a:r>
                <a:rPr lang="en-US" altLang="zh-TW" dirty="0">
                  <a:solidFill>
                    <a:srgbClr val="FF0000"/>
                  </a:solidFill>
                  <a:latin typeface="微軟正黑體" panose="020B0604030504040204" pitchFamily="34" charset="-120"/>
                  <a:ea typeface="微軟正黑體" panose="020B0604030504040204" pitchFamily="34" charset="-120"/>
                </a:rPr>
                <a:t>3%</a:t>
              </a:r>
              <a:r>
                <a:rPr lang="zh-TW" altLang="zh-TW" dirty="0">
                  <a:solidFill>
                    <a:srgbClr val="FF0000"/>
                  </a:solidFill>
                  <a:latin typeface="微軟正黑體" panose="020B0604030504040204" pitchFamily="34" charset="-120"/>
                  <a:ea typeface="微軟正黑體" panose="020B0604030504040204" pitchFamily="34" charset="-120"/>
                </a:rPr>
                <a:t>名額方式辦理</a:t>
              </a:r>
              <a:r>
                <a:rPr lang="zh-TW" altLang="zh-TW" dirty="0">
                  <a:latin typeface="微軟正黑體" panose="020B0604030504040204" pitchFamily="34" charset="-120"/>
                  <a:ea typeface="微軟正黑體" panose="020B0604030504040204" pitchFamily="34" charset="-120"/>
                </a:rPr>
                <a:t>外，其名額為</a:t>
              </a:r>
              <a:r>
                <a:rPr lang="zh-TW" altLang="zh-TW" dirty="0">
                  <a:solidFill>
                    <a:srgbClr val="FF0000"/>
                  </a:solidFill>
                  <a:latin typeface="微軟正黑體" panose="020B0604030504040204" pitchFamily="34" charset="-120"/>
                  <a:ea typeface="微軟正黑體" panose="020B0604030504040204" pitchFamily="34" charset="-120"/>
                </a:rPr>
                <a:t>內含之招生名額</a:t>
              </a:r>
              <a:r>
                <a:rPr lang="zh-TW" altLang="zh-TW"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p:txBody>
        </p:sp>
      </p:grpSp>
      <p:sp>
        <p:nvSpPr>
          <p:cNvPr id="46" name="矩形 45"/>
          <p:cNvSpPr/>
          <p:nvPr/>
        </p:nvSpPr>
        <p:spPr>
          <a:xfrm>
            <a:off x="3371454" y="1484313"/>
            <a:ext cx="2208212" cy="530658"/>
          </a:xfrm>
          <a:prstGeom prst="rect">
            <a:avLst/>
          </a:prstGeom>
        </p:spPr>
        <p:txBody>
          <a:bodyPr>
            <a:spAutoFit/>
          </a:bodyPr>
          <a:lstStyle/>
          <a:p>
            <a:pPr algn="ctr">
              <a:lnSpc>
                <a:spcPts val="3700"/>
              </a:lnSpc>
              <a:defRPr/>
            </a:pPr>
            <a:r>
              <a:rPr lang="zh-TW" altLang="en-US" sz="2800" b="1" kern="0" dirty="0">
                <a:solidFill>
                  <a:schemeClr val="bg1"/>
                </a:solidFill>
                <a:latin typeface="微軟正黑體" panose="020B0604030504040204" pitchFamily="34" charset="-120"/>
                <a:ea typeface="微軟正黑體" panose="020B0604030504040204" pitchFamily="34" charset="-120"/>
              </a:rPr>
              <a:t>甄試</a:t>
            </a:r>
          </a:p>
        </p:txBody>
      </p:sp>
      <p:sp>
        <p:nvSpPr>
          <p:cNvPr id="16" name="矩形 15"/>
          <p:cNvSpPr/>
          <p:nvPr/>
        </p:nvSpPr>
        <p:spPr>
          <a:xfrm>
            <a:off x="5724129" y="1493838"/>
            <a:ext cx="2281237" cy="530658"/>
          </a:xfrm>
          <a:prstGeom prst="rect">
            <a:avLst/>
          </a:prstGeom>
        </p:spPr>
        <p:txBody>
          <a:bodyPr>
            <a:spAutoFit/>
          </a:bodyPr>
          <a:lstStyle/>
          <a:p>
            <a:pPr algn="ctr">
              <a:lnSpc>
                <a:spcPts val="3700"/>
              </a:lnSpc>
              <a:defRPr/>
            </a:pPr>
            <a:r>
              <a:rPr lang="zh-TW" altLang="en-US" sz="2800" b="1" kern="0" dirty="0">
                <a:solidFill>
                  <a:schemeClr val="bg1"/>
                </a:solidFill>
                <a:latin typeface="微軟正黑體" panose="020B0604030504040204" pitchFamily="34" charset="-120"/>
                <a:ea typeface="微軟正黑體" panose="020B0604030504040204" pitchFamily="34" charset="-120"/>
              </a:rPr>
              <a:t>單獨招生</a:t>
            </a:r>
          </a:p>
        </p:txBody>
      </p:sp>
      <p:sp>
        <p:nvSpPr>
          <p:cNvPr id="174091" name="矩形 3"/>
          <p:cNvSpPr>
            <a:spLocks noChangeArrowheads="1"/>
          </p:cNvSpPr>
          <p:nvPr/>
        </p:nvSpPr>
        <p:spPr bwMode="auto">
          <a:xfrm>
            <a:off x="396082" y="332656"/>
            <a:ext cx="8351837" cy="590550"/>
          </a:xfrm>
          <a:prstGeom prst="rect">
            <a:avLst/>
          </a:prstGeom>
          <a:noFill/>
          <a:ln>
            <a:noFill/>
          </a:ln>
        </p:spPr>
        <p:txBody>
          <a:bodyPr/>
          <a:lstStyle/>
          <a:p>
            <a:pPr algn="ctr">
              <a:lnSpc>
                <a:spcPct val="90000"/>
              </a:lnSpc>
              <a:defRPr/>
            </a:pP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運動績優生升學管道 </a:t>
            </a:r>
          </a:p>
        </p:txBody>
      </p:sp>
      <p:sp>
        <p:nvSpPr>
          <p:cNvPr id="18" name="向下箭號 17"/>
          <p:cNvSpPr/>
          <p:nvPr/>
        </p:nvSpPr>
        <p:spPr>
          <a:xfrm>
            <a:off x="4249861"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91149" name="AutoShape 12"/>
          <p:cNvSpPr>
            <a:spLocks noChangeArrowheads="1"/>
          </p:cNvSpPr>
          <p:nvPr/>
        </p:nvSpPr>
        <p:spPr bwMode="auto">
          <a:xfrm>
            <a:off x="1079612" y="6147643"/>
            <a:ext cx="6984776"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lnSpc>
                <a:spcPts val="3500"/>
              </a:lnSpc>
              <a:spcBef>
                <a:spcPct val="0"/>
              </a:spcBef>
              <a:buFontTx/>
              <a:buNone/>
            </a:pPr>
            <a:r>
              <a:rPr lang="zh-TW" altLang="en-US" b="1" dirty="0">
                <a:latin typeface="微軟正黑體" panose="020B0604030504040204" pitchFamily="34" charset="-120"/>
                <a:ea typeface="微軟正黑體" panose="020B0604030504040204" pitchFamily="34" charset="-120"/>
                <a:cs typeface="Times New Roman" pitchFamily="18" charset="0"/>
              </a:rPr>
              <a:t>甄審及甄試由教育部辦理，單獨招生由學校辦理。</a:t>
            </a:r>
          </a:p>
        </p:txBody>
      </p:sp>
    </p:spTree>
    <p:extLst>
      <p:ext uri="{BB962C8B-B14F-4D97-AF65-F5344CB8AC3E}">
        <p14:creationId xmlns:p14="http://schemas.microsoft.com/office/powerpoint/2010/main" val="326221943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92162" name="Rectangle 93"/>
          <p:cNvSpPr>
            <a:spLocks noChangeArrowheads="1"/>
          </p:cNvSpPr>
          <p:nvPr/>
        </p:nvSpPr>
        <p:spPr bwMode="auto">
          <a:xfrm>
            <a:off x="0" y="1125538"/>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sp>
        <p:nvSpPr>
          <p:cNvPr id="92163" name="Rectangle 92"/>
          <p:cNvSpPr>
            <a:spLocks noChangeArrowheads="1"/>
          </p:cNvSpPr>
          <p:nvPr/>
        </p:nvSpPr>
        <p:spPr bwMode="auto">
          <a:xfrm>
            <a:off x="755650" y="1123950"/>
            <a:ext cx="8388350" cy="46038"/>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endParaRPr lang="zh-TW" altLang="en-US">
              <a:solidFill>
                <a:srgbClr val="9A5315"/>
              </a:solidFill>
              <a:latin typeface="Times New Roman" pitchFamily="18" charset="0"/>
              <a:ea typeface="新細明體" pitchFamily="18" charset="-120"/>
            </a:endParaRPr>
          </a:p>
        </p:txBody>
      </p:sp>
      <p:pic>
        <p:nvPicPr>
          <p:cNvPr id="9216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5" y="4527550"/>
            <a:ext cx="2444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矩形 3"/>
          <p:cNvSpPr>
            <a:spLocks noChangeArrowheads="1"/>
          </p:cNvSpPr>
          <p:nvPr/>
        </p:nvSpPr>
        <p:spPr bwMode="auto">
          <a:xfrm>
            <a:off x="431007" y="261938"/>
            <a:ext cx="8281987" cy="590550"/>
          </a:xfrm>
          <a:prstGeom prst="rect">
            <a:avLst/>
          </a:prstGeom>
          <a:noFill/>
          <a:ln>
            <a:noFill/>
          </a:ln>
        </p:spPr>
        <p:txBody>
          <a:bodyPr/>
          <a:lstStyle/>
          <a:p>
            <a:pPr algn="ctr">
              <a:lnSpc>
                <a:spcPct val="90000"/>
              </a:lnSpc>
              <a:defRPr/>
            </a:pP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學年度</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Microsoft JhengHei UI"/>
              </a:rPr>
              <a:t>運動績優生升學管道 </a:t>
            </a:r>
          </a:p>
        </p:txBody>
      </p:sp>
      <p:sp>
        <p:nvSpPr>
          <p:cNvPr id="39" name="手繪多邊形 38"/>
          <p:cNvSpPr/>
          <p:nvPr/>
        </p:nvSpPr>
        <p:spPr bwMode="auto">
          <a:xfrm>
            <a:off x="868631" y="1365971"/>
            <a:ext cx="3240608" cy="76200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000"/>
              </a:lnSpc>
              <a:defRPr/>
            </a:pPr>
            <a:r>
              <a:rPr lang="en-US" altLang="zh-TW" sz="2400" b="1" dirty="0">
                <a:solidFill>
                  <a:srgbClr val="FFFFFF"/>
                </a:solidFill>
                <a:latin typeface="微軟正黑體" panose="020B0604030504040204" pitchFamily="34" charset="-120"/>
                <a:ea typeface="微軟正黑體" panose="020B0604030504040204" pitchFamily="34" charset="-120"/>
              </a:rPr>
              <a:t>110</a:t>
            </a:r>
            <a:r>
              <a:rPr lang="zh-TW" altLang="en-US" sz="2400" b="1" dirty="0">
                <a:solidFill>
                  <a:srgbClr val="FFFFFF"/>
                </a:solidFill>
                <a:latin typeface="微軟正黑體" panose="020B0604030504040204" pitchFamily="34" charset="-120"/>
                <a:ea typeface="微軟正黑體" panose="020B0604030504040204" pitchFamily="34" charset="-120"/>
              </a:rPr>
              <a:t>年甄審甄試</a:t>
            </a:r>
            <a:endParaRPr lang="en-US" altLang="zh-TW" sz="2400" b="1" dirty="0">
              <a:solidFill>
                <a:srgbClr val="FFFFFF"/>
              </a:solidFill>
              <a:latin typeface="微軟正黑體" panose="020B0604030504040204" pitchFamily="34" charset="-120"/>
              <a:ea typeface="微軟正黑體" panose="020B0604030504040204" pitchFamily="34" charset="-120"/>
            </a:endParaRPr>
          </a:p>
          <a:p>
            <a:pPr algn="ctr">
              <a:lnSpc>
                <a:spcPts val="3000"/>
              </a:lnSpc>
              <a:defRPr/>
            </a:pPr>
            <a:r>
              <a:rPr lang="zh-TW" altLang="en-US" sz="2400" b="1" dirty="0">
                <a:solidFill>
                  <a:srgbClr val="FFFFFF"/>
                </a:solidFill>
                <a:latin typeface="微軟正黑體" panose="020B0604030504040204" pitchFamily="34" charset="-120"/>
                <a:ea typeface="微軟正黑體" panose="020B0604030504040204" pitchFamily="34" charset="-120"/>
              </a:rPr>
              <a:t>重要日程</a:t>
            </a:r>
          </a:p>
        </p:txBody>
      </p:sp>
      <p:sp>
        <p:nvSpPr>
          <p:cNvPr id="40" name="手繪多邊形 39"/>
          <p:cNvSpPr/>
          <p:nvPr/>
        </p:nvSpPr>
        <p:spPr bwMode="auto">
          <a:xfrm>
            <a:off x="861887" y="2106705"/>
            <a:ext cx="3240608" cy="38163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lvl="1" indent="-457200" defTabSz="1289050">
              <a:lnSpc>
                <a:spcPts val="2500"/>
              </a:lnSpc>
              <a:spcAft>
                <a:spcPts val="0"/>
              </a:spcAft>
              <a:buFont typeface="+mj-lt"/>
              <a:buAutoNum type="arabicPeriod"/>
              <a:defRPr/>
            </a:pP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甄審、甄試網路線上報名：</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
            </a:r>
            <a:b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b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預定</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110</a:t>
            </a: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年</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4</a:t>
            </a: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月中旬。</a:t>
            </a:r>
            <a:endPar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endParaRPr>
          </a:p>
          <a:p>
            <a:pPr lvl="1" indent="-457200" defTabSz="1289050">
              <a:lnSpc>
                <a:spcPts val="2500"/>
              </a:lnSpc>
              <a:spcAft>
                <a:spcPts val="0"/>
              </a:spcAft>
              <a:buFont typeface="+mj-lt"/>
              <a:buAutoNum type="arabicPeriod"/>
              <a:defRPr/>
            </a:pP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甄試學科考試：</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
            </a:r>
            <a:b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b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110</a:t>
            </a: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年</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5</a:t>
            </a: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月</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29</a:t>
            </a: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日</a:t>
            </a:r>
            <a:endPar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endParaRPr>
          </a:p>
          <a:p>
            <a:pPr lvl="1" indent="-457200" defTabSz="1289050">
              <a:lnSpc>
                <a:spcPts val="2500"/>
              </a:lnSpc>
              <a:spcAft>
                <a:spcPts val="0"/>
              </a:spcAft>
              <a:buFont typeface="+mj-lt"/>
              <a:buAutoNum type="arabicPeriod"/>
              <a:defRPr/>
            </a:pP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甄試術科檢定：  </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110</a:t>
            </a: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年</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5</a:t>
            </a: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月</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30</a:t>
            </a: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日</a:t>
            </a:r>
            <a:endPar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endParaRPr>
          </a:p>
          <a:p>
            <a:pPr lvl="1" indent="-457200" defTabSz="1289050">
              <a:lnSpc>
                <a:spcPts val="2500"/>
              </a:lnSpc>
              <a:spcAft>
                <a:spcPts val="0"/>
              </a:spcAft>
              <a:buFont typeface="+mj-lt"/>
              <a:buAutoNum type="arabicPeriod"/>
              <a:defRPr/>
            </a:pP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放榜：</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
            </a:r>
            <a:b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b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預定</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110</a:t>
            </a: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年</a:t>
            </a:r>
            <a:r>
              <a:rPr lang="en-US" altLang="zh-TW"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6</a:t>
            </a: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月中旬。</a:t>
            </a:r>
          </a:p>
          <a:p>
            <a:pPr lvl="1" indent="-457200" defTabSz="1289050">
              <a:lnSpc>
                <a:spcPts val="2500"/>
              </a:lnSpc>
              <a:spcAft>
                <a:spcPts val="0"/>
              </a:spcAft>
              <a:buFont typeface="+mj-lt"/>
              <a:buAutoNum type="arabicPeriod"/>
              <a:defRPr/>
            </a:pPr>
            <a:endParaRPr lang="zh-TW" altLang="en-US" sz="2000" dirty="0">
              <a:solidFill>
                <a:srgbClr val="9A5315">
                  <a:hueOff val="0"/>
                  <a:satOff val="0"/>
                  <a:lumOff val="0"/>
                  <a:alphaOff val="0"/>
                </a:srgbClr>
              </a:solidFill>
              <a:latin typeface="微軟正黑體" panose="020B0604030504040204" pitchFamily="34" charset="-120"/>
              <a:ea typeface="微軟正黑體" panose="020B0604030504040204" pitchFamily="34" charset="-120"/>
            </a:endParaRPr>
          </a:p>
        </p:txBody>
      </p:sp>
      <p:grpSp>
        <p:nvGrpSpPr>
          <p:cNvPr id="92168" name="群組 3"/>
          <p:cNvGrpSpPr>
            <a:grpSpLocks/>
          </p:cNvGrpSpPr>
          <p:nvPr/>
        </p:nvGrpSpPr>
        <p:grpSpPr bwMode="auto">
          <a:xfrm>
            <a:off x="4124351" y="1365971"/>
            <a:ext cx="4205288" cy="4621213"/>
            <a:chOff x="1613324" y="2405927"/>
            <a:chExt cx="2001508" cy="3048141"/>
          </a:xfrm>
        </p:grpSpPr>
        <p:sp>
          <p:nvSpPr>
            <p:cNvPr id="42" name="手繪多邊形 41"/>
            <p:cNvSpPr/>
            <p:nvPr/>
          </p:nvSpPr>
          <p:spPr>
            <a:xfrm>
              <a:off x="1613324" y="2405927"/>
              <a:ext cx="979976" cy="49737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latin typeface="文鼎粗圓" pitchFamily="49" charset="-120"/>
                <a:ea typeface="文鼎粗圓" pitchFamily="49" charset="-120"/>
              </a:endParaRPr>
            </a:p>
          </p:txBody>
        </p:sp>
        <p:sp>
          <p:nvSpPr>
            <p:cNvPr id="43" name="手繪多邊形 42"/>
            <p:cNvSpPr/>
            <p:nvPr/>
          </p:nvSpPr>
          <p:spPr>
            <a:xfrm>
              <a:off x="1613324" y="2903305"/>
              <a:ext cx="979976" cy="25507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2400"/>
                </a:lnSpc>
                <a:spcAft>
                  <a:spcPts val="0"/>
                </a:spcAft>
                <a:defRPr/>
              </a:pPr>
              <a:r>
                <a:rPr lang="zh-TW" altLang="en-US" sz="24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招生名額不限體育班級。各校招生名額會已公布於教育部體育署網站電子公告欄。</a:t>
              </a:r>
            </a:p>
          </p:txBody>
        </p:sp>
        <p:sp>
          <p:nvSpPr>
            <p:cNvPr id="44" name="手繪多邊形 43"/>
            <p:cNvSpPr/>
            <p:nvPr/>
          </p:nvSpPr>
          <p:spPr>
            <a:xfrm>
              <a:off x="2617478" y="2405927"/>
              <a:ext cx="992065" cy="49737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rgbClr val="9A5315"/>
                </a:solidFill>
                <a:latin typeface="文鼎粗圓" pitchFamily="49" charset="-120"/>
                <a:ea typeface="文鼎粗圓" pitchFamily="49" charset="-120"/>
              </a:endParaRPr>
            </a:p>
          </p:txBody>
        </p:sp>
        <p:sp>
          <p:nvSpPr>
            <p:cNvPr id="45" name="手繪多邊形 44"/>
            <p:cNvSpPr/>
            <p:nvPr/>
          </p:nvSpPr>
          <p:spPr>
            <a:xfrm>
              <a:off x="2612945" y="2923200"/>
              <a:ext cx="1001887" cy="25308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100"/>
                </a:lnSpc>
                <a:spcAft>
                  <a:spcPts val="0"/>
                </a:spcAft>
                <a:defRPr/>
              </a:pPr>
              <a:r>
                <a:rPr lang="zh-TW" altLang="en-US" sz="2800" dirty="0">
                  <a:solidFill>
                    <a:srgbClr val="9A5315">
                      <a:hueOff val="0"/>
                      <a:satOff val="0"/>
                      <a:lumOff val="0"/>
                      <a:alphaOff val="0"/>
                    </a:srgbClr>
                  </a:solidFill>
                  <a:latin typeface="微軟正黑體" panose="020B0604030504040204" pitchFamily="34" charset="-120"/>
                  <a:ea typeface="微軟正黑體" panose="020B0604030504040204" pitchFamily="34" charset="-120"/>
                </a:rPr>
                <a:t>不受就學區限制，學生得跨區報考。</a:t>
              </a:r>
            </a:p>
          </p:txBody>
        </p:sp>
      </p:grpSp>
      <p:sp>
        <p:nvSpPr>
          <p:cNvPr id="46" name="矩形 45"/>
          <p:cNvSpPr/>
          <p:nvPr/>
        </p:nvSpPr>
        <p:spPr>
          <a:xfrm>
            <a:off x="4025926" y="1330628"/>
            <a:ext cx="2208213" cy="862012"/>
          </a:xfrm>
          <a:prstGeom prst="rect">
            <a:avLst/>
          </a:prstGeom>
        </p:spPr>
        <p:txBody>
          <a:bodyPr>
            <a:spAutoFit/>
          </a:bodyPr>
          <a:lstStyle/>
          <a:p>
            <a:pPr algn="ctr">
              <a:lnSpc>
                <a:spcPts val="3000"/>
              </a:lnSpc>
              <a:defRPr/>
            </a:pPr>
            <a:r>
              <a:rPr lang="zh-TW" altLang="en-US" sz="2400" b="1" dirty="0">
                <a:solidFill>
                  <a:srgbClr val="FFFFFF"/>
                </a:solidFill>
                <a:latin typeface="微軟正黑體" panose="020B0604030504040204" pitchFamily="34" charset="-120"/>
                <a:ea typeface="微軟正黑體" panose="020B0604030504040204" pitchFamily="34" charset="-120"/>
              </a:rPr>
              <a:t>招生種類及</a:t>
            </a:r>
            <a:endParaRPr lang="en-US" altLang="zh-TW" sz="2400" b="1" dirty="0">
              <a:solidFill>
                <a:srgbClr val="FFFFFF"/>
              </a:solidFill>
              <a:latin typeface="微軟正黑體" panose="020B0604030504040204" pitchFamily="34" charset="-120"/>
              <a:ea typeface="微軟正黑體" panose="020B0604030504040204" pitchFamily="34" charset="-120"/>
            </a:endParaRPr>
          </a:p>
          <a:p>
            <a:pPr algn="ctr">
              <a:lnSpc>
                <a:spcPts val="3000"/>
              </a:lnSpc>
              <a:defRPr/>
            </a:pPr>
            <a:r>
              <a:rPr lang="zh-TW" altLang="en-US" sz="2400" b="1" dirty="0">
                <a:solidFill>
                  <a:srgbClr val="FFFFFF"/>
                </a:solidFill>
                <a:latin typeface="微軟正黑體" panose="020B0604030504040204" pitchFamily="34" charset="-120"/>
                <a:ea typeface="微軟正黑體" panose="020B0604030504040204" pitchFamily="34" charset="-120"/>
              </a:rPr>
              <a:t>名額</a:t>
            </a:r>
          </a:p>
        </p:txBody>
      </p:sp>
      <p:sp>
        <p:nvSpPr>
          <p:cNvPr id="16" name="矩形 15"/>
          <p:cNvSpPr/>
          <p:nvPr/>
        </p:nvSpPr>
        <p:spPr>
          <a:xfrm>
            <a:off x="6292877" y="1549383"/>
            <a:ext cx="2025650" cy="412750"/>
          </a:xfrm>
          <a:prstGeom prst="rect">
            <a:avLst/>
          </a:prstGeom>
        </p:spPr>
        <p:txBody>
          <a:bodyPr>
            <a:spAutoFit/>
          </a:bodyPr>
          <a:lstStyle/>
          <a:p>
            <a:pPr algn="ctr">
              <a:lnSpc>
                <a:spcPts val="2500"/>
              </a:lnSpc>
              <a:defRPr/>
            </a:pPr>
            <a:r>
              <a:rPr lang="zh-TW" altLang="en-US" sz="2600" b="1" kern="0" dirty="0">
                <a:solidFill>
                  <a:srgbClr val="FFFFFF"/>
                </a:solidFill>
                <a:latin typeface="微軟正黑體" panose="020B0604030504040204" pitchFamily="34" charset="-120"/>
                <a:ea typeface="微軟正黑體" panose="020B0604030504040204" pitchFamily="34" charset="-120"/>
              </a:rPr>
              <a:t>招生範圍</a:t>
            </a:r>
          </a:p>
        </p:txBody>
      </p:sp>
      <p:sp>
        <p:nvSpPr>
          <p:cNvPr id="18" name="文字方塊 17">
            <a:extLst>
              <a:ext uri="{FF2B5EF4-FFF2-40B4-BE49-F238E27FC236}">
                <a16:creationId xmlns:a16="http://schemas.microsoft.com/office/drawing/2014/main" id="{AA7B53F1-E6DC-49F8-A42D-6381197F0AC4}"/>
              </a:ext>
            </a:extLst>
          </p:cNvPr>
          <p:cNvSpPr txBox="1"/>
          <p:nvPr/>
        </p:nvSpPr>
        <p:spPr>
          <a:xfrm>
            <a:off x="887193" y="5952804"/>
            <a:ext cx="7442446" cy="830997"/>
          </a:xfrm>
          <a:prstGeom prst="rect">
            <a:avLst/>
          </a:prstGeom>
          <a:solidFill>
            <a:schemeClr val="accent6">
              <a:lumMod val="60000"/>
              <a:lumOff val="40000"/>
            </a:schemeClr>
          </a:solidFill>
          <a:ln w="38100">
            <a:solidFill>
              <a:schemeClr val="tx1"/>
            </a:solidFill>
          </a:ln>
        </p:spPr>
        <p:txBody>
          <a:bodyPr wrap="square">
            <a:spAutoFit/>
          </a:bodyPr>
          <a:lstStyle/>
          <a:p>
            <a:r>
              <a:rPr lang="zh-TW" altLang="en-US" sz="2400" b="1" dirty="0">
                <a:latin typeface="微軟正黑體" panose="020B0604030504040204" pitchFamily="34" charset="-120"/>
                <a:ea typeface="微軟正黑體" panose="020B0604030504040204" pitchFamily="34" charset="-120"/>
              </a:rPr>
              <a:t>詳情請上，中等以上學校運動績優學生升學輔導網：</a:t>
            </a:r>
            <a:r>
              <a:rPr lang="en-US" altLang="zh-TW" sz="2400" b="1" dirty="0">
                <a:latin typeface="微軟正黑體" panose="020B0604030504040204" pitchFamily="34" charset="-120"/>
                <a:ea typeface="微軟正黑體" panose="020B0604030504040204" pitchFamily="34" charset="-120"/>
              </a:rPr>
              <a:t>https://lulu.ntupes.edu.tw/</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5947217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36496" cy="6827634"/>
          </a:xfrm>
        </p:spPr>
      </p:pic>
      <p:sp>
        <p:nvSpPr>
          <p:cNvPr id="2" name="標題 1"/>
          <p:cNvSpPr>
            <a:spLocks noGrp="1"/>
          </p:cNvSpPr>
          <p:nvPr>
            <p:ph type="title"/>
          </p:nvPr>
        </p:nvSpPr>
        <p:spPr>
          <a:xfrm>
            <a:off x="403448" y="836712"/>
            <a:ext cx="8229600" cy="4522514"/>
          </a:xfrm>
        </p:spPr>
        <p:txBody>
          <a:bodyPr>
            <a:normAutofit/>
          </a:bodyPr>
          <a:lstStyle/>
          <a:p>
            <a:r>
              <a:rPr lang="zh-TW" altLang="en-US" sz="5400" b="1" dirty="0">
                <a:solidFill>
                  <a:schemeClr val="bg1"/>
                </a:solidFill>
                <a:latin typeface="微軟正黑體" panose="020B0604030504040204" pitchFamily="34" charset="-120"/>
                <a:ea typeface="微軟正黑體" panose="020B0604030504040204" pitchFamily="34" charset="-120"/>
              </a:rPr>
              <a:t>其他入學管道</a:t>
            </a:r>
            <a:r>
              <a:rPr lang="en-US" altLang="zh-TW" sz="5400" b="1" dirty="0">
                <a:solidFill>
                  <a:schemeClr val="bg1"/>
                </a:solidFill>
                <a:latin typeface="微軟正黑體" panose="020B0604030504040204" pitchFamily="34" charset="-120"/>
                <a:ea typeface="微軟正黑體" panose="020B0604030504040204" pitchFamily="34" charset="-120"/>
              </a:rPr>
              <a:t/>
            </a:r>
            <a:br>
              <a:rPr lang="en-US" altLang="zh-TW" sz="5400" b="1" dirty="0">
                <a:solidFill>
                  <a:schemeClr val="bg1"/>
                </a:solidFill>
                <a:latin typeface="微軟正黑體" panose="020B0604030504040204" pitchFamily="34" charset="-120"/>
                <a:ea typeface="微軟正黑體" panose="020B0604030504040204" pitchFamily="34" charset="-120"/>
              </a:rPr>
            </a:br>
            <a:r>
              <a:rPr lang="en-US" altLang="zh-TW" sz="5400" b="1" dirty="0">
                <a:solidFill>
                  <a:schemeClr val="bg1"/>
                </a:solidFill>
                <a:latin typeface="微軟正黑體" panose="020B0604030504040204" pitchFamily="34" charset="-120"/>
                <a:ea typeface="微軟正黑體" panose="020B0604030504040204" pitchFamily="34" charset="-120"/>
              </a:rPr>
              <a:t>(</a:t>
            </a:r>
            <a:r>
              <a:rPr lang="zh-TW" altLang="en-US" sz="5400" b="1" dirty="0">
                <a:solidFill>
                  <a:schemeClr val="bg1"/>
                </a:solidFill>
                <a:latin typeface="微軟正黑體" panose="020B0604030504040204" pitchFamily="34" charset="-120"/>
                <a:ea typeface="微軟正黑體" panose="020B0604030504040204" pitchFamily="34" charset="-120"/>
              </a:rPr>
              <a:t>含特殊身分學生入學</a:t>
            </a:r>
            <a:r>
              <a:rPr lang="en-US" altLang="zh-TW" sz="5400" b="1" dirty="0">
                <a:solidFill>
                  <a:schemeClr val="bg1"/>
                </a:solidFill>
                <a:latin typeface="微軟正黑體" panose="020B0604030504040204" pitchFamily="34" charset="-120"/>
                <a:ea typeface="微軟正黑體" panose="020B0604030504040204" pitchFamily="34" charset="-120"/>
              </a:rPr>
              <a:t>)</a:t>
            </a:r>
            <a:endParaRPr lang="zh-TW" altLang="en-US" sz="5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95099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graphicFrame>
        <p:nvGraphicFramePr>
          <p:cNvPr id="5" name="表格 4"/>
          <p:cNvGraphicFramePr>
            <a:graphicFrameLocks noGrp="1"/>
          </p:cNvGraphicFramePr>
          <p:nvPr>
            <p:extLst>
              <p:ext uri="{D42A27DB-BD31-4B8C-83A1-F6EECF244321}">
                <p14:modId xmlns:p14="http://schemas.microsoft.com/office/powerpoint/2010/main" val="1426955120"/>
              </p:ext>
            </p:extLst>
          </p:nvPr>
        </p:nvGraphicFramePr>
        <p:xfrm>
          <a:off x="1115616" y="5443430"/>
          <a:ext cx="3744415" cy="86589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744415">
                  <a:extLst>
                    <a:ext uri="{9D8B030D-6E8A-4147-A177-3AD203B41FA5}">
                      <a16:colId xmlns:a16="http://schemas.microsoft.com/office/drawing/2014/main" val="20000"/>
                    </a:ext>
                  </a:extLst>
                </a:gridCol>
              </a:tblGrid>
              <a:tr h="865890">
                <a:tc>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微軟正黑體" panose="020B0604030504040204" pitchFamily="34" charset="-120"/>
                          <a:ea typeface="微軟正黑體" panose="020B0604030504040204"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741883752"/>
              </p:ext>
            </p:extLst>
          </p:nvPr>
        </p:nvGraphicFramePr>
        <p:xfrm>
          <a:off x="611560" y="1159693"/>
          <a:ext cx="4378832" cy="405804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667959">
                  <a:extLst>
                    <a:ext uri="{9D8B030D-6E8A-4147-A177-3AD203B41FA5}">
                      <a16:colId xmlns:a16="http://schemas.microsoft.com/office/drawing/2014/main" val="20000"/>
                    </a:ext>
                  </a:extLst>
                </a:gridCol>
                <a:gridCol w="3710873">
                  <a:extLst>
                    <a:ext uri="{9D8B030D-6E8A-4147-A177-3AD203B41FA5}">
                      <a16:colId xmlns:a16="http://schemas.microsoft.com/office/drawing/2014/main" val="20001"/>
                    </a:ext>
                  </a:extLst>
                </a:gridCol>
              </a:tblGrid>
              <a:tr h="560622">
                <a:tc rowSpan="7">
                  <a:txBody>
                    <a:bodyPr/>
                    <a:lstStyle/>
                    <a:p>
                      <a:pPr marL="0" lvl="0" algn="ctr" defTabSz="1422400" rtl="0" eaLnBrk="1" fontAlgn="ctr" latinLnBrk="0" hangingPunct="1">
                        <a:lnSpc>
                          <a:spcPct val="90000"/>
                        </a:lnSpc>
                        <a:spcBef>
                          <a:spcPct val="0"/>
                        </a:spcBef>
                        <a:spcAft>
                          <a:spcPct val="35000"/>
                        </a:spcAft>
                      </a:pPr>
                      <a:r>
                        <a:rPr lang="zh-TW" altLang="en-US" sz="3200" b="0" kern="1200" dirty="0">
                          <a:solidFill>
                            <a:srgbClr val="0000FF"/>
                          </a:solidFill>
                          <a:latin typeface="微軟正黑體" panose="020B0604030504040204" pitchFamily="34" charset="-120"/>
                          <a:ea typeface="微軟正黑體" panose="020B0604030504040204"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94308">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600" b="0" kern="1200" dirty="0">
                          <a:solidFill>
                            <a:srgbClr val="FF0000"/>
                          </a:solidFill>
                          <a:latin typeface="微軟正黑體" panose="020B0604030504040204" pitchFamily="34" charset="-120"/>
                          <a:ea typeface="微軟正黑體" panose="020B0604030504040204" pitchFamily="34" charset="-120"/>
                          <a:cs typeface="+mn-cs"/>
                        </a:rPr>
                        <a:t>優先免試入學</a:t>
                      </a:r>
                      <a:r>
                        <a:rPr lang="en-US" altLang="zh-TW" sz="2600" b="0" kern="1200" dirty="0">
                          <a:solidFill>
                            <a:srgbClr val="FF0000"/>
                          </a:solidFill>
                          <a:latin typeface="微軟正黑體" panose="020B0604030504040204" pitchFamily="34" charset="-120"/>
                          <a:ea typeface="微軟正黑體" panose="020B0604030504040204" pitchFamily="34" charset="-120"/>
                          <a:cs typeface="+mn-cs"/>
                        </a:rPr>
                        <a:t/>
                      </a:r>
                      <a:br>
                        <a:rPr lang="en-US" altLang="zh-TW" sz="2600" b="0" kern="1200" dirty="0">
                          <a:solidFill>
                            <a:srgbClr val="FF0000"/>
                          </a:solidFill>
                          <a:latin typeface="微軟正黑體" panose="020B0604030504040204" pitchFamily="34" charset="-120"/>
                          <a:ea typeface="微軟正黑體" panose="020B0604030504040204" pitchFamily="34" charset="-120"/>
                          <a:cs typeface="+mn-cs"/>
                        </a:rPr>
                      </a:br>
                      <a:r>
                        <a:rPr lang="en-US" altLang="zh-TW" sz="2400" b="0"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400" b="0" kern="1200" dirty="0">
                          <a:solidFill>
                            <a:srgbClr val="FF0000"/>
                          </a:solidFill>
                          <a:latin typeface="微軟正黑體" panose="020B0604030504040204" pitchFamily="34" charset="-120"/>
                          <a:ea typeface="微軟正黑體" panose="020B0604030504040204" pitchFamily="34" charset="-120"/>
                          <a:cs typeface="+mn-cs"/>
                        </a:rPr>
                        <a:t>一類、二類</a:t>
                      </a:r>
                      <a:r>
                        <a:rPr lang="en-US" altLang="zh-TW" sz="2400" b="0"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600" b="0" kern="1200" dirty="0">
                        <a:solidFill>
                          <a:srgbClr val="FF0000"/>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60622">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60622">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技優甄審入學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60622">
                <a:tc vMerge="1">
                  <a:txBody>
                    <a:bodyPr/>
                    <a:lstStyle/>
                    <a:p>
                      <a:endParaRPr lang="zh-TW" altLang="en-US"/>
                    </a:p>
                  </a:txBody>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產業特殊需求類科</a:t>
                      </a:r>
                      <a:endParaRPr lang="en-US" altLang="zh-TW" sz="2600" b="0" kern="1200" dirty="0">
                        <a:solidFill>
                          <a:srgbClr val="0000FF"/>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60622">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實用技能班</a:t>
                      </a:r>
                      <a:endParaRPr lang="en-US" altLang="zh-TW" sz="2600" b="0" kern="1200" dirty="0">
                        <a:solidFill>
                          <a:srgbClr val="0000FF"/>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60622">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標楷體" panose="03000509000000000000" pitchFamily="65" charset="-120"/>
                        <a:ea typeface="標楷體" panose="03000509000000000000" pitchFamily="65"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ctr" defTabSz="1422400" rtl="0" eaLnBrk="1" fontAlgn="ctr" latinLnBrk="0" hangingPunct="1">
                        <a:lnSpc>
                          <a:spcPct val="90000"/>
                        </a:lnSpc>
                        <a:spcBef>
                          <a:spcPct val="0"/>
                        </a:spcBef>
                        <a:spcAft>
                          <a:spcPct val="35000"/>
                        </a:spcAft>
                        <a:buClrTx/>
                        <a:buSzTx/>
                        <a:buFontTx/>
                        <a:buNone/>
                        <a:tabLst/>
                        <a:defRPr/>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技術型及單科型獨招</a:t>
                      </a:r>
                      <a:endParaRPr lang="en-US" altLang="zh-TW" sz="2600" b="0" kern="1200" dirty="0">
                        <a:solidFill>
                          <a:srgbClr val="0000FF"/>
                        </a:solidFill>
                        <a:latin typeface="微軟正黑體" panose="020B0604030504040204" pitchFamily="34" charset="-120"/>
                        <a:ea typeface="微軟正黑體" panose="020B0604030504040204"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3677615690"/>
              </p:ext>
            </p:extLst>
          </p:nvPr>
        </p:nvGraphicFramePr>
        <p:xfrm>
          <a:off x="5176784" y="1494603"/>
          <a:ext cx="3319143" cy="2459155"/>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659121">
                  <a:extLst>
                    <a:ext uri="{9D8B030D-6E8A-4147-A177-3AD203B41FA5}">
                      <a16:colId xmlns:a16="http://schemas.microsoft.com/office/drawing/2014/main" val="20000"/>
                    </a:ext>
                  </a:extLst>
                </a:gridCol>
                <a:gridCol w="659121">
                  <a:extLst>
                    <a:ext uri="{9D8B030D-6E8A-4147-A177-3AD203B41FA5}">
                      <a16:colId xmlns:a16="http://schemas.microsoft.com/office/drawing/2014/main" val="20001"/>
                    </a:ext>
                  </a:extLst>
                </a:gridCol>
                <a:gridCol w="2000901">
                  <a:extLst>
                    <a:ext uri="{9D8B030D-6E8A-4147-A177-3AD203B41FA5}">
                      <a16:colId xmlns:a16="http://schemas.microsoft.com/office/drawing/2014/main" val="20002"/>
                    </a:ext>
                  </a:extLst>
                </a:gridCol>
              </a:tblGrid>
              <a:tr h="491831">
                <a:tc rowSpan="5">
                  <a:txBody>
                    <a:bodyPr/>
                    <a:lstStyle/>
                    <a:p>
                      <a:pPr marL="0" lvl="0" algn="ctr" defTabSz="1422400" rtl="0" eaLnBrk="1" fontAlgn="ctr" latinLnBrk="0" hangingPunct="1">
                        <a:lnSpc>
                          <a:spcPct val="90000"/>
                        </a:lnSpc>
                        <a:spcBef>
                          <a:spcPct val="0"/>
                        </a:spcBef>
                        <a:spcAft>
                          <a:spcPct val="35000"/>
                        </a:spcAft>
                      </a:pPr>
                      <a:r>
                        <a:rPr lang="zh-TW" altLang="en-US" sz="3200" b="0" kern="1200" dirty="0">
                          <a:solidFill>
                            <a:srgbClr val="0000FF"/>
                          </a:solidFill>
                          <a:latin typeface="微軟正黑體" panose="020B0604030504040204" pitchFamily="34" charset="-120"/>
                          <a:ea typeface="微軟正黑體" panose="020B0604030504040204"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微軟正黑體" panose="020B0604030504040204" pitchFamily="34" charset="-120"/>
                          <a:ea typeface="微軟正黑體" panose="020B0604030504040204"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1831">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1831">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1831">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職業類科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1831">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3059254323"/>
              </p:ext>
            </p:extLst>
          </p:nvPr>
        </p:nvGraphicFramePr>
        <p:xfrm>
          <a:off x="5148063" y="4383271"/>
          <a:ext cx="3347865" cy="1926049"/>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4583">
                  <a:extLst>
                    <a:ext uri="{9D8B030D-6E8A-4147-A177-3AD203B41FA5}">
                      <a16:colId xmlns:a16="http://schemas.microsoft.com/office/drawing/2014/main" val="20000"/>
                    </a:ext>
                  </a:extLst>
                </a:gridCol>
                <a:gridCol w="2563282">
                  <a:extLst>
                    <a:ext uri="{9D8B030D-6E8A-4147-A177-3AD203B41FA5}">
                      <a16:colId xmlns:a16="http://schemas.microsoft.com/office/drawing/2014/main" val="20001"/>
                    </a:ext>
                  </a:extLst>
                </a:gridCol>
              </a:tblGrid>
              <a:tr h="561381">
                <a:tc rowSpan="3">
                  <a:txBody>
                    <a:bodyPr/>
                    <a:lstStyle/>
                    <a:p>
                      <a:pPr marL="0" lvl="0" algn="ctr" defTabSz="1422400" rtl="0" eaLnBrk="1" fontAlgn="ctr" latinLnBrk="0" hangingPunct="1">
                        <a:lnSpc>
                          <a:spcPct val="90000"/>
                        </a:lnSpc>
                        <a:spcBef>
                          <a:spcPct val="0"/>
                        </a:spcBef>
                        <a:spcAft>
                          <a:spcPct val="35000"/>
                        </a:spcAft>
                      </a:pPr>
                      <a:r>
                        <a:rPr lang="zh-TW" altLang="en-US" sz="2800" b="0" kern="1200" dirty="0">
                          <a:solidFill>
                            <a:srgbClr val="0000FF"/>
                          </a:solidFill>
                          <a:latin typeface="微軟正黑體" panose="020B0604030504040204" pitchFamily="34" charset="-120"/>
                          <a:ea typeface="微軟正黑體" panose="020B0604030504040204" pitchFamily="34" charset="-120"/>
                          <a:cs typeface="+mn-cs"/>
                        </a:rPr>
                        <a:t>其他</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建教合作班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1381">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重點運動項目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03287">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未受政府補助</a:t>
                      </a:r>
                      <a:r>
                        <a:rPr lang="en-US" altLang="zh-TW" sz="2600" b="0" kern="1200" dirty="0">
                          <a:solidFill>
                            <a:srgbClr val="0000FF"/>
                          </a:solidFill>
                          <a:latin typeface="微軟正黑體" panose="020B0604030504040204" pitchFamily="34" charset="-120"/>
                          <a:ea typeface="微軟正黑體" panose="020B0604030504040204" pitchFamily="34" charset="-120"/>
                          <a:cs typeface="+mn-cs"/>
                        </a:rPr>
                        <a:t/>
                      </a:r>
                      <a:br>
                        <a:rPr lang="en-US" altLang="zh-TW" sz="2600" b="0" kern="1200" dirty="0">
                          <a:solidFill>
                            <a:srgbClr val="0000FF"/>
                          </a:solidFill>
                          <a:latin typeface="微軟正黑體" panose="020B0604030504040204" pitchFamily="34" charset="-120"/>
                          <a:ea typeface="微軟正黑體" panose="020B0604030504040204" pitchFamily="34" charset="-120"/>
                          <a:cs typeface="+mn-cs"/>
                        </a:rPr>
                      </a:br>
                      <a:r>
                        <a:rPr lang="zh-TW" altLang="en-US" sz="2600" b="0" kern="1200" dirty="0">
                          <a:solidFill>
                            <a:srgbClr val="0000FF"/>
                          </a:solidFill>
                          <a:latin typeface="微軟正黑體" panose="020B0604030504040204" pitchFamily="34" charset="-120"/>
                          <a:ea typeface="微軟正黑體" panose="020B0604030504040204" pitchFamily="34" charset="-120"/>
                          <a:cs typeface="+mn-cs"/>
                        </a:rPr>
                        <a:t>私校獨立招生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1" name="矩形 10"/>
          <p:cNvSpPr/>
          <p:nvPr/>
        </p:nvSpPr>
        <p:spPr>
          <a:xfrm>
            <a:off x="432429" y="218193"/>
            <a:ext cx="8279141" cy="707886"/>
          </a:xfrm>
          <a:prstGeom prst="rect">
            <a:avLst/>
          </a:prstGeom>
          <a:noFill/>
        </p:spPr>
        <p:txBody>
          <a:bodyPr wrap="square">
            <a:spAutoFit/>
          </a:bodyPr>
          <a:lstStyle/>
          <a:p>
            <a:pPr algn="ctr"/>
            <a:r>
              <a:rPr lang="en-US" altLang="zh-TW" sz="4000" b="1"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4000" b="1" kern="100"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年基北區適性入學管道</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77338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413792"/>
            <a:ext cx="8229600" cy="1143000"/>
          </a:xfrm>
        </p:spPr>
        <p:txBody>
          <a:bodyPr>
            <a:normAutofit/>
          </a:bodyPr>
          <a:lstStyle/>
          <a:p>
            <a:r>
              <a:rPr lang="zh-TW" altLang="en-US" sz="4000" b="1" dirty="0">
                <a:solidFill>
                  <a:schemeClr val="tx2">
                    <a:lumMod val="75000"/>
                  </a:schemeClr>
                </a:solidFill>
                <a:latin typeface="微軟正黑體" panose="020B0604030504040204" pitchFamily="34" charset="-120"/>
                <a:ea typeface="微軟正黑體" panose="020B0604030504040204" pitchFamily="34" charset="-120"/>
              </a:rPr>
              <a:t>未接受政府補助之私校獨招</a:t>
            </a:r>
          </a:p>
        </p:txBody>
      </p:sp>
      <p:sp>
        <p:nvSpPr>
          <p:cNvPr id="3" name="內容版面配置區 2"/>
          <p:cNvSpPr>
            <a:spLocks noGrp="1"/>
          </p:cNvSpPr>
          <p:nvPr>
            <p:ph idx="1"/>
          </p:nvPr>
        </p:nvSpPr>
        <p:spPr>
          <a:xfrm>
            <a:off x="457200" y="1556792"/>
            <a:ext cx="8229600" cy="4022725"/>
          </a:xfrm>
        </p:spPr>
        <p:txBody>
          <a:bodyPr>
            <a:normAutofit/>
          </a:bodyPr>
          <a:lstStyle/>
          <a:p>
            <a:pPr>
              <a:buFont typeface="Wingdings" panose="05000000000000000000" pitchFamily="2" charset="2"/>
              <a:buChar char="u"/>
            </a:pPr>
            <a:r>
              <a:rPr lang="en-US" altLang="zh-TW" dirty="0">
                <a:latin typeface="微軟正黑體" panose="020B0604030504040204" pitchFamily="34" charset="-120"/>
                <a:ea typeface="微軟正黑體" panose="020B0604030504040204" pitchFamily="34" charset="-120"/>
              </a:rPr>
              <a:t>110</a:t>
            </a:r>
            <a:r>
              <a:rPr lang="zh-TW" altLang="en-US" dirty="0">
                <a:latin typeface="微軟正黑體" panose="020B0604030504040204" pitchFamily="34" charset="-120"/>
                <a:ea typeface="微軟正黑體" panose="020B0604030504040204" pitchFamily="34" charset="-120"/>
              </a:rPr>
              <a:t>學年度申辦學校：</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東山高中、薇閣中學</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復興實中、延平中學</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再興中學、奎山實中、</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靜心中學</a:t>
            </a:r>
            <a:endParaRPr lang="en-US" altLang="zh-TW" sz="2800"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u"/>
            </a:pPr>
            <a:r>
              <a:rPr lang="zh-TW" altLang="en-US" dirty="0">
                <a:solidFill>
                  <a:srgbClr val="FF0000"/>
                </a:solidFill>
                <a:latin typeface="微軟正黑體" panose="020B0604030504040204" pitchFamily="34" charset="-120"/>
                <a:ea typeface="微軟正黑體" panose="020B0604030504040204" pitchFamily="34" charset="-120"/>
              </a:rPr>
              <a:t>各校詳細招生資訊可詳見各校網站及招生簡章</a:t>
            </a:r>
            <a:endParaRPr lang="en-US" altLang="zh-TW" dirty="0">
              <a:solidFill>
                <a:srgbClr val="FF0000"/>
              </a:solidFill>
              <a:latin typeface="微軟正黑體" panose="020B0604030504040204" pitchFamily="34" charset="-120"/>
              <a:ea typeface="微軟正黑體" panose="020B0604030504040204" pitchFamily="34" charset="-120"/>
            </a:endParaRPr>
          </a:p>
          <a:p>
            <a:endParaRPr lang="zh-TW" altLang="en-US" dirty="0">
              <a:latin typeface="文鼎粗圓" pitchFamily="49" charset="-120"/>
              <a:ea typeface="文鼎粗圓" pitchFamily="49" charset="-120"/>
            </a:endParaRPr>
          </a:p>
        </p:txBody>
      </p:sp>
    </p:spTree>
    <p:extLst>
      <p:ext uri="{BB962C8B-B14F-4D97-AF65-F5344CB8AC3E}">
        <p14:creationId xmlns:p14="http://schemas.microsoft.com/office/powerpoint/2010/main" val="216534968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822960" y="125760"/>
            <a:ext cx="749808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技術型單科型學校獨招</a:t>
            </a:r>
          </a:p>
        </p:txBody>
      </p:sp>
      <p:sp>
        <p:nvSpPr>
          <p:cNvPr id="3" name="內容版面配置區 2"/>
          <p:cNvSpPr>
            <a:spLocks noGrp="1"/>
          </p:cNvSpPr>
          <p:nvPr>
            <p:ph idx="1"/>
          </p:nvPr>
        </p:nvSpPr>
        <p:spPr>
          <a:xfrm>
            <a:off x="597818" y="1628800"/>
            <a:ext cx="7948364" cy="3736133"/>
          </a:xfrm>
        </p:spPr>
        <p:txBody>
          <a:bodyPr>
            <a:normAutofit fontScale="92500" lnSpcReduction="20000"/>
          </a:bodyPr>
          <a:lstStyle/>
          <a:p>
            <a:pPr marL="0" indent="0">
              <a:buFont typeface="Wingdings" pitchFamily="2" charset="2"/>
              <a:buChar char="u"/>
            </a:pPr>
            <a:r>
              <a:rPr lang="en-US" altLang="zh-TW" sz="3500" dirty="0">
                <a:latin typeface="微軟正黑體" panose="020B0604030504040204" pitchFamily="34" charset="-120"/>
                <a:ea typeface="微軟正黑體" panose="020B0604030504040204" pitchFamily="34" charset="-120"/>
              </a:rPr>
              <a:t>110</a:t>
            </a:r>
            <a:r>
              <a:rPr lang="zh-TW" altLang="en-US" sz="3500" dirty="0">
                <a:latin typeface="微軟正黑體" panose="020B0604030504040204" pitchFamily="34" charset="-120"/>
                <a:ea typeface="微軟正黑體" panose="020B0604030504040204" pitchFamily="34" charset="-120"/>
              </a:rPr>
              <a:t>申辦學校</a:t>
            </a:r>
            <a:endParaRPr lang="en-US" altLang="zh-TW" sz="3500" dirty="0">
              <a:latin typeface="微軟正黑體" panose="020B0604030504040204" pitchFamily="34" charset="-120"/>
              <a:ea typeface="微軟正黑體" panose="020B0604030504040204" pitchFamily="34" charset="-120"/>
            </a:endParaRPr>
          </a:p>
          <a:p>
            <a:pPr marL="0" indent="0">
              <a:buNone/>
            </a:pPr>
            <a:r>
              <a:rPr lang="zh-TW" altLang="en-US" sz="3500" dirty="0">
                <a:latin typeface="微軟正黑體" panose="020B0604030504040204" pitchFamily="34" charset="-120"/>
                <a:ea typeface="微軟正黑體" panose="020B0604030504040204" pitchFamily="34" charset="-120"/>
              </a:rPr>
              <a:t>全校性獨招：華岡藝校、開平餐飲學校</a:t>
            </a:r>
            <a:endParaRPr lang="en-US" altLang="zh-TW" sz="3500" dirty="0">
              <a:latin typeface="微軟正黑體" panose="020B0604030504040204" pitchFamily="34" charset="-120"/>
              <a:ea typeface="微軟正黑體" panose="020B0604030504040204" pitchFamily="34" charset="-120"/>
            </a:endParaRPr>
          </a:p>
          <a:p>
            <a:pPr marL="0" indent="0">
              <a:buNone/>
            </a:pPr>
            <a:r>
              <a:rPr lang="zh-TW" altLang="en-US" sz="3500" dirty="0">
                <a:latin typeface="微軟正黑體" panose="020B0604030504040204" pitchFamily="34" charset="-120"/>
                <a:ea typeface="微軟正黑體" panose="020B0604030504040204" pitchFamily="34" charset="-120"/>
              </a:rPr>
              <a:t>部分類科獨招：開南商工、喬治工商、</a:t>
            </a:r>
            <a:endParaRPr lang="en-US" altLang="zh-TW" sz="3500" dirty="0">
              <a:latin typeface="微軟正黑體" panose="020B0604030504040204" pitchFamily="34" charset="-120"/>
              <a:ea typeface="微軟正黑體" panose="020B0604030504040204" pitchFamily="34" charset="-120"/>
            </a:endParaRPr>
          </a:p>
          <a:p>
            <a:pPr marL="0" indent="0">
              <a:buNone/>
            </a:pPr>
            <a:r>
              <a:rPr lang="zh-TW" altLang="en-US" sz="3500" dirty="0">
                <a:latin typeface="微軟正黑體" panose="020B0604030504040204" pitchFamily="34" charset="-120"/>
                <a:ea typeface="微軟正黑體" panose="020B0604030504040204" pitchFamily="34" charset="-120"/>
              </a:rPr>
              <a:t>                            士林高商進修學校、</a:t>
            </a:r>
            <a:r>
              <a:rPr lang="en-US" altLang="zh-TW" sz="3500" dirty="0">
                <a:latin typeface="微軟正黑體" panose="020B0604030504040204" pitchFamily="34" charset="-120"/>
                <a:ea typeface="微軟正黑體" panose="020B0604030504040204" pitchFamily="34" charset="-120"/>
              </a:rPr>
              <a:t/>
            </a:r>
            <a:br>
              <a:rPr lang="en-US" altLang="zh-TW" sz="3500" dirty="0">
                <a:latin typeface="微軟正黑體" panose="020B0604030504040204" pitchFamily="34" charset="-120"/>
                <a:ea typeface="微軟正黑體" panose="020B0604030504040204" pitchFamily="34" charset="-120"/>
              </a:rPr>
            </a:br>
            <a:r>
              <a:rPr lang="zh-TW" altLang="en-US" sz="3500" dirty="0">
                <a:latin typeface="微軟正黑體" panose="020B0604030504040204" pitchFamily="34" charset="-120"/>
                <a:ea typeface="微軟正黑體" panose="020B0604030504040204" pitchFamily="34" charset="-120"/>
              </a:rPr>
              <a:t>                            大安高工進修學校</a:t>
            </a:r>
            <a:endParaRPr lang="en-US" altLang="zh-TW" sz="3500" dirty="0">
              <a:latin typeface="微軟正黑體" panose="020B0604030504040204" pitchFamily="34" charset="-120"/>
              <a:ea typeface="微軟正黑體" panose="020B0604030504040204" pitchFamily="34" charset="-120"/>
            </a:endParaRPr>
          </a:p>
          <a:p>
            <a:pPr marL="0" indent="0">
              <a:buNone/>
            </a:pPr>
            <a:endParaRPr lang="en-US" altLang="zh-TW" sz="3500" dirty="0">
              <a:latin typeface="微軟正黑體" panose="020B0604030504040204" pitchFamily="34" charset="-120"/>
              <a:ea typeface="微軟正黑體" panose="020B0604030504040204" pitchFamily="34" charset="-120"/>
            </a:endParaRPr>
          </a:p>
          <a:p>
            <a:pPr marL="0" indent="0">
              <a:buFont typeface="Wingdings" pitchFamily="2" charset="2"/>
              <a:buChar char="u"/>
            </a:pPr>
            <a:r>
              <a:rPr lang="zh-TW" altLang="en-US" sz="3500" dirty="0">
                <a:latin typeface="微軟正黑體" panose="020B0604030504040204" pitchFamily="34" charset="-120"/>
                <a:ea typeface="微軟正黑體" panose="020B0604030504040204" pitchFamily="34" charset="-120"/>
              </a:rPr>
              <a:t>各校詳細招生資訊可詳見各校網站及招生簡章</a:t>
            </a:r>
            <a:endParaRPr lang="en-US" altLang="zh-TW" sz="3500" dirty="0">
              <a:latin typeface="微軟正黑體" panose="020B0604030504040204" pitchFamily="34" charset="-120"/>
              <a:ea typeface="微軟正黑體" panose="020B0604030504040204" pitchFamily="34" charset="-120"/>
            </a:endParaRPr>
          </a:p>
          <a:p>
            <a:pPr marL="0" indent="0">
              <a:buNone/>
            </a:pP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8798136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800100" y="116632"/>
            <a:ext cx="7543800" cy="1269453"/>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特殊身分學生入學</a:t>
            </a:r>
          </a:p>
        </p:txBody>
      </p:sp>
      <p:sp>
        <p:nvSpPr>
          <p:cNvPr id="3" name="內容版面配置區 2"/>
          <p:cNvSpPr>
            <a:spLocks noGrp="1"/>
          </p:cNvSpPr>
          <p:nvPr>
            <p:ph idx="1"/>
          </p:nvPr>
        </p:nvSpPr>
        <p:spPr>
          <a:xfrm>
            <a:off x="755576" y="1340768"/>
            <a:ext cx="7632848" cy="4602440"/>
          </a:xfrm>
        </p:spPr>
        <p:txBody>
          <a:bodyPr>
            <a:noAutofit/>
          </a:bodyPr>
          <a:lstStyle/>
          <a:p>
            <a:r>
              <a:rPr lang="zh-TW" altLang="en-US" sz="2800" b="1" dirty="0">
                <a:solidFill>
                  <a:srgbClr val="0070C0"/>
                </a:solidFill>
                <a:latin typeface="微軟正黑體" panose="020B0604030504040204" pitchFamily="34" charset="-120"/>
                <a:ea typeface="微軟正黑體" panose="020B0604030504040204" pitchFamily="34" charset="-120"/>
              </a:rPr>
              <a:t>適用對象</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原住民生、身心障礙生、蒙藏生、政府派赴國外工作子女、境外優秀科學技術人才子女、僑生、退伍軍人及運動成績優良學生等。</a:t>
            </a:r>
            <a:endParaRPr lang="en-US" altLang="zh-TW" sz="2800" dirty="0">
              <a:latin typeface="微軟正黑體" panose="020B0604030504040204" pitchFamily="34" charset="-120"/>
              <a:ea typeface="微軟正黑體" panose="020B0604030504040204" pitchFamily="34" charset="-120"/>
            </a:endParaRPr>
          </a:p>
          <a:p>
            <a:r>
              <a:rPr lang="zh-TW" altLang="en-US" sz="2800" b="1" dirty="0">
                <a:solidFill>
                  <a:srgbClr val="0070C0"/>
                </a:solidFill>
                <a:latin typeface="微軟正黑體" panose="020B0604030504040204" pitchFamily="34" charset="-120"/>
                <a:ea typeface="微軟正黑體" panose="020B0604030504040204" pitchFamily="34" charset="-120"/>
              </a:rPr>
              <a:t>免試入學</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報名人數未超過招生名額時，全額錄取。</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報名人數超過招生名額時，先以原始分數與一般生進行序。如仍未錄取，則依相關規定加分後之分數再以外加名額</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％與同類特殊生進行比序不占一般生名額。</a:t>
            </a:r>
          </a:p>
        </p:txBody>
      </p:sp>
    </p:spTree>
    <p:extLst>
      <p:ext uri="{BB962C8B-B14F-4D97-AF65-F5344CB8AC3E}">
        <p14:creationId xmlns:p14="http://schemas.microsoft.com/office/powerpoint/2010/main" val="2187571072"/>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116632"/>
            <a:ext cx="822960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特殊身分學生入學</a:t>
            </a:r>
          </a:p>
        </p:txBody>
      </p:sp>
      <p:sp>
        <p:nvSpPr>
          <p:cNvPr id="3" name="內容版面配置區 2"/>
          <p:cNvSpPr>
            <a:spLocks noGrp="1"/>
          </p:cNvSpPr>
          <p:nvPr>
            <p:ph idx="1"/>
          </p:nvPr>
        </p:nvSpPr>
        <p:spPr>
          <a:xfrm>
            <a:off x="457200" y="1600201"/>
            <a:ext cx="7715200" cy="3340968"/>
          </a:xfrm>
        </p:spPr>
        <p:txBody>
          <a:bodyPr/>
          <a:lstStyle/>
          <a:p>
            <a:r>
              <a:rPr lang="zh-TW" altLang="en-US" sz="3600" b="1" dirty="0">
                <a:solidFill>
                  <a:srgbClr val="0070C0"/>
                </a:solidFill>
                <a:latin typeface="微軟正黑體" panose="020B0604030504040204" pitchFamily="34" charset="-120"/>
                <a:ea typeface="微軟正黑體" panose="020B0604030504040204" pitchFamily="34" charset="-120"/>
              </a:rPr>
              <a:t>特色招生入學</a:t>
            </a:r>
            <a:r>
              <a:rPr lang="zh-TW" altLang="en-US" sz="3600" dirty="0">
                <a:latin typeface="微軟正黑體" panose="020B0604030504040204" pitchFamily="34" charset="-120"/>
                <a:ea typeface="微軟正黑體" panose="020B0604030504040204" pitchFamily="34" charset="-120"/>
              </a:rPr>
              <a:t>：</a:t>
            </a:r>
            <a:r>
              <a:rPr lang="en-US" altLang="zh-TW" sz="3600" dirty="0">
                <a:latin typeface="微軟正黑體" panose="020B0604030504040204" pitchFamily="34" charset="-120"/>
                <a:ea typeface="微軟正黑體" panose="020B0604030504040204" pitchFamily="34" charset="-120"/>
              </a:rPr>
              <a:t/>
            </a:r>
            <a:br>
              <a:rPr lang="en-US" altLang="zh-TW" sz="3600"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依其入學的加分優待方式辦理，外加名額以招生名額</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％計算。</a:t>
            </a:r>
          </a:p>
          <a:p>
            <a:r>
              <a:rPr lang="zh-TW" altLang="en-US" dirty="0">
                <a:latin typeface="微軟正黑體" panose="020B0604030504040204" pitchFamily="34" charset="-120"/>
                <a:ea typeface="微軟正黑體" panose="020B0604030504040204" pitchFamily="34" charset="-120"/>
              </a:rPr>
              <a:t>除免試入學外，特殊生於加分後，</a:t>
            </a:r>
            <a:r>
              <a:rPr lang="zh-TW" altLang="en-US" u="sng" dirty="0">
                <a:solidFill>
                  <a:srgbClr val="FF0000"/>
                </a:solidFill>
                <a:latin typeface="微軟正黑體" panose="020B0604030504040204" pitchFamily="34" charset="-120"/>
                <a:ea typeface="微軟正黑體" panose="020B0604030504040204" pitchFamily="34" charset="-120"/>
              </a:rPr>
              <a:t>須達一般生之最低錄取標準</a:t>
            </a:r>
            <a:r>
              <a:rPr lang="zh-TW" altLang="en-US" dirty="0">
                <a:latin typeface="微軟正黑體" panose="020B0604030504040204" pitchFamily="34" charset="-120"/>
                <a:ea typeface="微軟正黑體" panose="020B0604030504040204" pitchFamily="34" charset="-120"/>
              </a:rPr>
              <a:t>，方得錄取。</a:t>
            </a:r>
          </a:p>
        </p:txBody>
      </p:sp>
    </p:spTree>
    <p:extLst>
      <p:ext uri="{BB962C8B-B14F-4D97-AF65-F5344CB8AC3E}">
        <p14:creationId xmlns:p14="http://schemas.microsoft.com/office/powerpoint/2010/main" val="69839130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440076" y="0"/>
            <a:ext cx="822960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特殊身分學生入學</a:t>
            </a:r>
          </a:p>
        </p:txBody>
      </p:sp>
      <p:sp>
        <p:nvSpPr>
          <p:cNvPr id="3" name="內容版面配置區 2"/>
          <p:cNvSpPr>
            <a:spLocks noGrp="1"/>
          </p:cNvSpPr>
          <p:nvPr>
            <p:ph idx="1"/>
          </p:nvPr>
        </p:nvSpPr>
        <p:spPr>
          <a:xfrm>
            <a:off x="354360" y="1052736"/>
            <a:ext cx="8435280" cy="4968552"/>
          </a:xfrm>
        </p:spPr>
        <p:txBody>
          <a:bodyPr>
            <a:noAutofit/>
          </a:bodyPr>
          <a:lstStyle/>
          <a:p>
            <a:pPr marL="0" indent="0">
              <a:buNone/>
            </a:pPr>
            <a:r>
              <a:rPr lang="zh-TW" altLang="en-US" sz="3600" b="1" dirty="0">
                <a:solidFill>
                  <a:srgbClr val="0070C0"/>
                </a:solidFill>
                <a:latin typeface="微軟正黑體" panose="020B0604030504040204" pitchFamily="34" charset="-120"/>
                <a:ea typeface="微軟正黑體" panose="020B0604030504040204" pitchFamily="34" charset="-120"/>
              </a:rPr>
              <a:t>身心障礙生適性輔導安置</a:t>
            </a:r>
            <a:endParaRPr lang="en-US" altLang="zh-TW" sz="3600" dirty="0">
              <a:latin typeface="微軟正黑體" panose="020B0604030504040204" pitchFamily="34" charset="-120"/>
              <a:ea typeface="微軟正黑體" panose="020B0604030504040204" pitchFamily="34" charset="-120"/>
            </a:endParaRPr>
          </a:p>
          <a:p>
            <a:pPr marL="457200" indent="-457200">
              <a:buFont typeface="+mj-lt"/>
              <a:buAutoNum type="arabicPeriod"/>
            </a:pPr>
            <a:r>
              <a:rPr lang="en-US" altLang="zh-TW" sz="2400" dirty="0">
                <a:latin typeface="微軟正黑體" panose="020B0604030504040204" pitchFamily="34" charset="-120"/>
                <a:ea typeface="微軟正黑體" panose="020B0604030504040204" pitchFamily="34" charset="-120"/>
              </a:rPr>
              <a:t>110 </a:t>
            </a:r>
            <a:r>
              <a:rPr lang="zh-TW" altLang="en-US" sz="2400" dirty="0">
                <a:latin typeface="微軟正黑體" panose="020B0604030504040204" pitchFamily="34" charset="-120"/>
                <a:ea typeface="微軟正黑體" panose="020B0604030504040204" pitchFamily="34" charset="-120"/>
              </a:rPr>
              <a:t>學年度身心障礙學生升學管道主要有三種：</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身心障礙學生適性輔導安置 </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含餘額安置</a:t>
            </a: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免試入學。</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特色招生。</a:t>
            </a:r>
            <a:endParaRPr lang="en-US" altLang="zh-TW" sz="2400" dirty="0">
              <a:latin typeface="微軟正黑體" panose="020B0604030504040204" pitchFamily="34" charset="-120"/>
              <a:ea typeface="微軟正黑體" panose="020B0604030504040204" pitchFamily="34" charset="-120"/>
            </a:endParaRPr>
          </a:p>
          <a:p>
            <a:pPr marL="457200" indent="-457200">
              <a:buFont typeface="+mj-lt"/>
              <a:buAutoNum type="arabicPeriod"/>
            </a:pPr>
            <a:r>
              <a:rPr lang="zh-TW" altLang="en-US" sz="2400" dirty="0">
                <a:latin typeface="微軟正黑體" panose="020B0604030504040204" pitchFamily="34" charset="-120"/>
                <a:ea typeface="微軟正黑體" panose="020B0604030504040204" pitchFamily="34" charset="-120"/>
              </a:rPr>
              <a:t>參加適性輔導安置之身心障礙學生得再參加其他升學管道，但僅能選擇 一 項錄取結果報到。</a:t>
            </a:r>
            <a:endParaRPr lang="en-US" altLang="zh-TW" sz="2400" dirty="0">
              <a:latin typeface="微軟正黑體" panose="020B0604030504040204" pitchFamily="34" charset="-120"/>
              <a:ea typeface="微軟正黑體" panose="020B0604030504040204" pitchFamily="34" charset="-120"/>
            </a:endParaRPr>
          </a:p>
          <a:p>
            <a:pPr marL="457200" indent="-457200">
              <a:buFont typeface="+mj-lt"/>
              <a:buAutoNum type="arabicPeriod"/>
            </a:pPr>
            <a:r>
              <a:rPr lang="zh-TW" altLang="en-US" sz="2400" dirty="0">
                <a:latin typeface="微軟正黑體" panose="020B0604030504040204" pitchFamily="34" charset="-120"/>
                <a:ea typeface="微軟正黑體" panose="020B0604030504040204" pitchFamily="34" charset="-120"/>
              </a:rPr>
              <a:t>未曾參加適性輔導安置 </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含十二年就學安置</a:t>
            </a: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之身心障礙學生，且免試入學、特色招生等其他升學管道皆未獲錄取並符合簡章報名資格者，得循身心障礙學生適性輔導安置管道中「安置國立特殊教育學校」或「安置高級中等學校」簡章，依規定報名餘額安置。</a:t>
            </a:r>
          </a:p>
          <a:p>
            <a:endParaRPr lang="en-US" altLang="zh-TW" sz="3600" dirty="0">
              <a:latin typeface="文鼎粗圓" pitchFamily="49" charset="-120"/>
              <a:ea typeface="文鼎粗圓" pitchFamily="49" charset="-120"/>
            </a:endParaRPr>
          </a:p>
        </p:txBody>
      </p:sp>
    </p:spTree>
    <p:extLst>
      <p:ext uri="{BB962C8B-B14F-4D97-AF65-F5344CB8AC3E}">
        <p14:creationId xmlns:p14="http://schemas.microsoft.com/office/powerpoint/2010/main" val="2462924900"/>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7" name="圓角矩形 6"/>
          <p:cNvSpPr/>
          <p:nvPr/>
        </p:nvSpPr>
        <p:spPr>
          <a:xfrm>
            <a:off x="5546374" y="2996952"/>
            <a:ext cx="2736304" cy="244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73125" y="568880"/>
            <a:ext cx="7997750" cy="837405"/>
          </a:xfrm>
        </p:spPr>
        <p:txBody>
          <a:bodyPr>
            <a:normAutofit/>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學年個人序位區間查詢</a:t>
            </a:r>
          </a:p>
        </p:txBody>
      </p:sp>
      <p:sp>
        <p:nvSpPr>
          <p:cNvPr id="3" name="內容版面配置區 2"/>
          <p:cNvSpPr>
            <a:spLocks noGrp="1"/>
          </p:cNvSpPr>
          <p:nvPr>
            <p:ph idx="1"/>
          </p:nvPr>
        </p:nvSpPr>
        <p:spPr>
          <a:xfrm>
            <a:off x="457200" y="1637704"/>
            <a:ext cx="8229600" cy="4713387"/>
          </a:xfrm>
        </p:spPr>
        <p:txBody>
          <a:bodyPr>
            <a:normAutofit/>
          </a:bodyPr>
          <a:lstStyle/>
          <a:p>
            <a:pPr>
              <a:buFont typeface="Wingdings" panose="05000000000000000000" pitchFamily="2" charset="2"/>
              <a:buChar char="l"/>
            </a:pPr>
            <a:r>
              <a:rPr lang="zh-TW" altLang="en-US" sz="2800" b="1" dirty="0">
                <a:solidFill>
                  <a:schemeClr val="tx1"/>
                </a:solidFill>
                <a:latin typeface="微軟正黑體" panose="020B0604030504040204" pitchFamily="34" charset="-120"/>
                <a:ea typeface="微軟正黑體" panose="020B0604030504040204" pitchFamily="34" charset="-120"/>
              </a:rPr>
              <a:t>基北區免試入學個人序位查詢規劃</a:t>
            </a:r>
            <a:endParaRPr lang="en-US" altLang="zh-TW" sz="2400" b="1" u="sng" dirty="0">
              <a:solidFill>
                <a:srgbClr val="0070C0"/>
              </a:solidFill>
              <a:latin typeface="微軟正黑體" panose="020B0604030504040204" pitchFamily="34" charset="-120"/>
              <a:ea typeface="微軟正黑體" panose="020B0604030504040204" pitchFamily="34" charset="-120"/>
            </a:endParaRPr>
          </a:p>
          <a:p>
            <a:pPr lvl="1">
              <a:buFont typeface="Wingdings" panose="05000000000000000000" pitchFamily="2" charset="2"/>
              <a:buChar char="Ø"/>
            </a:pPr>
            <a:r>
              <a:rPr lang="zh-TW" altLang="en-US" sz="2400" dirty="0">
                <a:solidFill>
                  <a:schemeClr val="tx1"/>
                </a:solidFill>
                <a:latin typeface="微軟正黑體" panose="020B0604030504040204" pitchFamily="34" charset="-120"/>
                <a:ea typeface="微軟正黑體" panose="020B0604030504040204" pitchFamily="34" charset="-120"/>
              </a:rPr>
              <a:t>基本資料</a:t>
            </a:r>
            <a:endParaRPr lang="en-US" altLang="zh-TW" sz="2400" dirty="0">
              <a:solidFill>
                <a:schemeClr val="tx1"/>
              </a:solidFill>
              <a:latin typeface="微軟正黑體" panose="020B0604030504040204" pitchFamily="34" charset="-120"/>
              <a:ea typeface="微軟正黑體" panose="020B0604030504040204" pitchFamily="34" charset="-120"/>
            </a:endParaRPr>
          </a:p>
          <a:p>
            <a:pPr lvl="1">
              <a:buFont typeface="Wingdings" panose="05000000000000000000" pitchFamily="2" charset="2"/>
              <a:buChar char="Ø"/>
            </a:pPr>
            <a:r>
              <a:rPr lang="zh-TW" altLang="en-US" sz="2400" dirty="0">
                <a:solidFill>
                  <a:schemeClr val="tx1"/>
                </a:solidFill>
                <a:latin typeface="微軟正黑體" panose="020B0604030504040204" pitchFamily="34" charset="-120"/>
                <a:ea typeface="微軟正黑體" panose="020B0604030504040204" pitchFamily="34" charset="-120"/>
              </a:rPr>
              <a:t>多元學習表現</a:t>
            </a:r>
            <a:endParaRPr lang="en-US" altLang="zh-TW" sz="2400" dirty="0">
              <a:solidFill>
                <a:schemeClr val="tx1"/>
              </a:solidFill>
              <a:latin typeface="微軟正黑體" panose="020B0604030504040204" pitchFamily="34" charset="-120"/>
              <a:ea typeface="微軟正黑體" panose="020B0604030504040204" pitchFamily="34" charset="-120"/>
            </a:endParaRPr>
          </a:p>
          <a:p>
            <a:pPr lvl="1">
              <a:buFont typeface="Wingdings" panose="05000000000000000000" pitchFamily="2" charset="2"/>
              <a:buChar char="Ø"/>
            </a:pPr>
            <a:r>
              <a:rPr lang="en-US" altLang="zh-TW" sz="2400" b="1" dirty="0">
                <a:latin typeface="微軟正黑體" panose="020B0604030504040204" pitchFamily="34" charset="-120"/>
                <a:ea typeface="微軟正黑體" panose="020B0604030504040204" pitchFamily="34" charset="-120"/>
              </a:rPr>
              <a:t>110</a:t>
            </a:r>
            <a:r>
              <a:rPr lang="zh-TW" altLang="en-US" sz="2400" dirty="0">
                <a:solidFill>
                  <a:schemeClr val="tx1"/>
                </a:solidFill>
                <a:latin typeface="微軟正黑體" panose="020B0604030504040204" pitchFamily="34" charset="-120"/>
                <a:ea typeface="微軟正黑體" panose="020B0604030504040204" pitchFamily="34" charset="-120"/>
              </a:rPr>
              <a:t>會考成績：各科等級標示、</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200025" lvl="1" indent="0">
              <a:buNone/>
            </a:pPr>
            <a:r>
              <a:rPr lang="zh-TW" altLang="en-US" sz="2400" dirty="0">
                <a:solidFill>
                  <a:schemeClr val="tx1"/>
                </a:solidFill>
                <a:latin typeface="微軟正黑體" panose="020B0604030504040204" pitchFamily="34" charset="-120"/>
                <a:ea typeface="微軟正黑體" panose="020B0604030504040204" pitchFamily="34" charset="-120"/>
              </a:rPr>
              <a:t>                 會考總積分、</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200025" lvl="1" indent="0">
              <a:buNone/>
            </a:pPr>
            <a:r>
              <a:rPr lang="zh-TW" altLang="en-US" sz="2400" dirty="0">
                <a:latin typeface="微軟正黑體" panose="020B0604030504040204" pitchFamily="34" charset="-120"/>
                <a:ea typeface="微軟正黑體" panose="020B0604030504040204" pitchFamily="34" charset="-120"/>
              </a:rPr>
              <a:t>                 </a:t>
            </a:r>
            <a:r>
              <a:rPr lang="zh-TW" altLang="en-US" sz="2400" dirty="0">
                <a:solidFill>
                  <a:schemeClr val="tx1"/>
                </a:solidFill>
                <a:latin typeface="微軟正黑體" panose="020B0604030504040204" pitchFamily="34" charset="-120"/>
                <a:ea typeface="微軟正黑體" panose="020B0604030504040204" pitchFamily="34" charset="-120"/>
              </a:rPr>
              <a:t>序位區間百分比</a:t>
            </a:r>
            <a:endParaRPr lang="en-US" altLang="zh-TW" sz="2400" dirty="0">
              <a:solidFill>
                <a:schemeClr val="tx1"/>
              </a:solidFill>
              <a:latin typeface="微軟正黑體" panose="020B0604030504040204" pitchFamily="34" charset="-120"/>
              <a:ea typeface="微軟正黑體" panose="020B0604030504040204" pitchFamily="34" charset="-120"/>
            </a:endParaRPr>
          </a:p>
        </p:txBody>
      </p:sp>
      <p:sp>
        <p:nvSpPr>
          <p:cNvPr id="5" name="向右箭號 4"/>
          <p:cNvSpPr/>
          <p:nvPr/>
        </p:nvSpPr>
        <p:spPr>
          <a:xfrm>
            <a:off x="4734985" y="3736143"/>
            <a:ext cx="720080" cy="516508"/>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186334" y="3209568"/>
            <a:ext cx="3563888" cy="1569660"/>
          </a:xfrm>
          <a:prstGeom prst="rect">
            <a:avLst/>
          </a:prstGeom>
          <a:noFill/>
        </p:spPr>
        <p:txBody>
          <a:bodyPr wrap="square" rtlCol="0">
            <a:spAutoFit/>
          </a:bodyPr>
          <a:lstStyle/>
          <a:p>
            <a:pPr lvl="1"/>
            <a:r>
              <a:rPr lang="en-US" altLang="zh-TW" sz="2400" b="1" dirty="0">
                <a:solidFill>
                  <a:srgbClr val="FFF9F3"/>
                </a:solidFill>
                <a:latin typeface="微軟正黑體" panose="020B0604030504040204" pitchFamily="34" charset="-120"/>
                <a:ea typeface="微軟正黑體" panose="020B0604030504040204" pitchFamily="34" charset="-120"/>
              </a:rPr>
              <a:t>110</a:t>
            </a:r>
            <a:r>
              <a:rPr lang="zh-TW" altLang="en-US" sz="2400" dirty="0">
                <a:solidFill>
                  <a:srgbClr val="FFF9F3"/>
                </a:solidFill>
                <a:latin typeface="微軟正黑體" panose="020B0604030504040204" pitchFamily="34" charset="-120"/>
                <a:ea typeface="微軟正黑體" panose="020B0604030504040204" pitchFamily="34" charset="-120"/>
              </a:rPr>
              <a:t>會考成績：</a:t>
            </a:r>
            <a:endParaRPr lang="en-US" altLang="zh-TW" sz="2400" dirty="0">
              <a:solidFill>
                <a:srgbClr val="FFF9F3"/>
              </a:solidFill>
              <a:latin typeface="微軟正黑體" panose="020B0604030504040204" pitchFamily="34" charset="-120"/>
              <a:ea typeface="微軟正黑體" panose="020B0604030504040204" pitchFamily="34" charset="-120"/>
            </a:endParaRPr>
          </a:p>
          <a:p>
            <a:pPr lvl="1"/>
            <a:r>
              <a:rPr lang="zh-TW" altLang="en-US" sz="2400" dirty="0">
                <a:solidFill>
                  <a:srgbClr val="FFF9F3"/>
                </a:solidFill>
                <a:latin typeface="微軟正黑體" panose="020B0604030504040204" pitchFamily="34" charset="-120"/>
                <a:ea typeface="微軟正黑體" panose="020B0604030504040204" pitchFamily="34" charset="-120"/>
              </a:rPr>
              <a:t>各科等級標示、</a:t>
            </a:r>
            <a:endParaRPr lang="en-US" altLang="zh-TW" sz="2400" dirty="0">
              <a:solidFill>
                <a:srgbClr val="FFF9F3"/>
              </a:solidFill>
              <a:latin typeface="微軟正黑體" panose="020B0604030504040204" pitchFamily="34" charset="-120"/>
              <a:ea typeface="微軟正黑體" panose="020B0604030504040204" pitchFamily="34" charset="-120"/>
            </a:endParaRPr>
          </a:p>
          <a:p>
            <a:pPr marL="200025" lvl="1" indent="0">
              <a:buNone/>
            </a:pPr>
            <a:r>
              <a:rPr lang="zh-TW" altLang="en-US" sz="2400" dirty="0">
                <a:solidFill>
                  <a:srgbClr val="FFF9F3"/>
                </a:solidFill>
                <a:latin typeface="微軟正黑體" panose="020B0604030504040204" pitchFamily="34" charset="-120"/>
                <a:ea typeface="微軟正黑體" panose="020B0604030504040204" pitchFamily="34" charset="-120"/>
              </a:rPr>
              <a:t>    會考總積分、</a:t>
            </a:r>
            <a:endParaRPr lang="en-US" altLang="zh-TW" sz="2400" dirty="0">
              <a:solidFill>
                <a:srgbClr val="FFF9F3"/>
              </a:solidFill>
              <a:latin typeface="微軟正黑體" panose="020B0604030504040204" pitchFamily="34" charset="-120"/>
              <a:ea typeface="微軟正黑體" panose="020B0604030504040204" pitchFamily="34" charset="-120"/>
            </a:endParaRPr>
          </a:p>
          <a:p>
            <a:pPr marL="200025" lvl="1" indent="0">
              <a:buNone/>
            </a:pPr>
            <a:r>
              <a:rPr lang="zh-TW" altLang="en-US" sz="2400" dirty="0">
                <a:solidFill>
                  <a:srgbClr val="FFF9F3"/>
                </a:solidFill>
                <a:latin typeface="微軟正黑體" panose="020B0604030504040204" pitchFamily="34" charset="-120"/>
                <a:ea typeface="微軟正黑體" panose="020B0604030504040204" pitchFamily="34" charset="-120"/>
              </a:rPr>
              <a:t>    序位區間百分比</a:t>
            </a:r>
            <a:endParaRPr lang="en-US" altLang="zh-TW" sz="2400" dirty="0">
              <a:solidFill>
                <a:srgbClr val="FFF9F3"/>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073627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a:xfrm>
            <a:off x="179512" y="620688"/>
            <a:ext cx="8229600" cy="4450506"/>
          </a:xfrm>
        </p:spPr>
        <p:txBody>
          <a:bodyPr>
            <a:normAutofit/>
          </a:bodyPr>
          <a:lstStyle/>
          <a:p>
            <a:r>
              <a:rPr lang="zh-TW" altLang="en-US" sz="6000" b="1" dirty="0">
                <a:solidFill>
                  <a:schemeClr val="bg1"/>
                </a:solidFill>
                <a:latin typeface="微軟正黑體" panose="020B0604030504040204" pitchFamily="34" charset="-120"/>
                <a:ea typeface="微軟正黑體" panose="020B0604030504040204" pitchFamily="34" charset="-120"/>
              </a:rPr>
              <a:t>相關資源網站</a:t>
            </a:r>
          </a:p>
        </p:txBody>
      </p:sp>
    </p:spTree>
    <p:extLst>
      <p:ext uri="{BB962C8B-B14F-4D97-AF65-F5344CB8AC3E}">
        <p14:creationId xmlns:p14="http://schemas.microsoft.com/office/powerpoint/2010/main" val="6889635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822960" y="0"/>
            <a:ext cx="7498080" cy="1143000"/>
          </a:xfrm>
        </p:spPr>
        <p:txBody>
          <a:bodyPr>
            <a:normAutofit/>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學年度免試入學志願暨選填</a:t>
            </a:r>
          </a:p>
        </p:txBody>
      </p:sp>
      <p:sp>
        <p:nvSpPr>
          <p:cNvPr id="3" name="內容版面配置區 2"/>
          <p:cNvSpPr>
            <a:spLocks noGrp="1"/>
          </p:cNvSpPr>
          <p:nvPr>
            <p:ph idx="1"/>
          </p:nvPr>
        </p:nvSpPr>
        <p:spPr>
          <a:xfrm>
            <a:off x="2987824" y="5229200"/>
            <a:ext cx="5868652" cy="1080120"/>
          </a:xfrm>
        </p:spPr>
        <p:txBody>
          <a:bodyPr/>
          <a:lstStyle/>
          <a:p>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網址：</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hlinkClick r:id="rId4"/>
              </a:rPr>
              <a:t>http://ttk.entry.edu.tw</a:t>
            </a:r>
            <a:endPar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註</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年將辦理兩次模擬志願選填</a:t>
            </a:r>
            <a:endPar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2296" indent="0">
              <a:buNone/>
            </a:pPr>
            <a:endPar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4" name="圖片 3"/>
          <p:cNvPicPr>
            <a:picLocks noChangeAspect="1"/>
          </p:cNvPicPr>
          <p:nvPr/>
        </p:nvPicPr>
        <p:blipFill rotWithShape="1">
          <a:blip r:embed="rId5">
            <a:extLst>
              <a:ext uri="{28A0092B-C50C-407E-A947-70E740481C1C}">
                <a14:useLocalDpi xmlns:a14="http://schemas.microsoft.com/office/drawing/2010/main" val="0"/>
              </a:ext>
            </a:extLst>
          </a:blip>
          <a:srcRect l="24012" t="10800" r="24013" b="34600"/>
          <a:stretch/>
        </p:blipFill>
        <p:spPr>
          <a:xfrm>
            <a:off x="847717" y="908720"/>
            <a:ext cx="7094264" cy="4192065"/>
          </a:xfrm>
          <a:prstGeom prst="rect">
            <a:avLst/>
          </a:prstGeom>
        </p:spPr>
      </p:pic>
    </p:spTree>
    <p:extLst>
      <p:ext uri="{BB962C8B-B14F-4D97-AF65-F5344CB8AC3E}">
        <p14:creationId xmlns:p14="http://schemas.microsoft.com/office/powerpoint/2010/main" val="16481280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11.jpg"/>
          <p:cNvPicPr>
            <a:picLocks noChangeAspect="1"/>
          </p:cNvPicPr>
          <p:nvPr/>
        </p:nvPicPr>
        <p:blipFill>
          <a:blip r:embed="rId3" cstate="print"/>
          <a:stretch>
            <a:fillRect/>
          </a:stretch>
        </p:blipFill>
        <p:spPr>
          <a:xfrm>
            <a:off x="3588" y="0"/>
            <a:ext cx="9144000" cy="6858000"/>
          </a:xfrm>
          <a:prstGeom prst="rect">
            <a:avLst/>
          </a:prstGeom>
        </p:spPr>
      </p:pic>
      <p:sp>
        <p:nvSpPr>
          <p:cNvPr id="2" name="標題 1"/>
          <p:cNvSpPr>
            <a:spLocks noGrp="1"/>
          </p:cNvSpPr>
          <p:nvPr>
            <p:ph type="title"/>
          </p:nvPr>
        </p:nvSpPr>
        <p:spPr>
          <a:xfrm>
            <a:off x="411480" y="197769"/>
            <a:ext cx="8321040" cy="1143000"/>
          </a:xfrm>
        </p:spPr>
        <p:txBody>
          <a:bodyPr>
            <a:normAutofit fontScale="90000"/>
          </a:bodyPr>
          <a:lstStyle/>
          <a:p>
            <a:r>
              <a:rPr lang="zh-TW" altLang="en-US" b="1" dirty="0">
                <a:solidFill>
                  <a:schemeClr val="tx2">
                    <a:lumMod val="50000"/>
                  </a:schemeClr>
                </a:solidFill>
                <a:latin typeface="微軟正黑體" panose="020B0604030504040204" pitchFamily="34" charset="-120"/>
                <a:ea typeface="微軟正黑體" panose="020B0604030504040204" pitchFamily="34" charset="-120"/>
              </a:rPr>
              <a:t>臺北市</a:t>
            </a:r>
            <a:r>
              <a:rPr lang="en-US" altLang="zh-TW" b="1" dirty="0">
                <a:solidFill>
                  <a:schemeClr val="tx2">
                    <a:lumMod val="50000"/>
                  </a:schemeClr>
                </a:solidFill>
                <a:latin typeface="微軟正黑體" panose="020B0604030504040204" pitchFamily="34" charset="-120"/>
                <a:ea typeface="微軟正黑體" panose="020B0604030504040204" pitchFamily="34" charset="-120"/>
              </a:rPr>
              <a:t>110</a:t>
            </a:r>
            <a:r>
              <a:rPr lang="zh-TW" altLang="en-US" b="1" dirty="0">
                <a:solidFill>
                  <a:schemeClr val="tx2">
                    <a:lumMod val="50000"/>
                  </a:schemeClr>
                </a:solidFill>
                <a:latin typeface="微軟正黑體" panose="020B0604030504040204" pitchFamily="34" charset="-120"/>
                <a:ea typeface="微軟正黑體" panose="020B0604030504040204" pitchFamily="34" charset="-120"/>
              </a:rPr>
              <a:t>學年度優先免試入學網站</a:t>
            </a:r>
            <a:r>
              <a:rPr lang="en-US" altLang="zh-TW" b="1" dirty="0">
                <a:solidFill>
                  <a:schemeClr val="tx2">
                    <a:lumMod val="50000"/>
                  </a:schemeClr>
                </a:solidFill>
                <a:latin typeface="微軟正黑體" panose="020B0604030504040204" pitchFamily="34" charset="-120"/>
                <a:ea typeface="微軟正黑體" panose="020B0604030504040204" pitchFamily="34" charset="-120"/>
              </a:rPr>
              <a:t/>
            </a:r>
            <a:br>
              <a:rPr lang="en-US" altLang="zh-TW" b="1" dirty="0">
                <a:solidFill>
                  <a:schemeClr val="tx2">
                    <a:lumMod val="50000"/>
                  </a:schemeClr>
                </a:solidFill>
                <a:latin typeface="微軟正黑體" panose="020B0604030504040204" pitchFamily="34" charset="-120"/>
                <a:ea typeface="微軟正黑體" panose="020B0604030504040204" pitchFamily="34" charset="-120"/>
              </a:rPr>
            </a:br>
            <a:r>
              <a:rPr lang="en-US" altLang="zh-TW" b="1" dirty="0">
                <a:solidFill>
                  <a:schemeClr val="tx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hlinkClick r:id="rId4"/>
              </a:rPr>
              <a:t>http://110priorefa.tp.edu.tw</a:t>
            </a:r>
            <a:endParaRPr lang="zh-TW" altLang="en-US" b="1" dirty="0">
              <a:solidFill>
                <a:schemeClr val="tx2">
                  <a:lumMod val="75000"/>
                </a:schemeClr>
              </a:solidFill>
              <a:latin typeface="微軟正黑體" panose="020B0604030504040204" pitchFamily="34" charset="-120"/>
              <a:ea typeface="微軟正黑體" panose="020B0604030504040204" pitchFamily="34" charset="-120"/>
            </a:endParaRPr>
          </a:p>
        </p:txBody>
      </p:sp>
      <p:pic>
        <p:nvPicPr>
          <p:cNvPr id="6" name="內容版面配置區 5"/>
          <p:cNvPicPr>
            <a:picLocks noGrp="1" noChangeAspect="1"/>
          </p:cNvPicPr>
          <p:nvPr>
            <p:ph idx="1"/>
          </p:nvPr>
        </p:nvPicPr>
        <p:blipFill rotWithShape="1">
          <a:blip r:embed="rId5">
            <a:extLst>
              <a:ext uri="{28A0092B-C50C-407E-A947-70E740481C1C}">
                <a14:useLocalDpi xmlns:a14="http://schemas.microsoft.com/office/drawing/2010/main" val="0"/>
              </a:ext>
            </a:extLst>
          </a:blip>
          <a:srcRect l="23922" t="8587" r="24046" b="32546"/>
          <a:stretch/>
        </p:blipFill>
        <p:spPr>
          <a:xfrm>
            <a:off x="683568" y="1340769"/>
            <a:ext cx="7344816" cy="4674204"/>
          </a:xfrm>
        </p:spPr>
      </p:pic>
    </p:spTree>
    <p:extLst>
      <p:ext uri="{BB962C8B-B14F-4D97-AF65-F5344CB8AC3E}">
        <p14:creationId xmlns:p14="http://schemas.microsoft.com/office/powerpoint/2010/main" val="257380877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274638"/>
            <a:ext cx="8229600" cy="1143000"/>
          </a:xfrm>
        </p:spPr>
        <p:txBody>
          <a:bodyPr>
            <a:normAutofit fontScale="90000"/>
          </a:bodyPr>
          <a:lstStyle/>
          <a:p>
            <a:r>
              <a:rPr lang="zh-TW" altLang="en-US" b="1" dirty="0">
                <a:solidFill>
                  <a:schemeClr val="tx2">
                    <a:lumMod val="50000"/>
                  </a:schemeClr>
                </a:solidFill>
                <a:latin typeface="微軟正黑體" panose="020B0604030504040204" pitchFamily="34" charset="-120"/>
                <a:ea typeface="微軟正黑體" panose="020B0604030504040204" pitchFamily="34" charset="-120"/>
              </a:rPr>
              <a:t>國中教育會考網站</a:t>
            </a:r>
            <a:r>
              <a:rPr lang="en-US" altLang="zh-TW" b="1" dirty="0">
                <a:solidFill>
                  <a:schemeClr val="tx2">
                    <a:lumMod val="50000"/>
                  </a:schemeClr>
                </a:solidFill>
                <a:latin typeface="微軟正黑體" panose="020B0604030504040204" pitchFamily="34" charset="-120"/>
                <a:ea typeface="微軟正黑體" panose="020B0604030504040204" pitchFamily="34" charset="-120"/>
              </a:rPr>
              <a:t/>
            </a:r>
            <a:br>
              <a:rPr lang="en-US" altLang="zh-TW" b="1" dirty="0">
                <a:solidFill>
                  <a:schemeClr val="tx2">
                    <a:lumMod val="50000"/>
                  </a:schemeClr>
                </a:solidFill>
                <a:latin typeface="微軟正黑體" panose="020B0604030504040204" pitchFamily="34" charset="-120"/>
                <a:ea typeface="微軟正黑體" panose="020B0604030504040204" pitchFamily="34" charset="-120"/>
              </a:rPr>
            </a:br>
            <a:r>
              <a:rPr lang="en-US" altLang="zh-TW" b="1" dirty="0">
                <a:solidFill>
                  <a:schemeClr val="tx2">
                    <a:lumMod val="50000"/>
                  </a:schemeClr>
                </a:solidFill>
                <a:latin typeface="微軟正黑體" panose="020B0604030504040204" pitchFamily="34" charset="-120"/>
                <a:ea typeface="微軟正黑體" panose="020B0604030504040204" pitchFamily="34" charset="-120"/>
              </a:rPr>
              <a:t>https://cap.rcpet.edu.tw//</a:t>
            </a:r>
            <a:endParaRPr lang="zh-TW" altLang="en-US" b="1" dirty="0">
              <a:solidFill>
                <a:schemeClr val="tx2">
                  <a:lumMod val="50000"/>
                </a:schemeClr>
              </a:solidFill>
              <a:latin typeface="微軟正黑體" panose="020B0604030504040204" pitchFamily="34" charset="-120"/>
              <a:ea typeface="微軟正黑體" panose="020B0604030504040204" pitchFamily="34" charset="-120"/>
            </a:endParaRPr>
          </a:p>
        </p:txBody>
      </p:sp>
      <p:pic>
        <p:nvPicPr>
          <p:cNvPr id="5" name="內容版面配置區 4"/>
          <p:cNvPicPr>
            <a:picLocks noGrp="1" noChangeAspect="1"/>
          </p:cNvPicPr>
          <p:nvPr>
            <p:ph idx="1"/>
          </p:nvPr>
        </p:nvPicPr>
        <p:blipFill rotWithShape="1">
          <a:blip r:embed="rId4">
            <a:extLst>
              <a:ext uri="{28A0092B-C50C-407E-A947-70E740481C1C}">
                <a14:useLocalDpi xmlns:a14="http://schemas.microsoft.com/office/drawing/2010/main" val="0"/>
              </a:ext>
            </a:extLst>
          </a:blip>
          <a:srcRect l="20468" t="10178" r="22257" b="3908"/>
          <a:stretch/>
        </p:blipFill>
        <p:spPr>
          <a:xfrm>
            <a:off x="1331640" y="1417638"/>
            <a:ext cx="6768752" cy="5312683"/>
          </a:xfrm>
        </p:spPr>
      </p:pic>
    </p:spTree>
    <p:extLst>
      <p:ext uri="{BB962C8B-B14F-4D97-AF65-F5344CB8AC3E}">
        <p14:creationId xmlns:p14="http://schemas.microsoft.com/office/powerpoint/2010/main" val="86677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p:txBody>
          <a:bodyPr/>
          <a:lstStyle/>
          <a:p>
            <a:r>
              <a:rPr lang="zh-TW" altLang="en-US" sz="4400" dirty="0">
                <a:solidFill>
                  <a:schemeClr val="bg1"/>
                </a:solidFill>
                <a:latin typeface="微軟正黑體" panose="020B0604030504040204" pitchFamily="34" charset="-120"/>
                <a:ea typeface="微軟正黑體" panose="020B0604030504040204" pitchFamily="34" charset="-120"/>
              </a:rPr>
              <a:t>簡報大綱</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431374" y="1417638"/>
            <a:ext cx="8579296" cy="4925144"/>
          </a:xfrm>
        </p:spPr>
        <p:txBody>
          <a:bodyPr>
            <a:normAutofit fontScale="47500" lnSpcReduction="20000"/>
          </a:bodyPr>
          <a:lstStyle/>
          <a:p>
            <a:pPr>
              <a:lnSpc>
                <a:spcPct val="120000"/>
              </a:lnSpc>
            </a:pPr>
            <a:r>
              <a:rPr lang="zh-TW" altLang="en-US" sz="5500" dirty="0">
                <a:solidFill>
                  <a:schemeClr val="bg1"/>
                </a:solidFill>
                <a:latin typeface="微軟正黑體" panose="020B0604030504040204" pitchFamily="34" charset="-120"/>
                <a:ea typeface="微軟正黑體" panose="020B0604030504040204" pitchFamily="34" charset="-120"/>
              </a:rPr>
              <a:t>政策架構</a:t>
            </a:r>
            <a:endParaRPr lang="en-US" altLang="zh-TW" sz="5500" dirty="0">
              <a:solidFill>
                <a:schemeClr val="bg1"/>
              </a:solidFill>
              <a:latin typeface="微軟正黑體" panose="020B0604030504040204" pitchFamily="34" charset="-120"/>
              <a:ea typeface="微軟正黑體" panose="020B0604030504040204" pitchFamily="34" charset="-120"/>
            </a:endParaRPr>
          </a:p>
          <a:p>
            <a:pPr>
              <a:lnSpc>
                <a:spcPct val="120000"/>
              </a:lnSpc>
            </a:pPr>
            <a:r>
              <a:rPr lang="en-US" altLang="zh-TW" sz="5500" dirty="0">
                <a:solidFill>
                  <a:schemeClr val="bg1"/>
                </a:solidFill>
                <a:latin typeface="微軟正黑體" panose="020B0604030504040204" pitchFamily="34" charset="-120"/>
                <a:ea typeface="微軟正黑體" panose="020B0604030504040204" pitchFamily="34" charset="-120"/>
              </a:rPr>
              <a:t>108</a:t>
            </a:r>
            <a:r>
              <a:rPr lang="zh-TW" altLang="en-US" sz="5500" dirty="0">
                <a:solidFill>
                  <a:schemeClr val="bg1"/>
                </a:solidFill>
                <a:latin typeface="微軟正黑體" panose="020B0604030504040204" pitchFamily="34" charset="-120"/>
                <a:ea typeface="微軟正黑體" panose="020B0604030504040204" pitchFamily="34" charset="-120"/>
              </a:rPr>
              <a:t>高中課綱、學習歷程檔案及大學多元入學新方案</a:t>
            </a:r>
            <a:endParaRPr lang="en-US" altLang="zh-TW" sz="5500" dirty="0">
              <a:solidFill>
                <a:schemeClr val="bg1"/>
              </a:solidFill>
              <a:latin typeface="微軟正黑體" panose="020B0604030504040204" pitchFamily="34" charset="-120"/>
              <a:ea typeface="微軟正黑體" panose="020B0604030504040204" pitchFamily="34" charset="-120"/>
            </a:endParaRPr>
          </a:p>
          <a:p>
            <a:pPr>
              <a:lnSpc>
                <a:spcPct val="120000"/>
              </a:lnSpc>
            </a:pPr>
            <a:r>
              <a:rPr lang="zh-TW" altLang="en-US" sz="5500" dirty="0">
                <a:solidFill>
                  <a:schemeClr val="bg1"/>
                </a:solidFill>
                <a:latin typeface="微軟正黑體" panose="020B0604030504040204" pitchFamily="34" charset="-120"/>
                <a:ea typeface="微軟正黑體" panose="020B0604030504040204" pitchFamily="34" charset="-120"/>
              </a:rPr>
              <a:t>國中教育會考</a:t>
            </a:r>
            <a:endParaRPr lang="en-US" altLang="zh-TW" sz="5500" dirty="0">
              <a:solidFill>
                <a:schemeClr val="bg1"/>
              </a:solidFill>
              <a:latin typeface="微軟正黑體" panose="020B0604030504040204" pitchFamily="34" charset="-120"/>
              <a:ea typeface="微軟正黑體" panose="020B0604030504040204" pitchFamily="34" charset="-120"/>
            </a:endParaRPr>
          </a:p>
          <a:p>
            <a:pPr lvl="1">
              <a:lnSpc>
                <a:spcPct val="120000"/>
              </a:lnSpc>
            </a:pPr>
            <a:r>
              <a:rPr lang="en-US" altLang="zh-TW" sz="5500" dirty="0">
                <a:solidFill>
                  <a:schemeClr val="bg1"/>
                </a:solidFill>
                <a:latin typeface="微軟正黑體" panose="020B0604030504040204" pitchFamily="34" charset="-120"/>
                <a:ea typeface="微軟正黑體" panose="020B0604030504040204" pitchFamily="34" charset="-120"/>
              </a:rPr>
              <a:t>110</a:t>
            </a:r>
            <a:r>
              <a:rPr lang="zh-TW" altLang="en-US" sz="5500" dirty="0">
                <a:solidFill>
                  <a:schemeClr val="bg1"/>
                </a:solidFill>
                <a:latin typeface="微軟正黑體" panose="020B0604030504040204" pitchFamily="34" charset="-120"/>
                <a:ea typeface="微軟正黑體" panose="020B0604030504040204" pitchFamily="34" charset="-120"/>
              </a:rPr>
              <a:t>基北區適性入學管道</a:t>
            </a:r>
            <a:endParaRPr lang="en-US" altLang="zh-TW" sz="5500" dirty="0">
              <a:solidFill>
                <a:schemeClr val="bg1"/>
              </a:solidFill>
              <a:latin typeface="微軟正黑體" panose="020B0604030504040204" pitchFamily="34" charset="-120"/>
              <a:ea typeface="微軟正黑體" panose="020B0604030504040204" pitchFamily="34" charset="-120"/>
            </a:endParaRPr>
          </a:p>
          <a:p>
            <a:pPr lvl="1">
              <a:lnSpc>
                <a:spcPct val="120000"/>
              </a:lnSpc>
            </a:pPr>
            <a:r>
              <a:rPr lang="zh-TW" altLang="en-US" sz="5500" dirty="0">
                <a:solidFill>
                  <a:schemeClr val="bg1"/>
                </a:solidFill>
                <a:latin typeface="微軟正黑體" panose="020B0604030504040204" pitchFamily="34" charset="-120"/>
                <a:ea typeface="微軟正黑體" panose="020B0604030504040204" pitchFamily="34" charset="-120"/>
              </a:rPr>
              <a:t>適合學術傾向學生的入學管道</a:t>
            </a:r>
            <a:endParaRPr lang="en-US" altLang="zh-TW" sz="5500" dirty="0">
              <a:solidFill>
                <a:schemeClr val="bg1"/>
              </a:solidFill>
              <a:latin typeface="微軟正黑體" panose="020B0604030504040204" pitchFamily="34" charset="-120"/>
              <a:ea typeface="微軟正黑體" panose="020B0604030504040204" pitchFamily="34" charset="-120"/>
            </a:endParaRPr>
          </a:p>
          <a:p>
            <a:pPr lvl="1">
              <a:lnSpc>
                <a:spcPct val="120000"/>
              </a:lnSpc>
            </a:pPr>
            <a:r>
              <a:rPr lang="zh-TW" altLang="en-US" sz="5500" dirty="0">
                <a:solidFill>
                  <a:schemeClr val="bg1"/>
                </a:solidFill>
                <a:latin typeface="微軟正黑體" panose="020B0604030504040204" pitchFamily="34" charset="-120"/>
                <a:ea typeface="微軟正黑體" panose="020B0604030504040204" pitchFamily="34" charset="-120"/>
              </a:rPr>
              <a:t>適合職業傾向學生的入學管道</a:t>
            </a:r>
            <a:endParaRPr lang="en-US" altLang="zh-TW" sz="5500" dirty="0">
              <a:solidFill>
                <a:schemeClr val="bg1"/>
              </a:solidFill>
              <a:latin typeface="微軟正黑體" panose="020B0604030504040204" pitchFamily="34" charset="-120"/>
              <a:ea typeface="微軟正黑體" panose="020B0604030504040204" pitchFamily="34" charset="-120"/>
            </a:endParaRPr>
          </a:p>
          <a:p>
            <a:pPr lvl="1">
              <a:lnSpc>
                <a:spcPct val="120000"/>
              </a:lnSpc>
            </a:pPr>
            <a:r>
              <a:rPr lang="zh-TW" altLang="en-US" sz="5500" dirty="0">
                <a:solidFill>
                  <a:schemeClr val="bg1"/>
                </a:solidFill>
                <a:latin typeface="微軟正黑體" panose="020B0604030504040204" pitchFamily="34" charset="-120"/>
                <a:ea typeface="微軟正黑體" panose="020B0604030504040204" pitchFamily="34" charset="-120"/>
              </a:rPr>
              <a:t>其他</a:t>
            </a:r>
            <a:endParaRPr lang="en-US" altLang="zh-TW" sz="5500" dirty="0">
              <a:solidFill>
                <a:schemeClr val="bg1"/>
              </a:solidFill>
              <a:latin typeface="微軟正黑體" panose="020B0604030504040204" pitchFamily="34" charset="-120"/>
              <a:ea typeface="微軟正黑體" panose="020B0604030504040204" pitchFamily="34" charset="-120"/>
            </a:endParaRPr>
          </a:p>
          <a:p>
            <a:pPr>
              <a:lnSpc>
                <a:spcPct val="120000"/>
              </a:lnSpc>
            </a:pPr>
            <a:r>
              <a:rPr lang="zh-TW" altLang="en-US" sz="5500" dirty="0">
                <a:solidFill>
                  <a:schemeClr val="bg1"/>
                </a:solidFill>
                <a:latin typeface="微軟正黑體" panose="020B0604030504040204" pitchFamily="34" charset="-120"/>
                <a:ea typeface="微軟正黑體" panose="020B0604030504040204" pitchFamily="34" charset="-120"/>
              </a:rPr>
              <a:t>適性入學重要日程</a:t>
            </a:r>
            <a:endParaRPr lang="en-US" altLang="zh-TW" sz="5500" dirty="0">
              <a:solidFill>
                <a:schemeClr val="bg1"/>
              </a:solidFill>
              <a:latin typeface="微軟正黑體" panose="020B0604030504040204" pitchFamily="34" charset="-120"/>
              <a:ea typeface="微軟正黑體" panose="020B0604030504040204" pitchFamily="34" charset="-120"/>
            </a:endParaRPr>
          </a:p>
          <a:p>
            <a:pPr>
              <a:lnSpc>
                <a:spcPct val="120000"/>
              </a:lnSpc>
            </a:pPr>
            <a:r>
              <a:rPr lang="zh-TW" altLang="en-US" sz="5500" dirty="0">
                <a:solidFill>
                  <a:schemeClr val="bg1"/>
                </a:solidFill>
                <a:latin typeface="微軟正黑體" panose="020B0604030504040204" pitchFamily="34" charset="-120"/>
                <a:ea typeface="微軟正黑體" panose="020B0604030504040204" pitchFamily="34" charset="-120"/>
              </a:rPr>
              <a:t>相關資源網站</a:t>
            </a:r>
            <a:r>
              <a:rPr lang="en-US" altLang="zh-TW" dirty="0">
                <a:solidFill>
                  <a:schemeClr val="bg1"/>
                </a:solidFill>
              </a:rPr>
              <a:t/>
            </a:r>
            <a:br>
              <a:rPr lang="en-US" altLang="zh-TW" dirty="0">
                <a:solidFill>
                  <a:schemeClr val="bg1"/>
                </a:solidFill>
              </a:rPr>
            </a:br>
            <a:endParaRPr lang="en-US" altLang="zh-TW" dirty="0">
              <a:solidFill>
                <a:schemeClr val="bg1"/>
              </a:solidFill>
            </a:endParaRPr>
          </a:p>
          <a:p>
            <a:pPr marL="0" indent="0">
              <a:buNone/>
            </a:pPr>
            <a:endParaRPr lang="zh-TW" altLang="en-US" dirty="0"/>
          </a:p>
        </p:txBody>
      </p:sp>
    </p:spTree>
    <p:extLst>
      <p:ext uri="{BB962C8B-B14F-4D97-AF65-F5344CB8AC3E}">
        <p14:creationId xmlns:p14="http://schemas.microsoft.com/office/powerpoint/2010/main" val="1741083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5738" y="2420888"/>
            <a:ext cx="8229600" cy="1143000"/>
          </a:xfrm>
        </p:spPr>
        <p:txBody>
          <a:bodyPr>
            <a:noAutofit/>
          </a:bodyPr>
          <a:lstStyle/>
          <a:p>
            <a:r>
              <a:rPr lang="en-US" altLang="zh-TW" sz="6000" dirty="0">
                <a:solidFill>
                  <a:schemeClr val="bg1"/>
                </a:solidFill>
              </a:rPr>
              <a:t>110</a:t>
            </a:r>
            <a:r>
              <a:rPr lang="zh-TW" altLang="en-US" sz="6000" dirty="0">
                <a:solidFill>
                  <a:schemeClr val="bg1"/>
                </a:solidFill>
              </a:rPr>
              <a:t>年臺北市</a:t>
            </a:r>
            <a:r>
              <a:rPr lang="en-US" altLang="zh-TW" sz="6000" dirty="0">
                <a:solidFill>
                  <a:schemeClr val="bg1"/>
                </a:solidFill>
              </a:rPr>
              <a:t/>
            </a:r>
            <a:br>
              <a:rPr lang="en-US" altLang="zh-TW" sz="6000" dirty="0">
                <a:solidFill>
                  <a:schemeClr val="bg1"/>
                </a:solidFill>
              </a:rPr>
            </a:br>
            <a:r>
              <a:rPr lang="zh-TW" altLang="en-US" sz="6000" dirty="0">
                <a:solidFill>
                  <a:schemeClr val="bg1"/>
                </a:solidFill>
              </a:rPr>
              <a:t>優先免試入學方案</a:t>
            </a: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344"/>
            <a:ext cx="9097589" cy="6858000"/>
          </a:xfrm>
          <a:prstGeom prst="rect">
            <a:avLst/>
          </a:prstGeom>
        </p:spPr>
      </p:pic>
      <p:sp>
        <p:nvSpPr>
          <p:cNvPr id="5" name="標題 1"/>
          <p:cNvSpPr txBox="1">
            <a:spLocks/>
          </p:cNvSpPr>
          <p:nvPr/>
        </p:nvSpPr>
        <p:spPr>
          <a:xfrm>
            <a:off x="436748" y="1052736"/>
            <a:ext cx="8229600" cy="439834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tx1"/>
                </a:solidFill>
                <a:latin typeface="華康硬黑體W7" panose="020B0709000000000000" pitchFamily="49" charset="-120"/>
                <a:ea typeface="華康硬黑體W7" panose="020B0709000000000000" pitchFamily="49" charset="-120"/>
                <a:cs typeface="+mj-cs"/>
              </a:defRPr>
            </a:lvl1pPr>
          </a:lstStyle>
          <a:p>
            <a:r>
              <a:rPr lang="zh-TW" altLang="en-US" sz="5400" b="1" dirty="0">
                <a:solidFill>
                  <a:schemeClr val="bg1"/>
                </a:solidFill>
                <a:latin typeface="微軟正黑體" panose="020B0604030504040204" pitchFamily="34" charset="-120"/>
                <a:ea typeface="微軟正黑體" panose="020B0604030504040204" pitchFamily="34" charset="-120"/>
              </a:rPr>
              <a:t>免試入學</a:t>
            </a:r>
          </a:p>
        </p:txBody>
      </p:sp>
    </p:spTree>
    <p:extLst>
      <p:ext uri="{BB962C8B-B14F-4D97-AF65-F5344CB8AC3E}">
        <p14:creationId xmlns:p14="http://schemas.microsoft.com/office/powerpoint/2010/main" val="317025665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611560" y="404664"/>
            <a:ext cx="7920880" cy="936104"/>
          </a:xfrm>
        </p:spPr>
        <p:txBody>
          <a:bodyPr>
            <a:normAutofit fontScale="90000"/>
          </a:bodyPr>
          <a:lstStyle/>
          <a:p>
            <a:pPr algn="ctr"/>
            <a:r>
              <a:rPr lang="zh-TW" altLang="en-US" b="1" dirty="0">
                <a:solidFill>
                  <a:schemeClr val="tx2">
                    <a:lumMod val="50000"/>
                  </a:schemeClr>
                </a:solidFill>
                <a:latin typeface="微軟正黑體" panose="020B0604030504040204" pitchFamily="34" charset="-120"/>
                <a:ea typeface="微軟正黑體" panose="020B0604030504040204" pitchFamily="34" charset="-120"/>
              </a:rPr>
              <a:t>教育部十二年國民基本教育資訊網</a:t>
            </a:r>
            <a:r>
              <a:rPr lang="en-US" altLang="zh-TW" b="1" dirty="0">
                <a:solidFill>
                  <a:schemeClr val="tx2">
                    <a:lumMod val="50000"/>
                  </a:schemeClr>
                </a:solidFill>
                <a:latin typeface="微軟正黑體" panose="020B0604030504040204" pitchFamily="34" charset="-120"/>
                <a:ea typeface="微軟正黑體" panose="020B0604030504040204" pitchFamily="34" charset="-120"/>
              </a:rPr>
              <a:t/>
            </a:r>
            <a:br>
              <a:rPr lang="en-US" altLang="zh-TW" b="1" dirty="0">
                <a:solidFill>
                  <a:schemeClr val="tx2">
                    <a:lumMod val="50000"/>
                  </a:schemeClr>
                </a:solidFill>
                <a:latin typeface="微軟正黑體" panose="020B0604030504040204" pitchFamily="34" charset="-120"/>
                <a:ea typeface="微軟正黑體" panose="020B0604030504040204" pitchFamily="34" charset="-120"/>
              </a:rPr>
            </a:br>
            <a:r>
              <a:rPr lang="en-US" altLang="zh-TW" b="1" dirty="0">
                <a:solidFill>
                  <a:schemeClr val="tx2">
                    <a:lumMod val="50000"/>
                  </a:schemeClr>
                </a:solidFill>
                <a:latin typeface="微軟正黑體" panose="020B0604030504040204" pitchFamily="34" charset="-120"/>
                <a:ea typeface="微軟正黑體" panose="020B0604030504040204" pitchFamily="34" charset="-120"/>
              </a:rPr>
              <a:t>http://12basic.edu.tw</a:t>
            </a:r>
            <a:endParaRPr lang="zh-TW" altLang="en-US" b="1" dirty="0">
              <a:solidFill>
                <a:schemeClr val="tx2">
                  <a:lumMod val="50000"/>
                </a:schemeClr>
              </a:solidFill>
              <a:latin typeface="微軟正黑體" panose="020B0604030504040204" pitchFamily="34" charset="-120"/>
              <a:ea typeface="微軟正黑體" panose="020B0604030504040204" pitchFamily="34" charset="-120"/>
            </a:endParaRPr>
          </a:p>
        </p:txBody>
      </p:sp>
      <p:pic>
        <p:nvPicPr>
          <p:cNvPr id="5" name="內容版面配置區 4"/>
          <p:cNvPicPr>
            <a:picLocks noGrp="1" noChangeAspect="1"/>
          </p:cNvPicPr>
          <p:nvPr>
            <p:ph idx="1"/>
          </p:nvPr>
        </p:nvPicPr>
        <p:blipFill rotWithShape="1">
          <a:blip r:embed="rId4">
            <a:extLst>
              <a:ext uri="{28A0092B-C50C-407E-A947-70E740481C1C}">
                <a14:useLocalDpi xmlns:a14="http://schemas.microsoft.com/office/drawing/2010/main" val="0"/>
              </a:ext>
            </a:extLst>
          </a:blip>
          <a:srcRect l="12413" t="11769" r="1674" b="3908"/>
          <a:stretch/>
        </p:blipFill>
        <p:spPr>
          <a:xfrm>
            <a:off x="323528" y="1556792"/>
            <a:ext cx="8608352" cy="4752528"/>
          </a:xfrm>
        </p:spPr>
      </p:pic>
    </p:spTree>
    <p:extLst>
      <p:ext uri="{BB962C8B-B14F-4D97-AF65-F5344CB8AC3E}">
        <p14:creationId xmlns:p14="http://schemas.microsoft.com/office/powerpoint/2010/main" val="131997656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t="9401" r="1176" b="3800"/>
          <a:stretch/>
        </p:blipFill>
        <p:spPr>
          <a:xfrm>
            <a:off x="107504" y="1412776"/>
            <a:ext cx="8928992" cy="4464496"/>
          </a:xfrm>
          <a:prstGeom prst="rect">
            <a:avLst/>
          </a:prstGeom>
        </p:spPr>
      </p:pic>
      <p:sp>
        <p:nvSpPr>
          <p:cNvPr id="2" name="標題 1"/>
          <p:cNvSpPr>
            <a:spLocks noGrp="1"/>
          </p:cNvSpPr>
          <p:nvPr>
            <p:ph type="title"/>
          </p:nvPr>
        </p:nvSpPr>
        <p:spPr>
          <a:xfrm>
            <a:off x="308495" y="359347"/>
            <a:ext cx="8527011" cy="1053429"/>
          </a:xfrm>
        </p:spPr>
        <p:txBody>
          <a:bodyPr>
            <a:noAutofit/>
          </a:bodyPr>
          <a:lstStyle/>
          <a:p>
            <a:pPr algn="ctr"/>
            <a:r>
              <a:rPr lang="zh-TW" altLang="en-US" b="1" dirty="0">
                <a:solidFill>
                  <a:schemeClr val="tx2">
                    <a:lumMod val="50000"/>
                  </a:schemeClr>
                </a:solidFill>
                <a:latin typeface="微軟正黑體" panose="020B0604030504040204" pitchFamily="34" charset="-120"/>
                <a:ea typeface="微軟正黑體" panose="020B0604030504040204" pitchFamily="34" charset="-120"/>
              </a:rPr>
              <a:t>臺北市十二年國民基本教育資訊網</a:t>
            </a:r>
            <a:r>
              <a:rPr lang="en-US" altLang="zh-TW" sz="3200" b="1" dirty="0">
                <a:solidFill>
                  <a:schemeClr val="tx2">
                    <a:lumMod val="50000"/>
                  </a:schemeClr>
                </a:solidFill>
                <a:latin typeface="微軟正黑體" panose="020B0604030504040204" pitchFamily="34" charset="-120"/>
                <a:ea typeface="微軟正黑體" panose="020B0604030504040204" pitchFamily="34" charset="-120"/>
              </a:rPr>
              <a:t/>
            </a:r>
            <a:br>
              <a:rPr lang="en-US" altLang="zh-TW" sz="3200" b="1" dirty="0">
                <a:solidFill>
                  <a:schemeClr val="tx2">
                    <a:lumMod val="50000"/>
                  </a:schemeClr>
                </a:solidFill>
                <a:latin typeface="微軟正黑體" panose="020B0604030504040204" pitchFamily="34" charset="-120"/>
                <a:ea typeface="微軟正黑體" panose="020B0604030504040204" pitchFamily="34" charset="-120"/>
              </a:rPr>
            </a:br>
            <a:r>
              <a:rPr lang="en-US" altLang="zh-TW" sz="3200" b="1" dirty="0">
                <a:solidFill>
                  <a:schemeClr val="tx2">
                    <a:lumMod val="50000"/>
                  </a:schemeClr>
                </a:solidFill>
                <a:latin typeface="微軟正黑體" panose="020B0604030504040204" pitchFamily="34" charset="-120"/>
                <a:ea typeface="微軟正黑體" panose="020B0604030504040204" pitchFamily="34" charset="-120"/>
              </a:rPr>
              <a:t>http://12basic.tp.edu.tw</a:t>
            </a:r>
            <a:endParaRPr lang="zh-TW" altLang="en-US" sz="3200" b="1"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5004298" y="3861048"/>
            <a:ext cx="3816424" cy="523220"/>
          </a:xfrm>
          <a:prstGeom prst="rect">
            <a:avLst/>
          </a:prstGeom>
          <a:solidFill>
            <a:schemeClr val="accent2">
              <a:lumMod val="20000"/>
              <a:lumOff val="80000"/>
            </a:schemeClr>
          </a:solidFill>
          <a:ln w="38100">
            <a:solidFill>
              <a:srgbClr val="FF0000"/>
            </a:solidFill>
          </a:ln>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諮詢電話：</a:t>
            </a:r>
            <a:r>
              <a:rPr lang="en-US" altLang="zh-TW" sz="2800" b="1" dirty="0">
                <a:latin typeface="微軟正黑體" panose="020B0604030504040204" pitchFamily="34" charset="-120"/>
                <a:ea typeface="微軟正黑體" panose="020B0604030504040204" pitchFamily="34" charset="-120"/>
              </a:rPr>
              <a:t>2766-8812</a:t>
            </a:r>
            <a:endParaRPr lang="zh-TW"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8102838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800100" y="215331"/>
            <a:ext cx="7543800" cy="909413"/>
          </a:xfrm>
        </p:spPr>
        <p:txBody>
          <a:bodyPr>
            <a:normAutofit/>
          </a:bodyPr>
          <a:lstStyle/>
          <a:p>
            <a:pPr algn="ctr"/>
            <a:r>
              <a:rPr lang="zh-TW" altLang="en-US" sz="4000" b="1" dirty="0">
                <a:solidFill>
                  <a:schemeClr val="tx2">
                    <a:lumMod val="75000"/>
                  </a:schemeClr>
                </a:solidFill>
                <a:latin typeface="微軟正黑體" panose="020B0604030504040204" pitchFamily="34" charset="-120"/>
                <a:ea typeface="微軟正黑體" panose="020B0604030504040204" pitchFamily="34" charset="-120"/>
              </a:rPr>
              <a:t>國中畢業生適性入學宣導網站</a:t>
            </a:r>
          </a:p>
        </p:txBody>
      </p:sp>
      <p:sp>
        <p:nvSpPr>
          <p:cNvPr id="5" name="文字方塊 4"/>
          <p:cNvSpPr txBox="1"/>
          <p:nvPr/>
        </p:nvSpPr>
        <p:spPr>
          <a:xfrm>
            <a:off x="0" y="1052736"/>
            <a:ext cx="9144000" cy="523220"/>
          </a:xfrm>
          <a:prstGeom prst="rect">
            <a:avLst/>
          </a:prstGeom>
          <a:noFill/>
        </p:spPr>
        <p:txBody>
          <a:bodyPr wrap="square" rtlCol="0">
            <a:spAutoFit/>
          </a:bodyPr>
          <a:lstStyle/>
          <a:p>
            <a:pPr algn="ctr"/>
            <a:r>
              <a:rPr lang="en-US" altLang="zh-TW" sz="2800" b="1" dirty="0">
                <a:solidFill>
                  <a:schemeClr val="tx2">
                    <a:lumMod val="75000"/>
                  </a:schemeClr>
                </a:solidFill>
                <a:latin typeface="微軟正黑體" panose="020B0604030504040204" pitchFamily="34" charset="-120"/>
                <a:ea typeface="微軟正黑體" panose="020B0604030504040204" pitchFamily="34" charset="-120"/>
              </a:rPr>
              <a:t>http://adapt.k12ea.gov.tw/</a:t>
            </a:r>
            <a:endParaRPr lang="zh-TW" altLang="en-US" sz="2800" b="1" dirty="0">
              <a:solidFill>
                <a:schemeClr val="tx2">
                  <a:lumMod val="75000"/>
                </a:schemeClr>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7040" t="9401" r="8463" b="3800"/>
          <a:stretch/>
        </p:blipFill>
        <p:spPr>
          <a:xfrm>
            <a:off x="284178" y="1575956"/>
            <a:ext cx="8575643" cy="4955258"/>
          </a:xfrm>
          <a:prstGeom prst="rect">
            <a:avLst/>
          </a:prstGeom>
        </p:spPr>
      </p:pic>
    </p:spTree>
    <p:extLst>
      <p:ext uri="{BB962C8B-B14F-4D97-AF65-F5344CB8AC3E}">
        <p14:creationId xmlns:p14="http://schemas.microsoft.com/office/powerpoint/2010/main" val="1424389298"/>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1115616" y="351769"/>
            <a:ext cx="8229600" cy="1143000"/>
          </a:xfrm>
        </p:spPr>
        <p:txBody>
          <a:bodyPr>
            <a:normAutofit fontScale="90000"/>
          </a:bodyPr>
          <a:lstStyle/>
          <a:p>
            <a:r>
              <a:rPr lang="zh-TW" altLang="en-US" b="1" dirty="0">
                <a:solidFill>
                  <a:schemeClr val="tx2">
                    <a:lumMod val="75000"/>
                  </a:schemeClr>
                </a:solidFill>
                <a:latin typeface="微軟正黑體" panose="020B0604030504040204" pitchFamily="34" charset="-120"/>
                <a:ea typeface="微軟正黑體" panose="020B0604030504040204" pitchFamily="34" charset="-120"/>
              </a:rPr>
              <a:t>臺北市第二代國中校務行政系統</a:t>
            </a:r>
            <a:r>
              <a:rPr lang="en-US" altLang="zh-TW" b="1" dirty="0">
                <a:solidFill>
                  <a:schemeClr val="tx2">
                    <a:lumMod val="75000"/>
                  </a:schemeClr>
                </a:solidFill>
                <a:latin typeface="微軟正黑體" panose="020B0604030504040204" pitchFamily="34" charset="-120"/>
                <a:ea typeface="微軟正黑體" panose="020B0604030504040204" pitchFamily="34" charset="-120"/>
              </a:rPr>
              <a:t/>
            </a:r>
            <a:br>
              <a:rPr lang="en-US" altLang="zh-TW" b="1" dirty="0">
                <a:solidFill>
                  <a:schemeClr val="tx2">
                    <a:lumMod val="75000"/>
                  </a:schemeClr>
                </a:solidFill>
                <a:latin typeface="微軟正黑體" panose="020B0604030504040204" pitchFamily="34" charset="-120"/>
                <a:ea typeface="微軟正黑體" panose="020B0604030504040204" pitchFamily="34" charset="-120"/>
              </a:rPr>
            </a:br>
            <a:r>
              <a:rPr lang="en-US" altLang="zh-TW" b="1" dirty="0">
                <a:solidFill>
                  <a:schemeClr val="tx2">
                    <a:lumMod val="75000"/>
                  </a:schemeClr>
                </a:solidFill>
                <a:latin typeface="微軟正黑體" panose="020B0604030504040204" pitchFamily="34" charset="-120"/>
                <a:ea typeface="微軟正黑體" panose="020B0604030504040204" pitchFamily="34" charset="-120"/>
                <a:hlinkClick r:id="rId4"/>
              </a:rPr>
              <a:t>https://school.tp.edu.tw/</a:t>
            </a:r>
            <a:endParaRPr lang="zh-TW" altLang="en-US" b="1" dirty="0">
              <a:solidFill>
                <a:schemeClr val="tx2">
                  <a:lumMod val="75000"/>
                </a:schemeClr>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2" y="1692276"/>
            <a:ext cx="7020272" cy="4396717"/>
          </a:xfrm>
          <a:prstGeom prst="rect">
            <a:avLst/>
          </a:prstGeom>
        </p:spPr>
      </p:pic>
    </p:spTree>
    <p:extLst>
      <p:ext uri="{BB962C8B-B14F-4D97-AF65-F5344CB8AC3E}">
        <p14:creationId xmlns:p14="http://schemas.microsoft.com/office/powerpoint/2010/main" val="32628521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11.jpg"/>
          <p:cNvPicPr>
            <a:picLocks noChangeAspect="1"/>
          </p:cNvPicPr>
          <p:nvPr/>
        </p:nvPicPr>
        <p:blipFill>
          <a:blip r:embed="rId3" cstate="print"/>
          <a:stretch>
            <a:fillRect/>
          </a:stretch>
        </p:blipFill>
        <p:spPr>
          <a:xfrm>
            <a:off x="0" y="0"/>
            <a:ext cx="9144000" cy="6858000"/>
          </a:xfrm>
          <a:prstGeom prst="rect">
            <a:avLst/>
          </a:prstGeom>
        </p:spPr>
      </p:pic>
      <p:sp>
        <p:nvSpPr>
          <p:cNvPr id="4" name="標題 3"/>
          <p:cNvSpPr>
            <a:spLocks noGrp="1"/>
          </p:cNvSpPr>
          <p:nvPr>
            <p:ph type="ctrTitle"/>
          </p:nvPr>
        </p:nvSpPr>
        <p:spPr>
          <a:xfrm>
            <a:off x="1747689" y="1916832"/>
            <a:ext cx="5648623" cy="1204306"/>
          </a:xfrm>
        </p:spPr>
        <p:txBody>
          <a:bodyPr>
            <a:normAutofit/>
          </a:bodyPr>
          <a:lstStyle/>
          <a:p>
            <a:r>
              <a:rPr lang="zh-TW" altLang="en-US" sz="6000" b="1" dirty="0">
                <a:solidFill>
                  <a:schemeClr val="accent2">
                    <a:lumMod val="75000"/>
                  </a:schemeClr>
                </a:solidFill>
                <a:latin typeface="微軟正黑體" panose="020B0604030504040204" pitchFamily="34" charset="-120"/>
                <a:ea typeface="微軟正黑體" panose="020B0604030504040204" pitchFamily="34" charset="-120"/>
              </a:rPr>
              <a:t>報告完畢</a:t>
            </a:r>
          </a:p>
        </p:txBody>
      </p:sp>
      <p:sp>
        <p:nvSpPr>
          <p:cNvPr id="5" name="副標題 4"/>
          <p:cNvSpPr>
            <a:spLocks noGrp="1"/>
          </p:cNvSpPr>
          <p:nvPr>
            <p:ph type="subTitle" idx="1"/>
          </p:nvPr>
        </p:nvSpPr>
        <p:spPr>
          <a:xfrm>
            <a:off x="3779912" y="4365104"/>
            <a:ext cx="5256584" cy="792088"/>
          </a:xfrm>
        </p:spPr>
        <p:txBody>
          <a:bodyPr>
            <a:normAutofit fontScale="92500" lnSpcReduction="10000"/>
          </a:bodyPr>
          <a:lstStyle/>
          <a:p>
            <a:r>
              <a:rPr lang="zh-TW" altLang="en-US" sz="5400" b="1" dirty="0">
                <a:solidFill>
                  <a:srgbClr val="7030A0"/>
                </a:solidFill>
                <a:latin typeface="微軟正黑體" panose="020B0604030504040204" pitchFamily="34" charset="-120"/>
                <a:ea typeface="微軟正黑體" panose="020B0604030504040204" pitchFamily="34" charset="-120"/>
              </a:rPr>
              <a:t>感謝聆聽</a:t>
            </a:r>
          </a:p>
        </p:txBody>
      </p:sp>
    </p:spTree>
    <p:extLst>
      <p:ext uri="{BB962C8B-B14F-4D97-AF65-F5344CB8AC3E}">
        <p14:creationId xmlns:p14="http://schemas.microsoft.com/office/powerpoint/2010/main" val="1446524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709228" y="-27384"/>
            <a:ext cx="7725544" cy="1143000"/>
          </a:xfrm>
        </p:spPr>
        <p:txBody>
          <a:bodyPr>
            <a:normAutofit/>
          </a:bodyPr>
          <a:lstStyle/>
          <a:p>
            <a:r>
              <a:rPr lang="en-US" altLang="zh-TW"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b="1" dirty="0">
                <a:solidFill>
                  <a:schemeClr val="accent1">
                    <a:lumMod val="50000"/>
                  </a:schemeClr>
                </a:solidFill>
                <a:latin typeface="微軟正黑體" panose="020B0604030504040204" pitchFamily="34" charset="-120"/>
                <a:ea typeface="微軟正黑體" panose="020B0604030504040204" pitchFamily="34" charset="-120"/>
              </a:rPr>
              <a:t>學年基北區入學管道重要日程</a:t>
            </a:r>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10963" t="15095" r="26532" b="6823"/>
          <a:stretch/>
        </p:blipFill>
        <p:spPr>
          <a:xfrm>
            <a:off x="179512" y="937775"/>
            <a:ext cx="8424936" cy="5920225"/>
          </a:xfrm>
          <a:prstGeom prst="rect">
            <a:avLst/>
          </a:prstGeom>
        </p:spPr>
      </p:pic>
    </p:spTree>
    <p:extLst>
      <p:ext uri="{BB962C8B-B14F-4D97-AF65-F5344CB8AC3E}">
        <p14:creationId xmlns:p14="http://schemas.microsoft.com/office/powerpoint/2010/main" val="2998629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116632"/>
            <a:ext cx="822960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mn-cs"/>
              </a:rPr>
              <a:t>各區免試入學主委學校</a:t>
            </a: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00" y="1556792"/>
            <a:ext cx="8028384" cy="4347727"/>
          </a:xfrm>
          <a:prstGeom prst="rect">
            <a:avLst/>
          </a:prstGeom>
        </p:spPr>
      </p:pic>
    </p:spTree>
    <p:extLst>
      <p:ext uri="{BB962C8B-B14F-4D97-AF65-F5344CB8AC3E}">
        <p14:creationId xmlns:p14="http://schemas.microsoft.com/office/powerpoint/2010/main" val="2740058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graphicFrame>
        <p:nvGraphicFramePr>
          <p:cNvPr id="3" name="表格 2"/>
          <p:cNvGraphicFramePr>
            <a:graphicFrameLocks noGrp="1"/>
          </p:cNvGraphicFramePr>
          <p:nvPr>
            <p:extLst>
              <p:ext uri="{D42A27DB-BD31-4B8C-83A1-F6EECF244321}">
                <p14:modId xmlns:p14="http://schemas.microsoft.com/office/powerpoint/2010/main" val="2676436320"/>
              </p:ext>
            </p:extLst>
          </p:nvPr>
        </p:nvGraphicFramePr>
        <p:xfrm>
          <a:off x="539552" y="188640"/>
          <a:ext cx="7898076" cy="6249236"/>
        </p:xfrm>
        <a:graphic>
          <a:graphicData uri="http://schemas.openxmlformats.org/drawingml/2006/table">
            <a:tbl>
              <a:tblPr firstRow="1" firstCol="1" bandRow="1"/>
              <a:tblGrid>
                <a:gridCol w="289838">
                  <a:extLst>
                    <a:ext uri="{9D8B030D-6E8A-4147-A177-3AD203B41FA5}">
                      <a16:colId xmlns:a16="http://schemas.microsoft.com/office/drawing/2014/main" val="20000"/>
                    </a:ext>
                  </a:extLst>
                </a:gridCol>
                <a:gridCol w="869513">
                  <a:extLst>
                    <a:ext uri="{9D8B030D-6E8A-4147-A177-3AD203B41FA5}">
                      <a16:colId xmlns:a16="http://schemas.microsoft.com/office/drawing/2014/main" val="20001"/>
                    </a:ext>
                  </a:extLst>
                </a:gridCol>
                <a:gridCol w="869513">
                  <a:extLst>
                    <a:ext uri="{9D8B030D-6E8A-4147-A177-3AD203B41FA5}">
                      <a16:colId xmlns:a16="http://schemas.microsoft.com/office/drawing/2014/main" val="20002"/>
                    </a:ext>
                  </a:extLst>
                </a:gridCol>
                <a:gridCol w="1467303">
                  <a:extLst>
                    <a:ext uri="{9D8B030D-6E8A-4147-A177-3AD203B41FA5}">
                      <a16:colId xmlns:a16="http://schemas.microsoft.com/office/drawing/2014/main" val="20003"/>
                    </a:ext>
                  </a:extLst>
                </a:gridCol>
                <a:gridCol w="1467303">
                  <a:extLst>
                    <a:ext uri="{9D8B030D-6E8A-4147-A177-3AD203B41FA5}">
                      <a16:colId xmlns:a16="http://schemas.microsoft.com/office/drawing/2014/main" val="20004"/>
                    </a:ext>
                  </a:extLst>
                </a:gridCol>
                <a:gridCol w="1467303">
                  <a:extLst>
                    <a:ext uri="{9D8B030D-6E8A-4147-A177-3AD203B41FA5}">
                      <a16:colId xmlns:a16="http://schemas.microsoft.com/office/drawing/2014/main" val="20005"/>
                    </a:ext>
                  </a:extLst>
                </a:gridCol>
                <a:gridCol w="1467303">
                  <a:extLst>
                    <a:ext uri="{9D8B030D-6E8A-4147-A177-3AD203B41FA5}">
                      <a16:colId xmlns:a16="http://schemas.microsoft.com/office/drawing/2014/main" val="20006"/>
                    </a:ext>
                  </a:extLst>
                </a:gridCol>
              </a:tblGrid>
              <a:tr h="344630">
                <a:tc rowSpan="2">
                  <a:txBody>
                    <a:bodyPr/>
                    <a:lstStyle/>
                    <a:p>
                      <a:pPr marL="71755" marR="71755" algn="ctr">
                        <a:spcAft>
                          <a:spcPts val="0"/>
                        </a:spcAft>
                      </a:pPr>
                      <a:r>
                        <a:rPr lang="zh-TW" sz="1800" kern="100" dirty="0">
                          <a:solidFill>
                            <a:srgbClr val="000000"/>
                          </a:solidFill>
                          <a:effectLst/>
                          <a:latin typeface="微軟正黑體" panose="020B0604030504040204" pitchFamily="34" charset="-120"/>
                          <a:ea typeface="微軟正黑體" panose="020B0604030504040204" pitchFamily="34" charset="-120"/>
                        </a:rPr>
                        <a:t>序號</a:t>
                      </a:r>
                      <a:endParaRPr lang="zh-TW" sz="1800" kern="100" dirty="0">
                        <a:effectLst/>
                        <a:latin typeface="微軟正黑體" panose="020B0604030504040204" pitchFamily="34" charset="-120"/>
                        <a:ea typeface="微軟正黑體" panose="020B0604030504040204" pitchFamily="34" charset="-120"/>
                      </a:endParaRPr>
                    </a:p>
                  </a:txBody>
                  <a:tcPr marL="37713" marR="37713"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rowSpan="2">
                  <a:txBody>
                    <a:bodyPr/>
                    <a:lstStyle/>
                    <a:p>
                      <a:pPr algn="ctr">
                        <a:spcAft>
                          <a:spcPts val="0"/>
                        </a:spcAft>
                      </a:pPr>
                      <a:r>
                        <a:rPr lang="zh-TW" sz="1800" kern="100" dirty="0">
                          <a:solidFill>
                            <a:srgbClr val="000000"/>
                          </a:solidFill>
                          <a:effectLst/>
                          <a:latin typeface="微軟正黑體" panose="020B0604030504040204" pitchFamily="34" charset="-120"/>
                          <a:ea typeface="微軟正黑體" panose="020B0604030504040204" pitchFamily="34" charset="-120"/>
                        </a:rPr>
                        <a:t>就學區</a:t>
                      </a:r>
                      <a:endParaRPr lang="zh-TW" sz="18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rowSpan="2">
                  <a:txBody>
                    <a:bodyPr/>
                    <a:lstStyle/>
                    <a:p>
                      <a:pPr algn="ctr">
                        <a:spcAft>
                          <a:spcPts val="0"/>
                        </a:spcAft>
                      </a:pPr>
                      <a:r>
                        <a:rPr lang="zh-TW" sz="1800" kern="100" dirty="0">
                          <a:solidFill>
                            <a:srgbClr val="000000"/>
                          </a:solidFill>
                          <a:effectLst/>
                          <a:latin typeface="微軟正黑體" panose="020B0604030504040204" pitchFamily="34" charset="-120"/>
                          <a:ea typeface="微軟正黑體" panose="020B0604030504040204" pitchFamily="34" charset="-120"/>
                        </a:rPr>
                        <a:t>行政區</a:t>
                      </a:r>
                      <a:endParaRPr lang="zh-TW" sz="18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gridSpan="4">
                  <a:txBody>
                    <a:bodyPr/>
                    <a:lstStyle/>
                    <a:p>
                      <a:pPr algn="ctr">
                        <a:spcAft>
                          <a:spcPts val="0"/>
                        </a:spcAft>
                      </a:pPr>
                      <a:r>
                        <a:rPr lang="zh-TW" sz="2400" b="1" kern="100" dirty="0">
                          <a:solidFill>
                            <a:srgbClr val="7030A0"/>
                          </a:solidFill>
                          <a:effectLst/>
                          <a:latin typeface="微軟正黑體" panose="020B0604030504040204" pitchFamily="34" charset="-120"/>
                          <a:ea typeface="微軟正黑體" panose="020B0604030504040204" pitchFamily="34" charset="-120"/>
                        </a:rPr>
                        <a:t>共同就學區</a:t>
                      </a:r>
                    </a:p>
                  </a:txBody>
                  <a:tcPr marL="37713" marR="37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80413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400" b="1" u="sng" kern="100" dirty="0">
                          <a:solidFill>
                            <a:srgbClr val="000000"/>
                          </a:solidFill>
                          <a:effectLst/>
                          <a:latin typeface="微軟正黑體" panose="020B0604030504040204" pitchFamily="34" charset="-120"/>
                          <a:ea typeface="微軟正黑體" panose="020B0604030504040204" pitchFamily="34" charset="-120"/>
                        </a:rPr>
                        <a:t>本區國中</a:t>
                      </a:r>
                      <a:r>
                        <a:rPr lang="zh-TW" sz="1400" kern="100" dirty="0">
                          <a:solidFill>
                            <a:srgbClr val="000000"/>
                          </a:solidFill>
                          <a:effectLst/>
                          <a:latin typeface="微軟正黑體" panose="020B0604030504040204" pitchFamily="34" charset="-120"/>
                          <a:ea typeface="微軟正黑體" panose="020B0604030504040204" pitchFamily="34" charset="-120"/>
                        </a:rPr>
                        <a:t>可跨出就讀之行政區</a:t>
                      </a:r>
                      <a:r>
                        <a:rPr lang="en-US" sz="1400" kern="100" dirty="0">
                          <a:solidFill>
                            <a:srgbClr val="000000"/>
                          </a:solidFill>
                          <a:effectLst/>
                          <a:latin typeface="微軟正黑體" panose="020B0604030504040204" pitchFamily="34" charset="-120"/>
                          <a:ea typeface="微軟正黑體" panose="020B0604030504040204" pitchFamily="34" charset="-120"/>
                        </a:rPr>
                        <a:t>(A)</a:t>
                      </a:r>
                      <a:endParaRPr lang="zh-TW" sz="1400" kern="100" dirty="0">
                        <a:effectLst/>
                        <a:latin typeface="微軟正黑體" panose="020B0604030504040204" pitchFamily="34" charset="-120"/>
                        <a:ea typeface="微軟正黑體" panose="020B0604030504040204" pitchFamily="34" charset="-120"/>
                      </a:endParaRPr>
                    </a:p>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（本區之行政區）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ctr">
                        <a:spcAft>
                          <a:spcPts val="0"/>
                        </a:spcAft>
                      </a:pPr>
                      <a:r>
                        <a:rPr lang="zh-TW" sz="1400" b="1" u="sng" kern="100" dirty="0">
                          <a:solidFill>
                            <a:srgbClr val="000000"/>
                          </a:solidFill>
                          <a:effectLst/>
                          <a:latin typeface="微軟正黑體" panose="020B0604030504040204" pitchFamily="34" charset="-120"/>
                          <a:ea typeface="微軟正黑體" panose="020B0604030504040204" pitchFamily="34" charset="-120"/>
                        </a:rPr>
                        <a:t>他區高級中等學校</a:t>
                      </a:r>
                      <a:r>
                        <a:rPr lang="zh-TW" sz="1400" kern="100" dirty="0">
                          <a:solidFill>
                            <a:srgbClr val="000000"/>
                          </a:solidFill>
                          <a:effectLst/>
                          <a:latin typeface="微軟正黑體" panose="020B0604030504040204" pitchFamily="34" charset="-120"/>
                          <a:ea typeface="微軟正黑體" panose="020B0604030504040204" pitchFamily="34" charset="-120"/>
                        </a:rPr>
                        <a:t>開放就學之行政區</a:t>
                      </a:r>
                      <a:r>
                        <a:rPr lang="en-US" sz="1400" kern="100" dirty="0">
                          <a:solidFill>
                            <a:srgbClr val="000000"/>
                          </a:solidFill>
                          <a:effectLst/>
                          <a:latin typeface="微軟正黑體" panose="020B0604030504040204" pitchFamily="34" charset="-120"/>
                          <a:ea typeface="微軟正黑體" panose="020B0604030504040204" pitchFamily="34" charset="-120"/>
                        </a:rPr>
                        <a:t>(B)</a:t>
                      </a:r>
                      <a:endParaRPr lang="zh-TW" sz="1400" kern="100" dirty="0">
                        <a:effectLst/>
                        <a:latin typeface="微軟正黑體" panose="020B0604030504040204" pitchFamily="34" charset="-120"/>
                        <a:ea typeface="微軟正黑體" panose="020B0604030504040204" pitchFamily="34" charset="-120"/>
                      </a:endParaRPr>
                    </a:p>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（他區之行政區）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ctr">
                        <a:spcAft>
                          <a:spcPts val="0"/>
                        </a:spcAft>
                      </a:pPr>
                      <a:r>
                        <a:rPr lang="zh-TW" sz="1400" b="1" u="sng" kern="100" dirty="0">
                          <a:solidFill>
                            <a:srgbClr val="000000"/>
                          </a:solidFill>
                          <a:effectLst/>
                          <a:latin typeface="微軟正黑體" panose="020B0604030504040204" pitchFamily="34" charset="-120"/>
                          <a:ea typeface="微軟正黑體" panose="020B0604030504040204" pitchFamily="34" charset="-120"/>
                        </a:rPr>
                        <a:t>他區國中</a:t>
                      </a:r>
                      <a:r>
                        <a:rPr lang="zh-TW" sz="1400" kern="100" dirty="0">
                          <a:solidFill>
                            <a:srgbClr val="000000"/>
                          </a:solidFill>
                          <a:effectLst/>
                          <a:latin typeface="微軟正黑體" panose="020B0604030504040204" pitchFamily="34" charset="-120"/>
                          <a:ea typeface="微軟正黑體" panose="020B0604030504040204" pitchFamily="34" charset="-120"/>
                        </a:rPr>
                        <a:t>可跨入就讀之行政區</a:t>
                      </a:r>
                      <a:r>
                        <a:rPr lang="en-US" sz="1400" kern="100" dirty="0">
                          <a:solidFill>
                            <a:srgbClr val="000000"/>
                          </a:solidFill>
                          <a:effectLst/>
                          <a:latin typeface="微軟正黑體" panose="020B0604030504040204" pitchFamily="34" charset="-120"/>
                          <a:ea typeface="微軟正黑體" panose="020B0604030504040204" pitchFamily="34" charset="-120"/>
                        </a:rPr>
                        <a:t>(C)</a:t>
                      </a:r>
                      <a:endParaRPr lang="zh-TW" sz="1400" kern="100" dirty="0">
                        <a:effectLst/>
                        <a:latin typeface="微軟正黑體" panose="020B0604030504040204" pitchFamily="34" charset="-120"/>
                        <a:ea typeface="微軟正黑體" panose="020B0604030504040204" pitchFamily="34" charset="-120"/>
                      </a:endParaRPr>
                    </a:p>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（他區之行政區）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ctr">
                        <a:spcAft>
                          <a:spcPts val="0"/>
                        </a:spcAft>
                      </a:pPr>
                      <a:r>
                        <a:rPr lang="zh-TW" sz="1400" b="1" u="sng" kern="100" dirty="0">
                          <a:solidFill>
                            <a:srgbClr val="000000"/>
                          </a:solidFill>
                          <a:effectLst/>
                          <a:latin typeface="微軟正黑體" panose="020B0604030504040204" pitchFamily="34" charset="-120"/>
                          <a:ea typeface="微軟正黑體" panose="020B0604030504040204" pitchFamily="34" charset="-120"/>
                        </a:rPr>
                        <a:t>本區高級中等學校</a:t>
                      </a:r>
                      <a:r>
                        <a:rPr lang="zh-TW" sz="1400" kern="100" dirty="0">
                          <a:solidFill>
                            <a:srgbClr val="000000"/>
                          </a:solidFill>
                          <a:effectLst/>
                          <a:latin typeface="微軟正黑體" panose="020B0604030504040204" pitchFamily="34" charset="-120"/>
                          <a:ea typeface="微軟正黑體" panose="020B0604030504040204" pitchFamily="34" charset="-120"/>
                        </a:rPr>
                        <a:t>開放就學之行政區</a:t>
                      </a:r>
                      <a:r>
                        <a:rPr lang="en-US" sz="1400" kern="100" dirty="0">
                          <a:solidFill>
                            <a:srgbClr val="000000"/>
                          </a:solidFill>
                          <a:effectLst/>
                          <a:latin typeface="微軟正黑體" panose="020B0604030504040204" pitchFamily="34" charset="-120"/>
                          <a:ea typeface="微軟正黑體" panose="020B0604030504040204" pitchFamily="34" charset="-120"/>
                        </a:rPr>
                        <a:t>(D)</a:t>
                      </a:r>
                      <a:endParaRPr lang="zh-TW" sz="1400" kern="100" dirty="0">
                        <a:effectLst/>
                        <a:latin typeface="微軟正黑體" panose="020B0604030504040204" pitchFamily="34" charset="-120"/>
                        <a:ea typeface="微軟正黑體" panose="020B0604030504040204" pitchFamily="34" charset="-120"/>
                      </a:endParaRPr>
                    </a:p>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（本區之行政區）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10001"/>
                  </a:ext>
                </a:extLst>
              </a:tr>
              <a:tr h="244049">
                <a:tc>
                  <a:txBody>
                    <a:bodyPr/>
                    <a:lstStyle/>
                    <a:p>
                      <a:pPr algn="ctr">
                        <a:spcAft>
                          <a:spcPts val="0"/>
                        </a:spcAft>
                      </a:pPr>
                      <a:r>
                        <a:rPr lang="en-US" sz="1400" kern="100" dirty="0">
                          <a:solidFill>
                            <a:srgbClr val="000000"/>
                          </a:solidFill>
                          <a:effectLst/>
                          <a:latin typeface="微軟正黑體" panose="020B0604030504040204" pitchFamily="34" charset="-120"/>
                          <a:ea typeface="微軟正黑體" panose="020B0604030504040204" pitchFamily="34" charset="-120"/>
                        </a:rPr>
                        <a:t>1</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花蓮區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花蓮縣</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4049">
                <a:tc>
                  <a:txBody>
                    <a:bodyPr/>
                    <a:lstStyle/>
                    <a:p>
                      <a:pPr algn="ctr">
                        <a:spcAft>
                          <a:spcPts val="0"/>
                        </a:spcAft>
                      </a:pPr>
                      <a:r>
                        <a:rPr lang="en-US" sz="1400" kern="100" dirty="0">
                          <a:solidFill>
                            <a:srgbClr val="000000"/>
                          </a:solidFill>
                          <a:effectLst/>
                          <a:latin typeface="微軟正黑體" panose="020B0604030504040204" pitchFamily="34" charset="-120"/>
                          <a:ea typeface="微軟正黑體" panose="020B0604030504040204" pitchFamily="34" charset="-120"/>
                        </a:rPr>
                        <a:t>2</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臺東區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臺東縣</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049">
                <a:tc>
                  <a:txBody>
                    <a:bodyPr/>
                    <a:lstStyle/>
                    <a:p>
                      <a:pPr algn="ctr">
                        <a:spcAft>
                          <a:spcPts val="0"/>
                        </a:spcAft>
                      </a:pPr>
                      <a:r>
                        <a:rPr lang="en-US" sz="1400" kern="100" dirty="0">
                          <a:solidFill>
                            <a:srgbClr val="000000"/>
                          </a:solidFill>
                          <a:effectLst/>
                          <a:latin typeface="微軟正黑體" panose="020B0604030504040204" pitchFamily="34" charset="-120"/>
                          <a:ea typeface="微軟正黑體" panose="020B0604030504040204" pitchFamily="34" charset="-120"/>
                        </a:rPr>
                        <a:t>3</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澎湖區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澎湖縣</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049">
                <a:tc>
                  <a:txBody>
                    <a:bodyPr/>
                    <a:lstStyle/>
                    <a:p>
                      <a:pPr algn="ctr">
                        <a:spcAft>
                          <a:spcPts val="0"/>
                        </a:spcAft>
                      </a:pPr>
                      <a:r>
                        <a:rPr lang="en-US" sz="1400" kern="100" dirty="0">
                          <a:solidFill>
                            <a:srgbClr val="000000"/>
                          </a:solidFill>
                          <a:effectLst/>
                          <a:latin typeface="微軟正黑體" panose="020B0604030504040204" pitchFamily="34" charset="-120"/>
                          <a:ea typeface="微軟正黑體" panose="020B0604030504040204" pitchFamily="34" charset="-120"/>
                        </a:rPr>
                        <a:t>4</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金門區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金門縣</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無</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3102">
                <a:tc rowSpan="2">
                  <a:txBody>
                    <a:bodyPr/>
                    <a:lstStyle/>
                    <a:p>
                      <a:pPr algn="ctr">
                        <a:spcAft>
                          <a:spcPts val="0"/>
                        </a:spcAft>
                      </a:pPr>
                      <a:r>
                        <a:rPr lang="en-US" sz="1400" kern="100" dirty="0">
                          <a:solidFill>
                            <a:srgbClr val="000000"/>
                          </a:solidFill>
                          <a:effectLst/>
                          <a:latin typeface="微軟正黑體" panose="020B0604030504040204" pitchFamily="34" charset="-120"/>
                          <a:ea typeface="微軟正黑體" panose="020B0604030504040204" pitchFamily="34" charset="-120"/>
                        </a:rPr>
                        <a:t>5</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宜蘭區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400" kern="0" dirty="0">
                          <a:effectLst/>
                          <a:latin typeface="微軟正黑體" panose="020B0604030504040204" pitchFamily="34" charset="-120"/>
                          <a:ea typeface="微軟正黑體" panose="020B0604030504040204" pitchFamily="34" charset="-120"/>
                        </a:rPr>
                        <a:t>宜蘭縣</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rPr>
                        <a:t>無</a:t>
                      </a: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rPr>
                        <a:t>無</a:t>
                      </a: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0">
                          <a:effectLst/>
                          <a:latin typeface="微軟正黑體" panose="020B0604030504040204" pitchFamily="34" charset="-120"/>
                          <a:ea typeface="微軟正黑體" panose="020B0604030504040204" pitchFamily="34" charset="-120"/>
                        </a:rPr>
                        <a:t>基北區之</a:t>
                      </a:r>
                      <a:r>
                        <a:rPr lang="zh-TW" sz="1400" kern="100">
                          <a:effectLst/>
                          <a:latin typeface="微軟正黑體" panose="020B0604030504040204" pitchFamily="34" charset="-120"/>
                          <a:ea typeface="微軟正黑體" panose="020B0604030504040204" pitchFamily="34" charset="-120"/>
                        </a:rPr>
                        <a:t>新北市貢寮、雙溪、坪林區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rPr>
                        <a:t>宜蘭區之宜蘭縣頭城鎮</a:t>
                      </a: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0206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rPr>
                        <a:t>中投區之臺中市和平區</a:t>
                      </a: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dirty="0">
                          <a:effectLst/>
                          <a:latin typeface="微軟正黑體" panose="020B0604030504040204" pitchFamily="34" charset="-120"/>
                          <a:ea typeface="微軟正黑體" panose="020B0604030504040204" pitchFamily="34" charset="-120"/>
                        </a:rPr>
                        <a:t>宜蘭區全區</a:t>
                      </a: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804136">
                <a:tc rowSpan="2">
                  <a:txBody>
                    <a:bodyPr/>
                    <a:lstStyle/>
                    <a:p>
                      <a:pPr algn="ctr">
                        <a:spcAft>
                          <a:spcPts val="0"/>
                        </a:spcAft>
                      </a:pPr>
                      <a:r>
                        <a:rPr lang="en-US" sz="1400" b="1" kern="100" dirty="0">
                          <a:solidFill>
                            <a:srgbClr val="FF0000"/>
                          </a:solidFill>
                          <a:effectLst/>
                          <a:latin typeface="微軟正黑體" panose="020B0604030504040204" pitchFamily="34" charset="-120"/>
                          <a:ea typeface="微軟正黑體" panose="020B0604030504040204" pitchFamily="34" charset="-120"/>
                        </a:rPr>
                        <a:t>6</a:t>
                      </a:r>
                      <a:endParaRPr lang="zh-TW" sz="1400" kern="100" dirty="0">
                        <a:solidFill>
                          <a:srgbClr val="FF0000"/>
                        </a:solidFill>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rowSpan="2">
                  <a:txBody>
                    <a:bodyPr/>
                    <a:lstStyle/>
                    <a:p>
                      <a:pPr algn="ctr">
                        <a:spcAft>
                          <a:spcPts val="0"/>
                        </a:spcAft>
                      </a:pPr>
                      <a:r>
                        <a:rPr lang="zh-TW" sz="1400" b="1" kern="100" dirty="0">
                          <a:solidFill>
                            <a:srgbClr val="FF0000"/>
                          </a:solidFill>
                          <a:effectLst/>
                          <a:latin typeface="微軟正黑體" panose="020B0604030504040204" pitchFamily="34" charset="-120"/>
                          <a:ea typeface="微軟正黑體" panose="020B0604030504040204" pitchFamily="34" charset="-120"/>
                        </a:rPr>
                        <a:t>基北區</a:t>
                      </a:r>
                      <a:endParaRPr lang="zh-TW" sz="1400" kern="100" dirty="0">
                        <a:solidFill>
                          <a:srgbClr val="FF0000"/>
                        </a:solidFill>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rowSpan="2">
                  <a:txBody>
                    <a:bodyPr/>
                    <a:lstStyle/>
                    <a:p>
                      <a:pPr marL="459105" indent="-459105" algn="ctr">
                        <a:spcAft>
                          <a:spcPts val="0"/>
                        </a:spcAft>
                      </a:pPr>
                      <a:r>
                        <a:rPr lang="zh-TW" sz="1400" b="1" kern="100" dirty="0">
                          <a:solidFill>
                            <a:srgbClr val="FF0000"/>
                          </a:solidFill>
                          <a:effectLst/>
                          <a:latin typeface="微軟正黑體" panose="020B0604030504040204" pitchFamily="34" charset="-120"/>
                          <a:ea typeface="微軟正黑體" panose="020B0604030504040204" pitchFamily="34" charset="-120"/>
                        </a:rPr>
                        <a:t>基隆市</a:t>
                      </a:r>
                      <a:endParaRPr lang="zh-TW" sz="1400" kern="100" dirty="0">
                        <a:solidFill>
                          <a:srgbClr val="FF0000"/>
                        </a:solidFill>
                        <a:effectLst/>
                        <a:latin typeface="微軟正黑體" panose="020B0604030504040204" pitchFamily="34" charset="-120"/>
                        <a:ea typeface="微軟正黑體" panose="020B0604030504040204" pitchFamily="34" charset="-120"/>
                      </a:endParaRPr>
                    </a:p>
                    <a:p>
                      <a:pPr marL="459105" indent="-459105" algn="ctr">
                        <a:spcAft>
                          <a:spcPts val="0"/>
                        </a:spcAft>
                      </a:pPr>
                      <a:r>
                        <a:rPr lang="zh-TW" sz="1400" b="1" kern="100" dirty="0">
                          <a:solidFill>
                            <a:srgbClr val="FF0000"/>
                          </a:solidFill>
                          <a:effectLst/>
                          <a:latin typeface="微軟正黑體" panose="020B0604030504040204" pitchFamily="34" charset="-120"/>
                          <a:ea typeface="微軟正黑體" panose="020B0604030504040204" pitchFamily="34" charset="-120"/>
                        </a:rPr>
                        <a:t>臺北市</a:t>
                      </a:r>
                      <a:endParaRPr lang="zh-TW" sz="1400" kern="100" dirty="0">
                        <a:solidFill>
                          <a:srgbClr val="FF0000"/>
                        </a:solidFill>
                        <a:effectLst/>
                        <a:latin typeface="微軟正黑體" panose="020B0604030504040204" pitchFamily="34" charset="-120"/>
                        <a:ea typeface="微軟正黑體" panose="020B0604030504040204" pitchFamily="34" charset="-120"/>
                      </a:endParaRPr>
                    </a:p>
                    <a:p>
                      <a:pPr marL="459105" indent="-459105" algn="ctr">
                        <a:spcAft>
                          <a:spcPts val="0"/>
                        </a:spcAft>
                      </a:pPr>
                      <a:r>
                        <a:rPr lang="zh-TW" sz="1400" b="1" kern="100" dirty="0">
                          <a:solidFill>
                            <a:srgbClr val="FF0000"/>
                          </a:solidFill>
                          <a:effectLst/>
                          <a:latin typeface="微軟正黑體" panose="020B0604030504040204" pitchFamily="34" charset="-120"/>
                          <a:ea typeface="微軟正黑體" panose="020B0604030504040204" pitchFamily="34" charset="-120"/>
                        </a:rPr>
                        <a:t>新北市</a:t>
                      </a:r>
                      <a:endParaRPr lang="zh-TW" sz="1400" kern="100" dirty="0">
                        <a:solidFill>
                          <a:srgbClr val="FF0000"/>
                        </a:solidFill>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spcAft>
                          <a:spcPts val="0"/>
                        </a:spcAft>
                      </a:pPr>
                      <a:r>
                        <a:rPr lang="zh-TW" sz="1400" b="1" kern="100" dirty="0">
                          <a:solidFill>
                            <a:srgbClr val="FF0000"/>
                          </a:solidFill>
                          <a:effectLst/>
                          <a:latin typeface="微軟正黑體" panose="020B0604030504040204" pitchFamily="34" charset="-120"/>
                          <a:ea typeface="微軟正黑體" panose="020B0604030504040204" pitchFamily="34" charset="-120"/>
                        </a:rPr>
                        <a:t>基北區之新北市林口區、樹林區、鶯歌區、新莊區、泰山區</a:t>
                      </a: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marL="635" algn="just">
                        <a:spcAft>
                          <a:spcPts val="0"/>
                        </a:spcAft>
                      </a:pPr>
                      <a:r>
                        <a:rPr lang="zh-TW" sz="1400" b="1" kern="100" dirty="0">
                          <a:solidFill>
                            <a:srgbClr val="FF0000"/>
                          </a:solidFill>
                          <a:effectLst/>
                          <a:latin typeface="微軟正黑體" panose="020B0604030504040204" pitchFamily="34" charset="-120"/>
                          <a:ea typeface="微軟正黑體" panose="020B0604030504040204" pitchFamily="34" charset="-120"/>
                        </a:rPr>
                        <a:t>桃連區之桃園</a:t>
                      </a:r>
                      <a:r>
                        <a:rPr lang="zh-TW" altLang="en-US" sz="1400" b="1" kern="100" dirty="0">
                          <a:solidFill>
                            <a:srgbClr val="FF0000"/>
                          </a:solidFill>
                          <a:effectLst/>
                          <a:latin typeface="微軟正黑體" panose="020B0604030504040204" pitchFamily="34" charset="-120"/>
                          <a:ea typeface="微軟正黑體" panose="020B0604030504040204" pitchFamily="34" charset="-120"/>
                        </a:rPr>
                        <a:t>市</a:t>
                      </a:r>
                      <a:r>
                        <a:rPr lang="zh-TW" sz="1400" b="1" kern="100" dirty="0">
                          <a:solidFill>
                            <a:srgbClr val="FF0000"/>
                          </a:solidFill>
                          <a:effectLst/>
                          <a:latin typeface="微軟正黑體" panose="020B0604030504040204" pitchFamily="34" charset="-120"/>
                          <a:ea typeface="微軟正黑體" panose="020B0604030504040204" pitchFamily="34" charset="-120"/>
                        </a:rPr>
                        <a:t>蘆竹</a:t>
                      </a:r>
                      <a:r>
                        <a:rPr lang="zh-TW" altLang="en-US" sz="1400" b="1" kern="100" dirty="0">
                          <a:solidFill>
                            <a:srgbClr val="FF0000"/>
                          </a:solidFill>
                          <a:effectLst/>
                          <a:latin typeface="微軟正黑體" panose="020B0604030504040204" pitchFamily="34" charset="-120"/>
                          <a:ea typeface="微軟正黑體" panose="020B0604030504040204" pitchFamily="34" charset="-120"/>
                        </a:rPr>
                        <a:t>區</a:t>
                      </a:r>
                      <a:r>
                        <a:rPr lang="zh-TW" sz="1400" b="1" kern="100" dirty="0">
                          <a:solidFill>
                            <a:srgbClr val="FF0000"/>
                          </a:solidFill>
                          <a:effectLst/>
                          <a:latin typeface="微軟正黑體" panose="020B0604030504040204" pitchFamily="34" charset="-120"/>
                          <a:ea typeface="微軟正黑體" panose="020B0604030504040204" pitchFamily="34" charset="-120"/>
                        </a:rPr>
                        <a:t>、龜山</a:t>
                      </a:r>
                      <a:r>
                        <a:rPr lang="zh-TW" altLang="en-US" sz="1400" b="1" kern="100" dirty="0">
                          <a:solidFill>
                            <a:srgbClr val="FF0000"/>
                          </a:solidFill>
                          <a:effectLst/>
                          <a:latin typeface="微軟正黑體" panose="020B0604030504040204" pitchFamily="34" charset="-120"/>
                          <a:ea typeface="微軟正黑體" panose="020B0604030504040204" pitchFamily="34" charset="-120"/>
                        </a:rPr>
                        <a:t>區</a:t>
                      </a:r>
                      <a:r>
                        <a:rPr lang="zh-TW" sz="1400" b="1" kern="100" dirty="0">
                          <a:solidFill>
                            <a:srgbClr val="FF0000"/>
                          </a:solidFill>
                          <a:effectLst/>
                          <a:latin typeface="微軟正黑體" panose="020B0604030504040204" pitchFamily="34" charset="-120"/>
                          <a:ea typeface="微軟正黑體" panose="020B0604030504040204" pitchFamily="34" charset="-120"/>
                        </a:rPr>
                        <a:t>、八德</a:t>
                      </a:r>
                      <a:r>
                        <a:rPr lang="zh-TW" altLang="en-US" sz="1400" b="1" kern="100" dirty="0">
                          <a:solidFill>
                            <a:srgbClr val="FF0000"/>
                          </a:solidFill>
                          <a:effectLst/>
                          <a:latin typeface="微軟正黑體" panose="020B0604030504040204" pitchFamily="34" charset="-120"/>
                          <a:ea typeface="微軟正黑體" panose="020B0604030504040204" pitchFamily="34" charset="-120"/>
                        </a:rPr>
                        <a:t>區</a:t>
                      </a:r>
                      <a:endParaRPr lang="zh-TW" sz="1400" b="1" kern="100" dirty="0">
                        <a:solidFill>
                          <a:srgbClr val="FF0000"/>
                        </a:solidFill>
                        <a:effectLst/>
                        <a:latin typeface="微軟正黑體" panose="020B0604030504040204" pitchFamily="34" charset="-120"/>
                        <a:ea typeface="微軟正黑體" panose="020B0604030504040204" pitchFamily="34" charset="-120"/>
                      </a:endParaRP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marL="635" algn="just">
                        <a:spcAft>
                          <a:spcPts val="0"/>
                        </a:spcAft>
                      </a:pPr>
                      <a:r>
                        <a:rPr lang="zh-TW" sz="1400" b="1" kern="100" dirty="0">
                          <a:solidFill>
                            <a:srgbClr val="FF0000"/>
                          </a:solidFill>
                          <a:effectLst/>
                          <a:latin typeface="微軟正黑體" panose="020B0604030504040204" pitchFamily="34" charset="-120"/>
                          <a:ea typeface="微軟正黑體" panose="020B0604030504040204" pitchFamily="34" charset="-120"/>
                        </a:rPr>
                        <a:t>桃連區之</a:t>
                      </a:r>
                      <a:r>
                        <a:rPr lang="zh-TW" altLang="zh-TW" sz="1400" b="1" kern="100" dirty="0">
                          <a:solidFill>
                            <a:srgbClr val="FF0000"/>
                          </a:solidFill>
                          <a:effectLst/>
                          <a:latin typeface="微軟正黑體" panose="020B0604030504040204" pitchFamily="34" charset="-120"/>
                          <a:ea typeface="微軟正黑體" panose="020B0604030504040204" pitchFamily="34" charset="-120"/>
                        </a:rPr>
                        <a:t>桃園</a:t>
                      </a:r>
                      <a:r>
                        <a:rPr lang="zh-TW" altLang="en-US" sz="1400" b="1" kern="100" dirty="0">
                          <a:solidFill>
                            <a:srgbClr val="FF0000"/>
                          </a:solidFill>
                          <a:effectLst/>
                          <a:latin typeface="微軟正黑體" panose="020B0604030504040204" pitchFamily="34" charset="-120"/>
                          <a:ea typeface="微軟正黑體" panose="020B0604030504040204" pitchFamily="34" charset="-120"/>
                        </a:rPr>
                        <a:t>市</a:t>
                      </a:r>
                      <a:r>
                        <a:rPr lang="zh-TW" altLang="zh-TW" sz="1400" b="1" kern="100" dirty="0">
                          <a:solidFill>
                            <a:srgbClr val="FF0000"/>
                          </a:solidFill>
                          <a:effectLst/>
                          <a:latin typeface="微軟正黑體" panose="020B0604030504040204" pitchFamily="34" charset="-120"/>
                          <a:ea typeface="微軟正黑體" panose="020B0604030504040204" pitchFamily="34" charset="-120"/>
                        </a:rPr>
                        <a:t>蘆竹</a:t>
                      </a:r>
                      <a:r>
                        <a:rPr lang="zh-TW" altLang="en-US" sz="1400" b="1" kern="100" dirty="0">
                          <a:solidFill>
                            <a:srgbClr val="FF0000"/>
                          </a:solidFill>
                          <a:effectLst/>
                          <a:latin typeface="微軟正黑體" panose="020B0604030504040204" pitchFamily="34" charset="-120"/>
                          <a:ea typeface="微軟正黑體" panose="020B0604030504040204" pitchFamily="34" charset="-120"/>
                        </a:rPr>
                        <a:t>區</a:t>
                      </a:r>
                      <a:r>
                        <a:rPr lang="zh-TW" altLang="zh-TW" sz="1400" b="1" kern="100" dirty="0">
                          <a:solidFill>
                            <a:srgbClr val="FF0000"/>
                          </a:solidFill>
                          <a:effectLst/>
                          <a:latin typeface="微軟正黑體" panose="020B0604030504040204" pitchFamily="34" charset="-120"/>
                          <a:ea typeface="微軟正黑體" panose="020B0604030504040204" pitchFamily="34" charset="-120"/>
                        </a:rPr>
                        <a:t>、龜山</a:t>
                      </a:r>
                      <a:r>
                        <a:rPr lang="zh-TW" altLang="en-US" sz="1400" b="1" kern="100" dirty="0">
                          <a:solidFill>
                            <a:srgbClr val="FF0000"/>
                          </a:solidFill>
                          <a:effectLst/>
                          <a:latin typeface="微軟正黑體" panose="020B0604030504040204" pitchFamily="34" charset="-120"/>
                          <a:ea typeface="微軟正黑體" panose="020B0604030504040204" pitchFamily="34" charset="-120"/>
                        </a:rPr>
                        <a:t>區</a:t>
                      </a:r>
                      <a:r>
                        <a:rPr lang="zh-TW" altLang="zh-TW" sz="1400" b="1" kern="100" dirty="0">
                          <a:solidFill>
                            <a:srgbClr val="FF0000"/>
                          </a:solidFill>
                          <a:effectLst/>
                          <a:latin typeface="微軟正黑體" panose="020B0604030504040204" pitchFamily="34" charset="-120"/>
                          <a:ea typeface="微軟正黑體" panose="020B0604030504040204" pitchFamily="34" charset="-120"/>
                        </a:rPr>
                        <a:t>、八德</a:t>
                      </a:r>
                      <a:r>
                        <a:rPr lang="zh-TW" altLang="en-US" sz="1400" b="1" kern="100" dirty="0">
                          <a:solidFill>
                            <a:srgbClr val="FF0000"/>
                          </a:solidFill>
                          <a:effectLst/>
                          <a:latin typeface="微軟正黑體" panose="020B0604030504040204" pitchFamily="34" charset="-120"/>
                          <a:ea typeface="微軟正黑體" panose="020B0604030504040204" pitchFamily="34" charset="-120"/>
                        </a:rPr>
                        <a:t>區</a:t>
                      </a:r>
                      <a:endParaRPr lang="zh-TW" altLang="zh-TW" sz="1400" b="1" kern="100" dirty="0">
                        <a:solidFill>
                          <a:srgbClr val="FF0000"/>
                        </a:solidFill>
                        <a:effectLst/>
                        <a:latin typeface="微軟正黑體" panose="020B0604030504040204" pitchFamily="34" charset="-120"/>
                        <a:ea typeface="微軟正黑體" panose="020B0604030504040204" pitchFamily="34"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spcAft>
                          <a:spcPts val="0"/>
                        </a:spcAft>
                      </a:pPr>
                      <a:r>
                        <a:rPr lang="zh-TW" sz="1400" b="1" kern="100" dirty="0">
                          <a:solidFill>
                            <a:srgbClr val="FF0000"/>
                          </a:solidFill>
                          <a:effectLst/>
                          <a:latin typeface="微軟正黑體" panose="020B0604030504040204" pitchFamily="34" charset="-120"/>
                          <a:ea typeface="微軟正黑體" panose="020B0604030504040204" pitchFamily="34" charset="-120"/>
                        </a:rPr>
                        <a:t>基北區之新北市林口區、樹林區、鶯歌區、新莊區、泰山區</a:t>
                      </a: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10008"/>
                  </a:ext>
                </a:extLst>
              </a:tr>
              <a:tr h="60310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b="1" kern="100" dirty="0">
                          <a:solidFill>
                            <a:srgbClr val="FF0000"/>
                          </a:solidFill>
                          <a:effectLst/>
                          <a:latin typeface="微軟正黑體" panose="020B0604030504040204" pitchFamily="34" charset="-120"/>
                          <a:ea typeface="微軟正黑體" panose="020B0604030504040204" pitchFamily="34" charset="-120"/>
                        </a:rPr>
                        <a:t>基北區之新北市貢寮區、雙溪區、坪林區</a:t>
                      </a: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just">
                        <a:spcAft>
                          <a:spcPts val="0"/>
                        </a:spcAft>
                      </a:pPr>
                      <a:r>
                        <a:rPr lang="zh-TW" sz="1400" b="1" kern="100" dirty="0">
                          <a:solidFill>
                            <a:srgbClr val="FF0000"/>
                          </a:solidFill>
                          <a:effectLst/>
                          <a:latin typeface="微軟正黑體" panose="020B0604030504040204" pitchFamily="34" charset="-120"/>
                          <a:ea typeface="微軟正黑體" panose="020B0604030504040204" pitchFamily="34" charset="-120"/>
                        </a:rPr>
                        <a:t>宜蘭區之宜蘭縣頭城鎮</a:t>
                      </a: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ctr">
                        <a:spcAft>
                          <a:spcPts val="0"/>
                        </a:spcAft>
                      </a:pPr>
                      <a:r>
                        <a:rPr lang="zh-TW" sz="1400" b="1" kern="100">
                          <a:solidFill>
                            <a:srgbClr val="FF0000"/>
                          </a:solidFill>
                          <a:effectLst/>
                          <a:latin typeface="微軟正黑體" panose="020B0604030504040204" pitchFamily="34" charset="-120"/>
                          <a:ea typeface="微軟正黑體" panose="020B0604030504040204" pitchFamily="34" charset="-120"/>
                        </a:rPr>
                        <a:t>無</a:t>
                      </a:r>
                      <a:endParaRPr lang="zh-TW" sz="1400" b="1" kern="100" dirty="0">
                        <a:solidFill>
                          <a:srgbClr val="FF0000"/>
                        </a:solidFill>
                        <a:effectLst/>
                        <a:latin typeface="微軟正黑體" panose="020B0604030504040204" pitchFamily="34" charset="-120"/>
                        <a:ea typeface="微軟正黑體" panose="020B0604030504040204" pitchFamily="34" charset="-120"/>
                      </a:endParaRPr>
                    </a:p>
                  </a:txBody>
                  <a:tcPr marL="37713" marR="37713"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tc>
                  <a:txBody>
                    <a:bodyPr/>
                    <a:lstStyle/>
                    <a:p>
                      <a:pPr algn="ctr">
                        <a:spcAft>
                          <a:spcPts val="0"/>
                        </a:spcAft>
                      </a:pPr>
                      <a:r>
                        <a:rPr lang="zh-TW" sz="1400" b="1" kern="100" dirty="0">
                          <a:solidFill>
                            <a:srgbClr val="FF0000"/>
                          </a:solidFill>
                          <a:effectLst/>
                          <a:latin typeface="微軟正黑體" panose="020B0604030504040204" pitchFamily="34" charset="-120"/>
                          <a:ea typeface="微軟正黑體" panose="020B0604030504040204" pitchFamily="34" charset="-120"/>
                        </a:rPr>
                        <a:t>無</a:t>
                      </a: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rgbClr val="FFFFFF"/>
                      </a:fgClr>
                      <a:bgClr>
                        <a:srgbClr val="F2F2F2"/>
                      </a:bgClr>
                    </a:pattFill>
                  </a:tcPr>
                </a:tc>
                <a:extLst>
                  <a:ext uri="{0D108BD9-81ED-4DB2-BD59-A6C34878D82A}">
                    <a16:rowId xmlns:a16="http://schemas.microsoft.com/office/drawing/2014/main" val="10009"/>
                  </a:ext>
                </a:extLst>
              </a:tr>
              <a:tr h="804136">
                <a:tc rowSpan="2">
                  <a:txBody>
                    <a:bodyPr/>
                    <a:lstStyle/>
                    <a:p>
                      <a:pPr algn="ctr">
                        <a:spcAft>
                          <a:spcPts val="0"/>
                        </a:spcAft>
                      </a:pPr>
                      <a:r>
                        <a:rPr lang="en-US" sz="1400" kern="100" dirty="0">
                          <a:solidFill>
                            <a:srgbClr val="000000"/>
                          </a:solidFill>
                          <a:effectLst/>
                          <a:latin typeface="微軟正黑體" panose="020B0604030504040204" pitchFamily="34" charset="-120"/>
                          <a:ea typeface="微軟正黑體" panose="020B0604030504040204" pitchFamily="34" charset="-120"/>
                        </a:rPr>
                        <a:t>7</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桃連區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483235" indent="-483235"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桃園縣</a:t>
                      </a:r>
                      <a:endParaRPr lang="zh-TW" sz="1400" kern="100" dirty="0">
                        <a:effectLst/>
                        <a:latin typeface="微軟正黑體" panose="020B0604030504040204" pitchFamily="34" charset="-120"/>
                        <a:ea typeface="微軟正黑體" panose="020B0604030504040204" pitchFamily="34" charset="-120"/>
                      </a:endParaRPr>
                    </a:p>
                    <a:p>
                      <a:pPr marL="483235" indent="-483235" algn="ctr">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連江縣</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桃連區之桃園</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市</a:t>
                      </a:r>
                      <a:r>
                        <a:rPr lang="zh-TW" sz="1400" kern="100" dirty="0">
                          <a:solidFill>
                            <a:srgbClr val="000000"/>
                          </a:solidFill>
                          <a:effectLst/>
                          <a:latin typeface="微軟正黑體" panose="020B0604030504040204" pitchFamily="34" charset="-120"/>
                          <a:ea typeface="微軟正黑體" panose="020B0604030504040204" pitchFamily="34" charset="-120"/>
                        </a:rPr>
                        <a:t>蘆竹</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r>
                        <a:rPr lang="zh-TW" sz="1400" kern="100" dirty="0">
                          <a:solidFill>
                            <a:srgbClr val="000000"/>
                          </a:solidFill>
                          <a:effectLst/>
                          <a:latin typeface="微軟正黑體" panose="020B0604030504040204" pitchFamily="34" charset="-120"/>
                          <a:ea typeface="微軟正黑體" panose="020B0604030504040204" pitchFamily="34" charset="-120"/>
                        </a:rPr>
                        <a:t>、龜山</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r>
                        <a:rPr lang="zh-TW" sz="1400" kern="100" dirty="0">
                          <a:solidFill>
                            <a:srgbClr val="000000"/>
                          </a:solidFill>
                          <a:effectLst/>
                          <a:latin typeface="微軟正黑體" panose="020B0604030504040204" pitchFamily="34" charset="-120"/>
                          <a:ea typeface="微軟正黑體" panose="020B0604030504040204" pitchFamily="34" charset="-120"/>
                        </a:rPr>
                        <a:t>、八德</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algn="just">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基北區之新北市林口區、樹林區、鶯歌區、新莊區、泰山區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algn="just">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基北區之新北市林口區、樹林區、鶯歌區、新莊區、泰山區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桃連區之桃園</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市</a:t>
                      </a:r>
                      <a:r>
                        <a:rPr lang="zh-TW" sz="1400" kern="100" dirty="0">
                          <a:solidFill>
                            <a:srgbClr val="000000"/>
                          </a:solidFill>
                          <a:effectLst/>
                          <a:latin typeface="微軟正黑體" panose="020B0604030504040204" pitchFamily="34" charset="-120"/>
                          <a:ea typeface="微軟正黑體" panose="020B0604030504040204" pitchFamily="34" charset="-120"/>
                        </a:rPr>
                        <a:t>蘆竹</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r>
                        <a:rPr lang="zh-TW" sz="1400" kern="100" dirty="0">
                          <a:solidFill>
                            <a:srgbClr val="000000"/>
                          </a:solidFill>
                          <a:effectLst/>
                          <a:latin typeface="微軟正黑體" panose="020B0604030504040204" pitchFamily="34" charset="-120"/>
                          <a:ea typeface="微軟正黑體" panose="020B0604030504040204" pitchFamily="34" charset="-120"/>
                        </a:rPr>
                        <a:t>、龜山</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r>
                        <a:rPr lang="zh-TW" sz="1400" kern="100" dirty="0">
                          <a:solidFill>
                            <a:srgbClr val="000000"/>
                          </a:solidFill>
                          <a:effectLst/>
                          <a:latin typeface="微軟正黑體" panose="020B0604030504040204" pitchFamily="34" charset="-120"/>
                          <a:ea typeface="微軟正黑體" panose="020B0604030504040204" pitchFamily="34" charset="-120"/>
                        </a:rPr>
                        <a:t>、八德</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60310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桃連區之桃園</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市</a:t>
                      </a:r>
                      <a:r>
                        <a:rPr lang="zh-TW" sz="1400" kern="100" dirty="0">
                          <a:solidFill>
                            <a:srgbClr val="000000"/>
                          </a:solidFill>
                          <a:effectLst/>
                          <a:latin typeface="微軟正黑體" panose="020B0604030504040204" pitchFamily="34" charset="-120"/>
                          <a:ea typeface="微軟正黑體" panose="020B0604030504040204" pitchFamily="34" charset="-120"/>
                        </a:rPr>
                        <a:t>楊梅</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r>
                        <a:rPr lang="zh-TW" sz="1400" kern="100" dirty="0">
                          <a:solidFill>
                            <a:srgbClr val="000000"/>
                          </a:solidFill>
                          <a:effectLst/>
                          <a:latin typeface="微軟正黑體" panose="020B0604030504040204" pitchFamily="34" charset="-120"/>
                          <a:ea typeface="微軟正黑體" panose="020B0604030504040204" pitchFamily="34" charset="-120"/>
                        </a:rPr>
                        <a:t>、龍潭</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r>
                        <a:rPr lang="zh-TW" sz="1400" kern="100" dirty="0">
                          <a:solidFill>
                            <a:srgbClr val="000000"/>
                          </a:solidFill>
                          <a:effectLst/>
                          <a:latin typeface="微軟正黑體" panose="020B0604030504040204" pitchFamily="34" charset="-120"/>
                          <a:ea typeface="微軟正黑體" panose="020B0604030504040204" pitchFamily="34" charset="-120"/>
                        </a:rPr>
                        <a:t>、新屋</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algn="just">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竹苗區之新竹縣新埔鎮、關西鎮、新豐鄉、湖口鄉</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a:solidFill>
                            <a:srgbClr val="000000"/>
                          </a:solidFill>
                          <a:effectLst/>
                          <a:latin typeface="微軟正黑體" panose="020B0604030504040204" pitchFamily="34" charset="-120"/>
                          <a:ea typeface="微軟正黑體" panose="020B0604030504040204" pitchFamily="34" charset="-120"/>
                        </a:rPr>
                        <a:t>竹苗區之新竹縣新埔鎮、關西鎮、新豐鄉、湖口鄉</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TW" sz="1400" kern="100" dirty="0">
                          <a:solidFill>
                            <a:srgbClr val="000000"/>
                          </a:solidFill>
                          <a:effectLst/>
                          <a:latin typeface="微軟正黑體" panose="020B0604030504040204" pitchFamily="34" charset="-120"/>
                          <a:ea typeface="微軟正黑體" panose="020B0604030504040204" pitchFamily="34" charset="-120"/>
                        </a:rPr>
                        <a:t>桃連區之桃園</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市</a:t>
                      </a:r>
                      <a:r>
                        <a:rPr lang="zh-TW" sz="1400" kern="100" dirty="0">
                          <a:solidFill>
                            <a:srgbClr val="000000"/>
                          </a:solidFill>
                          <a:effectLst/>
                          <a:latin typeface="微軟正黑體" panose="020B0604030504040204" pitchFamily="34" charset="-120"/>
                          <a:ea typeface="微軟正黑體" panose="020B0604030504040204" pitchFamily="34" charset="-120"/>
                        </a:rPr>
                        <a:t>楊梅</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r>
                        <a:rPr lang="zh-TW" sz="1400" kern="100" dirty="0">
                          <a:solidFill>
                            <a:srgbClr val="000000"/>
                          </a:solidFill>
                          <a:effectLst/>
                          <a:latin typeface="微軟正黑體" panose="020B0604030504040204" pitchFamily="34" charset="-120"/>
                          <a:ea typeface="微軟正黑體" panose="020B0604030504040204" pitchFamily="34" charset="-120"/>
                        </a:rPr>
                        <a:t>、龍潭</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r>
                        <a:rPr lang="zh-TW" sz="1400" kern="100" dirty="0">
                          <a:solidFill>
                            <a:srgbClr val="000000"/>
                          </a:solidFill>
                          <a:effectLst/>
                          <a:latin typeface="微軟正黑體" panose="020B0604030504040204" pitchFamily="34" charset="-120"/>
                          <a:ea typeface="微軟正黑體" panose="020B0604030504040204" pitchFamily="34" charset="-120"/>
                        </a:rPr>
                        <a:t>、新屋</a:t>
                      </a:r>
                      <a:r>
                        <a:rPr lang="zh-TW" altLang="en-US" sz="1400" kern="100" dirty="0">
                          <a:solidFill>
                            <a:srgbClr val="000000"/>
                          </a:solidFill>
                          <a:effectLst/>
                          <a:latin typeface="微軟正黑體" panose="020B0604030504040204" pitchFamily="34" charset="-120"/>
                          <a:ea typeface="微軟正黑體" panose="020B0604030504040204" pitchFamily="34" charset="-120"/>
                        </a:rPr>
                        <a:t>區</a:t>
                      </a:r>
                      <a:endParaRPr lang="zh-TW" sz="1400" kern="100" dirty="0">
                        <a:effectLst/>
                        <a:latin typeface="微軟正黑體" panose="020B0604030504040204" pitchFamily="34" charset="-120"/>
                        <a:ea typeface="微軟正黑體" panose="020B0604030504040204" pitchFamily="34" charset="-120"/>
                      </a:endParaRPr>
                    </a:p>
                  </a:txBody>
                  <a:tcPr marL="37713" marR="37713"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08248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73730" name="AutoShape 2"/>
          <p:cNvSpPr>
            <a:spLocks noChangeArrowheads="1"/>
          </p:cNvSpPr>
          <p:nvPr/>
        </p:nvSpPr>
        <p:spPr bwMode="auto">
          <a:xfrm>
            <a:off x="790725" y="1558156"/>
            <a:ext cx="7777162" cy="1008063"/>
          </a:xfrm>
          <a:prstGeom prst="roundRect">
            <a:avLst>
              <a:gd name="adj" fmla="val 5625"/>
            </a:avLst>
          </a:prstGeom>
          <a:solidFill>
            <a:srgbClr val="D7D7FA"/>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kumimoji="0" lang="zh-TW" altLang="zh-TW" dirty="0">
              <a:solidFill>
                <a:srgbClr val="000000"/>
              </a:solidFill>
              <a:latin typeface="微軟正黑體" panose="020B0604030504040204" pitchFamily="34" charset="-120"/>
              <a:ea typeface="微軟正黑體" panose="020B0604030504040204" pitchFamily="34" charset="-120"/>
            </a:endParaRPr>
          </a:p>
        </p:txBody>
      </p:sp>
      <p:sp>
        <p:nvSpPr>
          <p:cNvPr id="82947" name="Rectangle 4"/>
          <p:cNvSpPr>
            <a:spLocks noChangeArrowheads="1"/>
          </p:cNvSpPr>
          <p:nvPr/>
        </p:nvSpPr>
        <p:spPr bwMode="auto">
          <a:xfrm>
            <a:off x="754212" y="1628800"/>
            <a:ext cx="7561262" cy="936625"/>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lnSpc>
                <a:spcPct val="110000"/>
              </a:lnSpc>
              <a:spcBef>
                <a:spcPct val="0"/>
              </a:spcBef>
              <a:buFontTx/>
              <a:buNone/>
            </a:pPr>
            <a:r>
              <a:rPr kumimoji="0" lang="zh-TW" altLang="en-US" sz="2400" dirty="0">
                <a:solidFill>
                  <a:srgbClr val="000000"/>
                </a:solidFill>
                <a:latin typeface="微軟正黑體" panose="020B0604030504040204" pitchFamily="34" charset="-120"/>
                <a:ea typeface="微軟正黑體" panose="020B0604030504040204" pitchFamily="34" charset="-120"/>
              </a:rPr>
              <a:t>各高中職及五專</a:t>
            </a:r>
            <a:r>
              <a:rPr kumimoji="0" lang="zh-TW" altLang="en-US" sz="2400" dirty="0">
                <a:solidFill>
                  <a:srgbClr val="C00000"/>
                </a:solidFill>
                <a:latin typeface="微軟正黑體" panose="020B0604030504040204" pitchFamily="34" charset="-120"/>
                <a:ea typeface="微軟正黑體" panose="020B0604030504040204" pitchFamily="34" charset="-120"/>
              </a:rPr>
              <a:t>皆須辦理</a:t>
            </a:r>
            <a:r>
              <a:rPr kumimoji="0" lang="zh-TW" altLang="en-US" sz="2400" dirty="0">
                <a:solidFill>
                  <a:srgbClr val="000000"/>
                </a:solidFill>
                <a:latin typeface="微軟正黑體" panose="020B0604030504040204" pitchFamily="34" charset="-120"/>
                <a:ea typeface="微軟正黑體" panose="020B0604030504040204" pitchFamily="34" charset="-120"/>
              </a:rPr>
              <a:t>免試入學</a:t>
            </a:r>
            <a:endParaRPr kumimoji="0" lang="en-US" altLang="zh-TW" sz="2400" dirty="0">
              <a:solidFill>
                <a:srgbClr val="000000"/>
              </a:solidFill>
              <a:latin typeface="微軟正黑體" panose="020B0604030504040204" pitchFamily="34" charset="-120"/>
              <a:ea typeface="微軟正黑體" panose="020B0604030504040204" pitchFamily="34" charset="-120"/>
            </a:endParaRPr>
          </a:p>
          <a:p>
            <a:pPr eaLnBrk="1" hangingPunct="1">
              <a:lnSpc>
                <a:spcPct val="110000"/>
              </a:lnSpc>
              <a:spcBef>
                <a:spcPct val="0"/>
              </a:spcBef>
              <a:buFontTx/>
              <a:buNone/>
            </a:pPr>
            <a:r>
              <a:rPr kumimoji="0" lang="zh-TW" altLang="en-US" sz="2400" u="sng" dirty="0">
                <a:solidFill>
                  <a:srgbClr val="FF0000"/>
                </a:solidFill>
                <a:latin typeface="微軟正黑體" panose="020B0604030504040204" pitchFamily="34" charset="-120"/>
                <a:ea typeface="微軟正黑體" panose="020B0604030504040204" pitchFamily="34" charset="-120"/>
              </a:rPr>
              <a:t>採線上報名並兼採繳交書面報名表件方式</a:t>
            </a:r>
          </a:p>
        </p:txBody>
      </p:sp>
      <p:sp>
        <p:nvSpPr>
          <p:cNvPr id="73735" name="AutoShape 8"/>
          <p:cNvSpPr>
            <a:spLocks noChangeArrowheads="1"/>
          </p:cNvSpPr>
          <p:nvPr/>
        </p:nvSpPr>
        <p:spPr bwMode="auto">
          <a:xfrm>
            <a:off x="755576" y="3377035"/>
            <a:ext cx="7920037" cy="792162"/>
          </a:xfrm>
          <a:prstGeom prst="roundRect">
            <a:avLst>
              <a:gd name="adj" fmla="val 5625"/>
            </a:avLst>
          </a:prstGeom>
          <a:solidFill>
            <a:srgbClr val="D7D7FA"/>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kumimoji="0" lang="zh-TW" altLang="zh-TW" dirty="0">
              <a:solidFill>
                <a:srgbClr val="000000"/>
              </a:solidFill>
              <a:latin typeface="微軟正黑體" panose="020B0604030504040204" pitchFamily="34" charset="-120"/>
              <a:ea typeface="微軟正黑體" panose="020B0604030504040204" pitchFamily="34" charset="-120"/>
            </a:endParaRPr>
          </a:p>
        </p:txBody>
      </p:sp>
      <p:sp>
        <p:nvSpPr>
          <p:cNvPr id="208905" name="AutoShape 9"/>
          <p:cNvSpPr>
            <a:spLocks noChangeArrowheads="1"/>
          </p:cNvSpPr>
          <p:nvPr/>
        </p:nvSpPr>
        <p:spPr bwMode="auto">
          <a:xfrm>
            <a:off x="813740" y="2692029"/>
            <a:ext cx="5905500" cy="57626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eaLnBrk="1" fontAlgn="auto" hangingPunct="1">
              <a:spcBef>
                <a:spcPct val="10000"/>
              </a:spcBef>
              <a:spcAft>
                <a:spcPts val="0"/>
              </a:spcAft>
              <a:defRPr/>
            </a:pPr>
            <a:r>
              <a:rPr kumimoji="0" lang="zh-TW" altLang="en-US" sz="2400" dirty="0">
                <a:solidFill>
                  <a:srgbClr val="990033"/>
                </a:solidFill>
                <a:latin typeface="微軟正黑體" panose="020B0604030504040204" pitchFamily="34" charset="-120"/>
                <a:ea typeface="微軟正黑體" panose="020B0604030504040204" pitchFamily="34" charset="-120"/>
              </a:rPr>
              <a:t>不訂定</a:t>
            </a:r>
            <a:r>
              <a:rPr kumimoji="0" lang="zh-TW" altLang="en-US" sz="2400" dirty="0">
                <a:solidFill>
                  <a:srgbClr val="3333FF"/>
                </a:solidFill>
                <a:latin typeface="微軟正黑體" panose="020B0604030504040204" pitchFamily="34" charset="-120"/>
                <a:ea typeface="微軟正黑體" panose="020B0604030504040204" pitchFamily="34" charset="-120"/>
              </a:rPr>
              <a:t>報名條件</a:t>
            </a:r>
            <a:r>
              <a:rPr kumimoji="0" lang="zh-TW" altLang="en-US" sz="2400" dirty="0">
                <a:solidFill>
                  <a:srgbClr val="990033"/>
                </a:solidFill>
                <a:latin typeface="微軟正黑體" panose="020B0604030504040204" pitchFamily="34" charset="-120"/>
                <a:ea typeface="微軟正黑體" panose="020B0604030504040204" pitchFamily="34" charset="-120"/>
              </a:rPr>
              <a:t>（</a:t>
            </a:r>
            <a:r>
              <a:rPr kumimoji="0" lang="zh-TW" altLang="en-US" sz="2400" dirty="0">
                <a:solidFill>
                  <a:srgbClr val="3333FF"/>
                </a:solidFill>
                <a:latin typeface="微軟正黑體" panose="020B0604030504040204" pitchFamily="34" charset="-120"/>
                <a:ea typeface="微軟正黑體" panose="020B0604030504040204" pitchFamily="34" charset="-120"/>
              </a:rPr>
              <a:t>門檻</a:t>
            </a:r>
            <a:r>
              <a:rPr kumimoji="0" lang="zh-TW" altLang="en-US" sz="2400" dirty="0">
                <a:solidFill>
                  <a:srgbClr val="990033"/>
                </a:solidFill>
                <a:latin typeface="微軟正黑體" panose="020B0604030504040204" pitchFamily="34" charset="-120"/>
                <a:ea typeface="微軟正黑體" panose="020B0604030504040204" pitchFamily="34" charset="-120"/>
              </a:rPr>
              <a:t>）</a:t>
            </a:r>
          </a:p>
        </p:txBody>
      </p:sp>
      <p:sp>
        <p:nvSpPr>
          <p:cNvPr id="82950" name="Rectangle 10"/>
          <p:cNvSpPr>
            <a:spLocks noChangeArrowheads="1"/>
          </p:cNvSpPr>
          <p:nvPr/>
        </p:nvSpPr>
        <p:spPr bwMode="auto">
          <a:xfrm>
            <a:off x="755576" y="3502844"/>
            <a:ext cx="7705725" cy="576262"/>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lnSpc>
                <a:spcPct val="110000"/>
              </a:lnSpc>
              <a:spcBef>
                <a:spcPct val="0"/>
              </a:spcBef>
              <a:buFontTx/>
              <a:buNone/>
            </a:pPr>
            <a:r>
              <a:rPr kumimoji="0" lang="zh-TW" altLang="en-US" sz="2400" dirty="0">
                <a:solidFill>
                  <a:srgbClr val="000000"/>
                </a:solidFill>
                <a:latin typeface="微軟正黑體" panose="020B0604030504040204" pitchFamily="34" charset="-120"/>
                <a:ea typeface="微軟正黑體" panose="020B0604030504040204" pitchFamily="34" charset="-120"/>
              </a:rPr>
              <a:t>各高中職及五專</a:t>
            </a:r>
            <a:r>
              <a:rPr kumimoji="0" lang="zh-TW" altLang="en-US" sz="2400" dirty="0">
                <a:solidFill>
                  <a:srgbClr val="C00000"/>
                </a:solidFill>
                <a:latin typeface="微軟正黑體" panose="020B0604030504040204" pitchFamily="34" charset="-120"/>
                <a:ea typeface="微軟正黑體" panose="020B0604030504040204" pitchFamily="34" charset="-120"/>
              </a:rPr>
              <a:t>不採計</a:t>
            </a:r>
            <a:r>
              <a:rPr kumimoji="0" lang="zh-TW" altLang="en-US" sz="2400" dirty="0">
                <a:solidFill>
                  <a:srgbClr val="000000"/>
                </a:solidFill>
                <a:latin typeface="微軟正黑體" panose="020B0604030504040204" pitchFamily="34" charset="-120"/>
                <a:ea typeface="微軟正黑體" panose="020B0604030504040204" pitchFamily="34" charset="-120"/>
              </a:rPr>
              <a:t>國中在校學科成績</a:t>
            </a:r>
          </a:p>
        </p:txBody>
      </p:sp>
      <p:sp>
        <p:nvSpPr>
          <p:cNvPr id="73739" name="AutoShape 8"/>
          <p:cNvSpPr>
            <a:spLocks noChangeArrowheads="1"/>
          </p:cNvSpPr>
          <p:nvPr/>
        </p:nvSpPr>
        <p:spPr bwMode="auto">
          <a:xfrm>
            <a:off x="719287" y="5051450"/>
            <a:ext cx="7920037" cy="792162"/>
          </a:xfrm>
          <a:prstGeom prst="roundRect">
            <a:avLst>
              <a:gd name="adj" fmla="val 5625"/>
            </a:avLst>
          </a:prstGeom>
          <a:solidFill>
            <a:srgbClr val="D7D7FA"/>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fontAlgn="auto" hangingPunct="1">
              <a:spcBef>
                <a:spcPts val="0"/>
              </a:spcBef>
              <a:spcAft>
                <a:spcPts val="0"/>
              </a:spcAft>
              <a:defRPr/>
            </a:pPr>
            <a:endParaRPr kumimoji="0" lang="zh-TW" altLang="zh-TW" dirty="0">
              <a:solidFill>
                <a:srgbClr val="000000"/>
              </a:solidFill>
              <a:latin typeface="微軟正黑體" panose="020B0604030504040204" pitchFamily="34" charset="-120"/>
              <a:ea typeface="微軟正黑體" panose="020B0604030504040204" pitchFamily="34" charset="-120"/>
            </a:endParaRPr>
          </a:p>
        </p:txBody>
      </p:sp>
      <p:sp>
        <p:nvSpPr>
          <p:cNvPr id="82952" name="Rectangle 10"/>
          <p:cNvSpPr>
            <a:spLocks noChangeArrowheads="1"/>
          </p:cNvSpPr>
          <p:nvPr/>
        </p:nvSpPr>
        <p:spPr bwMode="auto">
          <a:xfrm>
            <a:off x="719287" y="5158606"/>
            <a:ext cx="7704138" cy="577850"/>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kumimoji="0" lang="zh-TW" altLang="en-US" sz="2400" dirty="0">
                <a:solidFill>
                  <a:srgbClr val="000000"/>
                </a:solidFill>
                <a:latin typeface="微軟正黑體" panose="020B0604030504040204" pitchFamily="34" charset="-120"/>
                <a:ea typeface="微軟正黑體" panose="020B0604030504040204" pitchFamily="34" charset="-120"/>
              </a:rPr>
              <a:t>學生參加就讀或畢業之國中</a:t>
            </a:r>
            <a:r>
              <a:rPr kumimoji="0" lang="zh-TW" altLang="en-US" sz="2400" dirty="0">
                <a:solidFill>
                  <a:srgbClr val="C00000"/>
                </a:solidFill>
                <a:latin typeface="微軟正黑體" panose="020B0604030504040204" pitchFamily="34" charset="-120"/>
                <a:ea typeface="微軟正黑體" panose="020B0604030504040204" pitchFamily="34" charset="-120"/>
              </a:rPr>
              <a:t>學籍所在</a:t>
            </a:r>
            <a:r>
              <a:rPr kumimoji="0" lang="zh-TW" altLang="en-US" sz="2400" dirty="0">
                <a:solidFill>
                  <a:srgbClr val="000000"/>
                </a:solidFill>
                <a:latin typeface="微軟正黑體" panose="020B0604030504040204" pitchFamily="34" charset="-120"/>
                <a:ea typeface="微軟正黑體" panose="020B0604030504040204" pitchFamily="34" charset="-120"/>
              </a:rPr>
              <a:t>免試就學區為原則</a:t>
            </a:r>
          </a:p>
        </p:txBody>
      </p:sp>
      <p:sp>
        <p:nvSpPr>
          <p:cNvPr id="15" name="AutoShape 9"/>
          <p:cNvSpPr>
            <a:spLocks noChangeArrowheads="1"/>
          </p:cNvSpPr>
          <p:nvPr/>
        </p:nvSpPr>
        <p:spPr bwMode="auto">
          <a:xfrm>
            <a:off x="719287" y="4366444"/>
            <a:ext cx="6048375" cy="57626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eaLnBrk="1" fontAlgn="auto" hangingPunct="1">
              <a:spcBef>
                <a:spcPct val="10000"/>
              </a:spcBef>
              <a:spcAft>
                <a:spcPts val="0"/>
              </a:spcAft>
              <a:defRPr/>
            </a:pPr>
            <a:r>
              <a:rPr kumimoji="0" lang="zh-TW" altLang="en-US" sz="2400" dirty="0">
                <a:solidFill>
                  <a:srgbClr val="990033"/>
                </a:solidFill>
                <a:latin typeface="微軟正黑體" panose="020B0604030504040204" pitchFamily="34" charset="-120"/>
                <a:ea typeface="微軟正黑體" panose="020B0604030504040204" pitchFamily="34" charset="-120"/>
              </a:rPr>
              <a:t>學籍所在</a:t>
            </a:r>
            <a:r>
              <a:rPr kumimoji="0" lang="zh-TW" altLang="en-US" sz="2400" dirty="0">
                <a:solidFill>
                  <a:srgbClr val="3333FF"/>
                </a:solidFill>
                <a:latin typeface="微軟正黑體" panose="020B0604030504040204" pitchFamily="34" charset="-120"/>
                <a:ea typeface="微軟正黑體" panose="020B0604030504040204" pitchFamily="34" charset="-120"/>
              </a:rPr>
              <a:t>免試就學區</a:t>
            </a:r>
            <a:r>
              <a:rPr kumimoji="0" lang="zh-TW" altLang="en-US" sz="2400" dirty="0">
                <a:solidFill>
                  <a:srgbClr val="990033"/>
                </a:solidFill>
                <a:latin typeface="微軟正黑體" panose="020B0604030504040204" pitchFamily="34" charset="-120"/>
                <a:ea typeface="微軟正黑體" panose="020B0604030504040204" pitchFamily="34" charset="-120"/>
              </a:rPr>
              <a:t>入學</a:t>
            </a:r>
          </a:p>
        </p:txBody>
      </p:sp>
      <p:sp>
        <p:nvSpPr>
          <p:cNvPr id="82954" name="矩形 15"/>
          <p:cNvSpPr>
            <a:spLocks noChangeArrowheads="1"/>
          </p:cNvSpPr>
          <p:nvPr/>
        </p:nvSpPr>
        <p:spPr bwMode="auto">
          <a:xfrm>
            <a:off x="1295636" y="328945"/>
            <a:ext cx="6552728" cy="707886"/>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免試入學作業程序</a:t>
            </a:r>
            <a:endParaRPr kumimoji="0" lang="en-US" altLang="zh-TW"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023387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AutoShape 9"/>
          <p:cNvSpPr>
            <a:spLocks noChangeArrowheads="1"/>
          </p:cNvSpPr>
          <p:nvPr/>
        </p:nvSpPr>
        <p:spPr bwMode="auto">
          <a:xfrm>
            <a:off x="1583531" y="1772816"/>
            <a:ext cx="5976938" cy="79216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eaLnBrk="1" hangingPunct="1">
              <a:spcBef>
                <a:spcPct val="10000"/>
              </a:spcBef>
              <a:defRPr/>
            </a:pPr>
            <a:r>
              <a:rPr kumimoji="0" lang="zh-TW" altLang="en-US" sz="2800" dirty="0">
                <a:solidFill>
                  <a:srgbClr val="990033"/>
                </a:solidFill>
                <a:latin typeface="微軟正黑體" panose="020B0604030504040204" pitchFamily="34" charset="-120"/>
                <a:ea typeface="微軟正黑體" panose="020B0604030504040204" pitchFamily="34" charset="-120"/>
              </a:rPr>
              <a:t>未超額則</a:t>
            </a:r>
            <a:r>
              <a:rPr kumimoji="0" lang="zh-TW" altLang="en-US" sz="2800" dirty="0">
                <a:solidFill>
                  <a:srgbClr val="3333FF"/>
                </a:solidFill>
                <a:latin typeface="微軟正黑體" panose="020B0604030504040204" pitchFamily="34" charset="-120"/>
                <a:ea typeface="微軟正黑體" panose="020B0604030504040204" pitchFamily="34" charset="-120"/>
              </a:rPr>
              <a:t>全額錄取</a:t>
            </a:r>
            <a:r>
              <a:rPr kumimoji="0" lang="zh-TW" altLang="en-US" sz="2800" dirty="0">
                <a:solidFill>
                  <a:srgbClr val="000000"/>
                </a:solidFill>
                <a:latin typeface="微軟正黑體" panose="020B0604030504040204" pitchFamily="34" charset="-120"/>
                <a:ea typeface="微軟正黑體" panose="020B0604030504040204" pitchFamily="34" charset="-120"/>
              </a:rPr>
              <a:t>，</a:t>
            </a:r>
            <a:r>
              <a:rPr kumimoji="0" lang="zh-TW" altLang="en-US" sz="2800" dirty="0">
                <a:solidFill>
                  <a:srgbClr val="990033"/>
                </a:solidFill>
                <a:latin typeface="微軟正黑體" panose="020B0604030504040204" pitchFamily="34" charset="-120"/>
                <a:ea typeface="微軟正黑體" panose="020B0604030504040204" pitchFamily="34" charset="-120"/>
              </a:rPr>
              <a:t>超額則</a:t>
            </a:r>
            <a:r>
              <a:rPr kumimoji="0" lang="zh-TW" altLang="en-US" sz="2800" dirty="0">
                <a:solidFill>
                  <a:srgbClr val="3333FF"/>
                </a:solidFill>
                <a:latin typeface="微軟正黑體" panose="020B0604030504040204" pitchFamily="34" charset="-120"/>
                <a:ea typeface="微軟正黑體" panose="020B0604030504040204" pitchFamily="34" charset="-120"/>
              </a:rPr>
              <a:t>比序錄取</a:t>
            </a:r>
          </a:p>
        </p:txBody>
      </p:sp>
      <p:sp>
        <p:nvSpPr>
          <p:cNvPr id="84995" name="Rectangle 10"/>
          <p:cNvSpPr>
            <a:spLocks noChangeArrowheads="1"/>
          </p:cNvSpPr>
          <p:nvPr/>
        </p:nvSpPr>
        <p:spPr bwMode="auto">
          <a:xfrm>
            <a:off x="641928" y="3573016"/>
            <a:ext cx="7860144" cy="1656730"/>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342900" indent="-342900">
              <a:spcBef>
                <a:spcPct val="0"/>
              </a:spcBef>
            </a:pPr>
            <a:r>
              <a:rPr kumimoji="0" lang="zh-TW" altLang="en-US" sz="2400" dirty="0">
                <a:solidFill>
                  <a:srgbClr val="10253F"/>
                </a:solidFill>
                <a:latin typeface="微軟正黑體" panose="020B0604030504040204" pitchFamily="34" charset="-120"/>
                <a:ea typeface="微軟正黑體" panose="020B0604030504040204" pitchFamily="34" charset="-120"/>
              </a:rPr>
              <a:t>當登記人數</a:t>
            </a:r>
            <a:r>
              <a:rPr kumimoji="0" lang="zh-TW" altLang="en-US" sz="2400" dirty="0">
                <a:solidFill>
                  <a:srgbClr val="C00000"/>
                </a:solidFill>
                <a:latin typeface="微軟正黑體" panose="020B0604030504040204" pitchFamily="34" charset="-120"/>
                <a:ea typeface="微軟正黑體" panose="020B0604030504040204" pitchFamily="34" charset="-120"/>
              </a:rPr>
              <a:t>未超過</a:t>
            </a:r>
            <a:r>
              <a:rPr kumimoji="0" lang="zh-TW" altLang="en-US" sz="2400" dirty="0">
                <a:solidFill>
                  <a:srgbClr val="10253F"/>
                </a:solidFill>
                <a:latin typeface="微軟正黑體" panose="020B0604030504040204" pitchFamily="34" charset="-120"/>
                <a:ea typeface="微軟正黑體" panose="020B0604030504040204" pitchFamily="34" charset="-120"/>
              </a:rPr>
              <a:t>招生學校之名額時</a:t>
            </a:r>
            <a:r>
              <a:rPr kumimoji="0" lang="zh-TW" altLang="en-US" sz="2400" dirty="0">
                <a:solidFill>
                  <a:srgbClr val="C00000"/>
                </a:solidFill>
                <a:latin typeface="微軟正黑體" panose="020B0604030504040204" pitchFamily="34" charset="-120"/>
                <a:ea typeface="微軟正黑體" panose="020B0604030504040204" pitchFamily="34" charset="-120"/>
              </a:rPr>
              <a:t>，全額錄取。</a:t>
            </a:r>
            <a:endParaRPr kumimoji="0" lang="en-US" altLang="zh-TW" sz="2400" dirty="0">
              <a:solidFill>
                <a:srgbClr val="C00000"/>
              </a:solidFill>
              <a:latin typeface="微軟正黑體" panose="020B0604030504040204" pitchFamily="34" charset="-120"/>
              <a:ea typeface="微軟正黑體" panose="020B0604030504040204" pitchFamily="34" charset="-120"/>
            </a:endParaRPr>
          </a:p>
          <a:p>
            <a:pPr marL="342900" indent="-342900">
              <a:spcBef>
                <a:spcPct val="0"/>
              </a:spcBef>
            </a:pPr>
            <a:r>
              <a:rPr kumimoji="0" lang="zh-TW" altLang="en-US" sz="2400" dirty="0">
                <a:solidFill>
                  <a:srgbClr val="10253F"/>
                </a:solidFill>
                <a:latin typeface="微軟正黑體" panose="020B0604030504040204" pitchFamily="34" charset="-120"/>
                <a:ea typeface="微軟正黑體" panose="020B0604030504040204" pitchFamily="34" charset="-120"/>
              </a:rPr>
              <a:t>當登記人數</a:t>
            </a:r>
            <a:r>
              <a:rPr kumimoji="0" lang="zh-TW" altLang="en-US" sz="2400" dirty="0">
                <a:solidFill>
                  <a:srgbClr val="C00000"/>
                </a:solidFill>
                <a:latin typeface="微軟正黑體" panose="020B0604030504040204" pitchFamily="34" charset="-120"/>
                <a:ea typeface="微軟正黑體" panose="020B0604030504040204" pitchFamily="34" charset="-120"/>
              </a:rPr>
              <a:t>超過</a:t>
            </a:r>
            <a:r>
              <a:rPr kumimoji="0" lang="zh-TW" altLang="en-US" sz="2400" dirty="0">
                <a:solidFill>
                  <a:srgbClr val="10253F"/>
                </a:solidFill>
                <a:latin typeface="微軟正黑體" panose="020B0604030504040204" pitchFamily="34" charset="-120"/>
                <a:ea typeface="微軟正黑體" panose="020B0604030504040204" pitchFamily="34" charset="-120"/>
              </a:rPr>
              <a:t>主管機關核定學校之招生名額，依本區       免試入學</a:t>
            </a:r>
            <a:r>
              <a:rPr kumimoji="0" lang="zh-TW" altLang="en-US" sz="2400" dirty="0">
                <a:solidFill>
                  <a:srgbClr val="C00000"/>
                </a:solidFill>
                <a:latin typeface="微軟正黑體" panose="020B0604030504040204" pitchFamily="34" charset="-120"/>
                <a:ea typeface="微軟正黑體" panose="020B0604030504040204" pitchFamily="34" charset="-120"/>
              </a:rPr>
              <a:t>超額比序項目積分對照表</a:t>
            </a:r>
            <a:r>
              <a:rPr kumimoji="0" lang="zh-TW" altLang="en-US" sz="2400" dirty="0">
                <a:solidFill>
                  <a:srgbClr val="10253F"/>
                </a:solidFill>
                <a:latin typeface="微軟正黑體" panose="020B0604030504040204" pitchFamily="34" charset="-120"/>
                <a:ea typeface="微軟正黑體" panose="020B0604030504040204" pitchFamily="34" charset="-120"/>
              </a:rPr>
              <a:t>進行比序。</a:t>
            </a:r>
          </a:p>
        </p:txBody>
      </p:sp>
      <p:sp>
        <p:nvSpPr>
          <p:cNvPr id="84996" name="矩形 4"/>
          <p:cNvSpPr>
            <a:spLocks noChangeArrowheads="1"/>
          </p:cNvSpPr>
          <p:nvPr/>
        </p:nvSpPr>
        <p:spPr bwMode="auto">
          <a:xfrm>
            <a:off x="1835696" y="332656"/>
            <a:ext cx="5472608" cy="707886"/>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免試入學作業程序</a:t>
            </a:r>
            <a:endParaRPr kumimoji="0" lang="en-US" altLang="zh-TW"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6" name="向下箭號 5"/>
          <p:cNvSpPr/>
          <p:nvPr/>
        </p:nvSpPr>
        <p:spPr>
          <a:xfrm>
            <a:off x="4464050" y="2852936"/>
            <a:ext cx="215900"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273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5122" name="標題 1"/>
          <p:cNvSpPr>
            <a:spLocks noGrp="1"/>
          </p:cNvSpPr>
          <p:nvPr>
            <p:ph type="title" idx="4294967295"/>
          </p:nvPr>
        </p:nvSpPr>
        <p:spPr>
          <a:xfrm>
            <a:off x="629394" y="694518"/>
            <a:ext cx="7885212" cy="730150"/>
          </a:xfrm>
          <a:noFill/>
        </p:spPr>
        <p:txBody>
          <a:bodyPr anchor="b">
            <a:noAutofit/>
          </a:bodyPr>
          <a:lstStyle/>
          <a:p>
            <a:pPr algn="ctr" rtl="0" eaLnBrk="1" latinLnBrk="0" hangingPunct="1"/>
            <a:r>
              <a:rPr lang="en-US" altLang="zh-TW" sz="4000" b="1" kern="1200"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zh-TW" sz="4000" b="1" kern="1200" dirty="0">
                <a:solidFill>
                  <a:schemeClr val="accent1">
                    <a:lumMod val="50000"/>
                  </a:schemeClr>
                </a:solidFill>
                <a:latin typeface="微軟正黑體" panose="020B0604030504040204" pitchFamily="34" charset="-120"/>
                <a:ea typeface="微軟正黑體" panose="020B0604030504040204" pitchFamily="34" charset="-120"/>
              </a:rPr>
              <a:t>學年基北區免試入學方案特點</a:t>
            </a:r>
            <a:endParaRPr kumimoji="0"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560131" name="內容版面配置區 2"/>
          <p:cNvSpPr>
            <a:spLocks noGrp="1"/>
          </p:cNvSpPr>
          <p:nvPr>
            <p:ph idx="4294967295"/>
          </p:nvPr>
        </p:nvSpPr>
        <p:spPr>
          <a:xfrm>
            <a:off x="852488" y="2133600"/>
            <a:ext cx="8291512" cy="3455988"/>
          </a:xfrm>
        </p:spPr>
        <p:txBody>
          <a:bodyPr>
            <a:normAutofit/>
          </a:bodyPr>
          <a:lstStyle/>
          <a:p>
            <a:pPr>
              <a:buFont typeface="Arial" panose="020B0604020202020204" pitchFamily="34" charset="0"/>
              <a:buChar char="•"/>
              <a:defRPr/>
            </a:pPr>
            <a:r>
              <a:rPr kumimoji="0" lang="zh-TW" altLang="en-US" sz="4800" dirty="0">
                <a:solidFill>
                  <a:srgbClr val="990000"/>
                </a:solidFill>
                <a:latin typeface="微軟正黑體" panose="020B0604030504040204" pitchFamily="34" charset="-120"/>
                <a:ea typeface="微軟正黑體" panose="020B0604030504040204" pitchFamily="34" charset="-120"/>
              </a:rPr>
              <a:t>「</a:t>
            </a:r>
            <a:r>
              <a:rPr kumimoji="0" lang="en-US" altLang="zh-TW" sz="4800" dirty="0">
                <a:solidFill>
                  <a:srgbClr val="990000"/>
                </a:solidFill>
                <a:latin typeface="微軟正黑體" panose="020B0604030504040204" pitchFamily="34" charset="-120"/>
                <a:ea typeface="微軟正黑體" panose="020B0604030504040204" pitchFamily="34" charset="-120"/>
              </a:rPr>
              <a:t>1</a:t>
            </a:r>
            <a:r>
              <a:rPr kumimoji="0" lang="zh-TW" altLang="en-US" sz="4800" dirty="0">
                <a:solidFill>
                  <a:srgbClr val="990000"/>
                </a:solidFill>
                <a:latin typeface="微軟正黑體" panose="020B0604030504040204" pitchFamily="34" charset="-120"/>
                <a:ea typeface="微軟正黑體" panose="020B0604030504040204" pitchFamily="34" charset="-120"/>
              </a:rPr>
              <a:t>次分發到位」</a:t>
            </a:r>
          </a:p>
          <a:p>
            <a:pPr>
              <a:buFont typeface="Arial" panose="020B0604020202020204" pitchFamily="34" charset="0"/>
              <a:buChar char="•"/>
              <a:defRPr/>
            </a:pPr>
            <a:r>
              <a:rPr kumimoji="0" lang="zh-TW" altLang="en-US" sz="4800" dirty="0">
                <a:solidFill>
                  <a:srgbClr val="990000"/>
                </a:solidFill>
                <a:latin typeface="微軟正黑體" panose="020B0604030504040204" pitchFamily="34" charset="-120"/>
                <a:ea typeface="微軟正黑體" panose="020B0604030504040204" pitchFamily="34" charset="-120"/>
              </a:rPr>
              <a:t>「</a:t>
            </a:r>
            <a:r>
              <a:rPr kumimoji="0" lang="en-US" altLang="zh-TW" sz="4800" dirty="0">
                <a:solidFill>
                  <a:srgbClr val="990000"/>
                </a:solidFill>
                <a:latin typeface="微軟正黑體" panose="020B0604030504040204" pitchFamily="34" charset="-120"/>
                <a:ea typeface="微軟正黑體" panose="020B0604030504040204" pitchFamily="34" charset="-120"/>
              </a:rPr>
              <a:t>5</a:t>
            </a:r>
            <a:r>
              <a:rPr kumimoji="0" lang="zh-TW" altLang="en-US" sz="4800" dirty="0">
                <a:solidFill>
                  <a:srgbClr val="990000"/>
                </a:solidFill>
                <a:latin typeface="微軟正黑體" panose="020B0604030504040204" pitchFamily="34" charset="-120"/>
                <a:ea typeface="微軟正黑體" panose="020B0604030504040204" pitchFamily="34" charset="-120"/>
              </a:rPr>
              <a:t>個志願序為</a:t>
            </a:r>
            <a:r>
              <a:rPr kumimoji="0" lang="en-US" altLang="zh-TW" sz="4800" dirty="0">
                <a:solidFill>
                  <a:srgbClr val="990000"/>
                </a:solidFill>
                <a:latin typeface="微軟正黑體" panose="020B0604030504040204" pitchFamily="34" charset="-120"/>
                <a:ea typeface="微軟正黑體" panose="020B0604030504040204" pitchFamily="34" charset="-120"/>
              </a:rPr>
              <a:t>1</a:t>
            </a:r>
            <a:r>
              <a:rPr kumimoji="0" lang="zh-TW" altLang="en-US" sz="4800" dirty="0">
                <a:solidFill>
                  <a:srgbClr val="990000"/>
                </a:solidFill>
                <a:latin typeface="微軟正黑體" panose="020B0604030504040204" pitchFamily="34" charset="-120"/>
                <a:ea typeface="微軟正黑體" panose="020B0604030504040204" pitchFamily="34" charset="-120"/>
              </a:rPr>
              <a:t>群組」</a:t>
            </a:r>
          </a:p>
          <a:p>
            <a:pPr>
              <a:buFont typeface="Arial" panose="020B0604020202020204" pitchFamily="34" charset="0"/>
              <a:buChar char="•"/>
              <a:defRPr/>
            </a:pPr>
            <a:r>
              <a:rPr kumimoji="0" lang="zh-TW" altLang="en-US" sz="4800" dirty="0">
                <a:solidFill>
                  <a:srgbClr val="990000"/>
                </a:solidFill>
                <a:latin typeface="微軟正黑體" panose="020B0604030504040204" pitchFamily="34" charset="-120"/>
                <a:ea typeface="微軟正黑體" panose="020B0604030504040204" pitchFamily="34" charset="-120"/>
              </a:rPr>
              <a:t>「總績分</a:t>
            </a:r>
            <a:r>
              <a:rPr kumimoji="0" lang="en-US" altLang="zh-TW" sz="4800" dirty="0">
                <a:solidFill>
                  <a:srgbClr val="990000"/>
                </a:solidFill>
                <a:latin typeface="微軟正黑體" panose="020B0604030504040204" pitchFamily="34" charset="-120"/>
                <a:ea typeface="微軟正黑體" panose="020B0604030504040204" pitchFamily="34" charset="-120"/>
              </a:rPr>
              <a:t>108</a:t>
            </a:r>
            <a:r>
              <a:rPr kumimoji="0" lang="zh-TW" altLang="en-US" sz="4800" dirty="0">
                <a:solidFill>
                  <a:srgbClr val="990000"/>
                </a:solidFill>
                <a:latin typeface="微軟正黑體" panose="020B0604030504040204" pitchFamily="34" charset="-120"/>
                <a:ea typeface="微軟正黑體" panose="020B0604030504040204" pitchFamily="34" charset="-120"/>
              </a:rPr>
              <a:t>」</a:t>
            </a:r>
            <a:endParaRPr kumimoji="0" lang="en-US" altLang="zh-TW" sz="4800" dirty="0">
              <a:solidFill>
                <a:srgbClr val="99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2391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演色-老師PPT設計_工作區域 1 複本 4.jpg"/>
          <p:cNvPicPr>
            <a:picLocks noChangeAspect="1"/>
          </p:cNvPicPr>
          <p:nvPr/>
        </p:nvPicPr>
        <p:blipFill>
          <a:blip r:embed="rId3" cstate="print"/>
          <a:stretch>
            <a:fillRect/>
          </a:stretch>
        </p:blipFill>
        <p:spPr>
          <a:xfrm>
            <a:off x="-13257" y="0"/>
            <a:ext cx="9144000" cy="6858000"/>
          </a:xfrm>
          <a:prstGeom prst="rect">
            <a:avLst/>
          </a:prstGeom>
        </p:spPr>
      </p:pic>
      <p:sp>
        <p:nvSpPr>
          <p:cNvPr id="24" name="矩形 23"/>
          <p:cNvSpPr/>
          <p:nvPr/>
        </p:nvSpPr>
        <p:spPr>
          <a:xfrm>
            <a:off x="3059831" y="2502858"/>
            <a:ext cx="2722597" cy="40944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313081" y="297431"/>
            <a:ext cx="7966929" cy="1298416"/>
          </a:xfrm>
          <a:noFill/>
        </p:spPr>
        <p:txBody>
          <a:bodyPr>
            <a:normAutofit fontScale="90000"/>
          </a:bodyPr>
          <a:lstStyle/>
          <a:p>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學年度基北區免試入學與特色招生考試分發入學一次分發到位規劃</a:t>
            </a:r>
          </a:p>
        </p:txBody>
      </p:sp>
      <p:sp>
        <p:nvSpPr>
          <p:cNvPr id="4" name="文字方塊 3"/>
          <p:cNvSpPr txBox="1"/>
          <p:nvPr/>
        </p:nvSpPr>
        <p:spPr>
          <a:xfrm>
            <a:off x="755576" y="2550580"/>
            <a:ext cx="1080120"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甲生  </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免試</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737976" y="3772327"/>
            <a:ext cx="1512168"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乙生</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跨區特招</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737976" y="5051921"/>
            <a:ext cx="1728192"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丙生</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免試</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特招</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8" name="向右箭號 7"/>
          <p:cNvSpPr/>
          <p:nvPr/>
        </p:nvSpPr>
        <p:spPr>
          <a:xfrm>
            <a:off x="2721861" y="2811589"/>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2722615" y="4095492"/>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9"/>
          <p:cNvSpPr/>
          <p:nvPr/>
        </p:nvSpPr>
        <p:spPr>
          <a:xfrm>
            <a:off x="2727815" y="5375086"/>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475969" y="2644792"/>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A</a:t>
            </a:r>
            <a:r>
              <a:rPr lang="zh-TW" altLang="en-US" sz="2800" dirty="0">
                <a:latin typeface="微軟正黑體" panose="020B0604030504040204" pitchFamily="34" charset="-120"/>
                <a:ea typeface="微軟正黑體" panose="020B0604030504040204" pitchFamily="34" charset="-120"/>
              </a:rPr>
              <a:t>卡</a:t>
            </a:r>
          </a:p>
        </p:txBody>
      </p:sp>
      <p:sp>
        <p:nvSpPr>
          <p:cNvPr id="12" name="文字方塊 11"/>
          <p:cNvSpPr txBox="1"/>
          <p:nvPr/>
        </p:nvSpPr>
        <p:spPr>
          <a:xfrm>
            <a:off x="3513363" y="3879972"/>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B</a:t>
            </a:r>
            <a:r>
              <a:rPr lang="zh-TW" altLang="en-US" sz="2800" dirty="0">
                <a:latin typeface="微軟正黑體" panose="020B0604030504040204" pitchFamily="34" charset="-120"/>
                <a:ea typeface="微軟正黑體" panose="020B0604030504040204" pitchFamily="34" charset="-120"/>
              </a:rPr>
              <a:t>卡</a:t>
            </a:r>
          </a:p>
        </p:txBody>
      </p:sp>
      <p:sp>
        <p:nvSpPr>
          <p:cNvPr id="13" name="文字方塊 12"/>
          <p:cNvSpPr txBox="1"/>
          <p:nvPr/>
        </p:nvSpPr>
        <p:spPr>
          <a:xfrm>
            <a:off x="3504458" y="4910453"/>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A</a:t>
            </a:r>
            <a:r>
              <a:rPr lang="zh-TW" altLang="en-US" sz="2800" dirty="0">
                <a:latin typeface="微軟正黑體" panose="020B0604030504040204" pitchFamily="34" charset="-120"/>
                <a:ea typeface="微軟正黑體" panose="020B0604030504040204" pitchFamily="34" charset="-120"/>
              </a:rPr>
              <a:t>卡</a:t>
            </a:r>
          </a:p>
        </p:txBody>
      </p:sp>
      <p:sp>
        <p:nvSpPr>
          <p:cNvPr id="14" name="向下箭號 13"/>
          <p:cNvSpPr/>
          <p:nvPr/>
        </p:nvSpPr>
        <p:spPr>
          <a:xfrm>
            <a:off x="3764001" y="5467419"/>
            <a:ext cx="216024" cy="2383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3522058" y="5949280"/>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B</a:t>
            </a:r>
            <a:r>
              <a:rPr lang="zh-TW" altLang="en-US" sz="2800" dirty="0">
                <a:latin typeface="微軟正黑體" panose="020B0604030504040204" pitchFamily="34" charset="-120"/>
                <a:ea typeface="微軟正黑體" panose="020B0604030504040204" pitchFamily="34" charset="-120"/>
              </a:rPr>
              <a:t>卡</a:t>
            </a:r>
          </a:p>
        </p:txBody>
      </p:sp>
      <p:sp>
        <p:nvSpPr>
          <p:cNvPr id="16" name="向右箭號 15"/>
          <p:cNvSpPr/>
          <p:nvPr/>
        </p:nvSpPr>
        <p:spPr>
          <a:xfrm>
            <a:off x="4487976" y="5375086"/>
            <a:ext cx="360040" cy="200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4894060" y="5234699"/>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C</a:t>
            </a:r>
            <a:r>
              <a:rPr lang="zh-TW" altLang="en-US" sz="2800" dirty="0">
                <a:latin typeface="微軟正黑體" panose="020B0604030504040204" pitchFamily="34" charset="-120"/>
                <a:ea typeface="微軟正黑體" panose="020B0604030504040204" pitchFamily="34" charset="-120"/>
              </a:rPr>
              <a:t>卡</a:t>
            </a:r>
          </a:p>
        </p:txBody>
      </p:sp>
      <p:sp>
        <p:nvSpPr>
          <p:cNvPr id="18" name="向右箭號 17"/>
          <p:cNvSpPr/>
          <p:nvPr/>
        </p:nvSpPr>
        <p:spPr>
          <a:xfrm>
            <a:off x="5852233" y="2814069"/>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8"/>
          <p:cNvSpPr/>
          <p:nvPr/>
        </p:nvSpPr>
        <p:spPr>
          <a:xfrm>
            <a:off x="5852233" y="4166004"/>
            <a:ext cx="504056"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a:off x="5852233" y="5417477"/>
            <a:ext cx="364240" cy="157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6412900" y="2327913"/>
            <a:ext cx="576064" cy="37856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列印志願表</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，家長簽名</a:t>
            </a:r>
          </a:p>
        </p:txBody>
      </p:sp>
      <p:sp>
        <p:nvSpPr>
          <p:cNvPr id="22" name="文字方塊 21"/>
          <p:cNvSpPr txBox="1"/>
          <p:nvPr/>
        </p:nvSpPr>
        <p:spPr>
          <a:xfrm>
            <a:off x="7884368" y="1556792"/>
            <a:ext cx="576064" cy="489364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同時選填志願</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，一次分發到位</a:t>
            </a:r>
          </a:p>
        </p:txBody>
      </p:sp>
      <p:sp>
        <p:nvSpPr>
          <p:cNvPr id="23" name="向右箭號 22"/>
          <p:cNvSpPr/>
          <p:nvPr/>
        </p:nvSpPr>
        <p:spPr>
          <a:xfrm>
            <a:off x="7295655" y="4003615"/>
            <a:ext cx="360040" cy="246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2983590" y="1613153"/>
            <a:ext cx="2948653" cy="584775"/>
          </a:xfrm>
          <a:prstGeom prst="rect">
            <a:avLst/>
          </a:prstGeom>
          <a:noFill/>
        </p:spPr>
        <p:txBody>
          <a:bodyPr wrap="square" rtlCol="0">
            <a:spAutoFit/>
          </a:bodyPr>
          <a:lstStyle/>
          <a:p>
            <a:pPr algn="ctr"/>
            <a:r>
              <a:rPr lang="zh-TW" altLang="en-US" sz="3200" b="1" dirty="0">
                <a:latin typeface="微軟正黑體" panose="020B0604030504040204" pitchFamily="34" charset="-120"/>
                <a:ea typeface="微軟正黑體" panose="020B0604030504040204" pitchFamily="34" charset="-120"/>
              </a:rPr>
              <a:t>志願選填系統</a:t>
            </a:r>
          </a:p>
        </p:txBody>
      </p:sp>
    </p:spTree>
    <p:extLst>
      <p:ext uri="{BB962C8B-B14F-4D97-AF65-F5344CB8AC3E}">
        <p14:creationId xmlns:p14="http://schemas.microsoft.com/office/powerpoint/2010/main" val="2699507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323528" y="202332"/>
            <a:ext cx="8100392" cy="1224136"/>
          </a:xfrm>
          <a:noFill/>
        </p:spPr>
        <p:txBody>
          <a:bodyPr>
            <a:normAutofit fontScale="90000"/>
          </a:bodyPr>
          <a:lstStyle/>
          <a:p>
            <a:r>
              <a:rPr lang="en-US" altLang="zh-TW" sz="40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學年基北區免試入學與特色招生</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r>
            <a:b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b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考試分發入學一次分發到位規劃</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續</a:t>
            </a:r>
            <a:r>
              <a:rPr lang="en-US" altLang="zh-TW" b="1" dirty="0">
                <a:solidFill>
                  <a:schemeClr val="accent1">
                    <a:lumMod val="50000"/>
                  </a:schemeClr>
                </a:solidFill>
                <a:latin typeface="微軟正黑體" panose="020B0604030504040204" pitchFamily="34" charset="-120"/>
                <a:ea typeface="微軟正黑體" panose="020B0604030504040204" pitchFamily="34" charset="-120"/>
              </a:rPr>
              <a:t>)</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611560" y="1628800"/>
            <a:ext cx="7920880" cy="5112568"/>
          </a:xfrm>
        </p:spPr>
        <p:txBody>
          <a:bodyPr>
            <a:normAutofit/>
          </a:bodyPr>
          <a:lstStyle/>
          <a:p>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甲生只有報名免試入學（</a:t>
            </a: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卡）</a:t>
            </a:r>
            <a:endPar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endParaRPr>
          </a:p>
          <a:p>
            <a:pPr lvl="1"/>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乙生只有報名特色招生</a:t>
            </a: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他區的學生，</a:t>
            </a: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卡</a:t>
            </a: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a:t>
            </a:r>
          </a:p>
          <a:p>
            <a:pPr lvl="1"/>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23</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丙生報名免試入學</a:t>
            </a: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特色招生（</a:t>
            </a: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A+B</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卡→</a:t>
            </a:r>
            <a:r>
              <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卡）</a:t>
            </a:r>
            <a:endParaRPr lang="en-US" altLang="zh-TW" sz="2800" b="1" dirty="0">
              <a:latin typeface="微軟正黑體" panose="020B0604030504040204" pitchFamily="34" charset="-120"/>
              <a:ea typeface="微軟正黑體" panose="020B0604030504040204" pitchFamily="34" charset="-120"/>
              <a:cs typeface="Times New Roman" panose="02020603050405020304" pitchFamily="18" charset="0"/>
            </a:endParaRPr>
          </a:p>
          <a:p>
            <a:pPr lvl="1"/>
            <a:r>
              <a:rPr lang="zh-TW" altLang="en-US" sz="2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免試</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a:r>
              <a:rPr lang="zh-TW" altLang="en-US" sz="2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特招</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23</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r>
              <a:rPr lang="zh-TW" altLang="en-US"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rPr>
              <a:t>報名系統自動合成一張志願表，請家長簽名</a:t>
            </a:r>
            <a:endParaRPr lang="en-US" altLang="zh-TW" sz="2800" dirty="0">
              <a:solidFill>
                <a:srgbClr val="00B05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635822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 name="標題 2"/>
          <p:cNvSpPr>
            <a:spLocks noGrp="1"/>
          </p:cNvSpPr>
          <p:nvPr>
            <p:ph type="title" idx="4294967295"/>
          </p:nvPr>
        </p:nvSpPr>
        <p:spPr>
          <a:xfrm>
            <a:off x="822325" y="332656"/>
            <a:ext cx="7499350" cy="1143000"/>
          </a:xfrm>
        </p:spPr>
        <p:txBody>
          <a:bodyPr>
            <a:normAutofit/>
          </a:bodyPr>
          <a:lstStyle/>
          <a:p>
            <a:r>
              <a:rPr lang="zh-TW" altLang="en-US" sz="4000" b="1" dirty="0" smtClean="0">
                <a:solidFill>
                  <a:schemeClr val="accent1">
                    <a:lumMod val="50000"/>
                  </a:schemeClr>
                </a:solidFill>
                <a:latin typeface="微軟正黑體" panose="020B0604030504040204" pitchFamily="34" charset="-120"/>
                <a:ea typeface="微軟正黑體" panose="020B0604030504040204" pitchFamily="34" charset="-120"/>
              </a:rPr>
              <a:t>基北區免試</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入學超額比序項目</a:t>
            </a:r>
          </a:p>
        </p:txBody>
      </p:sp>
      <p:graphicFrame>
        <p:nvGraphicFramePr>
          <p:cNvPr id="7" name="圖表 6"/>
          <p:cNvGraphicFramePr/>
          <p:nvPr>
            <p:extLst>
              <p:ext uri="{D42A27DB-BD31-4B8C-83A1-F6EECF244321}">
                <p14:modId xmlns:p14="http://schemas.microsoft.com/office/powerpoint/2010/main" val="1002222890"/>
              </p:ext>
            </p:extLst>
          </p:nvPr>
        </p:nvGraphicFramePr>
        <p:xfrm>
          <a:off x="1349896" y="1340768"/>
          <a:ext cx="6444208" cy="4824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9284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a:xfrm>
            <a:off x="179512" y="620688"/>
            <a:ext cx="8229600" cy="4450506"/>
          </a:xfrm>
        </p:spPr>
        <p:txBody>
          <a:bodyPr>
            <a:normAutofit/>
          </a:bodyPr>
          <a:lstStyle/>
          <a:p>
            <a:r>
              <a:rPr lang="zh-TW" altLang="en-US" sz="6000" b="1" dirty="0">
                <a:solidFill>
                  <a:schemeClr val="bg1"/>
                </a:solidFill>
                <a:latin typeface="微軟正黑體" panose="020B0604030504040204" pitchFamily="34" charset="-120"/>
                <a:ea typeface="微軟正黑體" panose="020B0604030504040204" pitchFamily="34" charset="-120"/>
              </a:rPr>
              <a:t>政策架構</a:t>
            </a:r>
          </a:p>
        </p:txBody>
      </p:sp>
    </p:spTree>
    <p:extLst>
      <p:ext uri="{BB962C8B-B14F-4D97-AF65-F5344CB8AC3E}">
        <p14:creationId xmlns:p14="http://schemas.microsoft.com/office/powerpoint/2010/main" val="1088873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7" name="圓角矩形 4"/>
          <p:cNvSpPr/>
          <p:nvPr/>
        </p:nvSpPr>
        <p:spPr bwMode="auto">
          <a:xfrm>
            <a:off x="607612" y="175671"/>
            <a:ext cx="8108950" cy="836038"/>
          </a:xfrm>
          <a:prstGeom prst="rect">
            <a:avLst/>
          </a:prstGeom>
        </p:spPr>
        <p:style>
          <a:lnRef idx="0">
            <a:scrgbClr r="0" g="0" b="0"/>
          </a:lnRef>
          <a:fillRef idx="0">
            <a:scrgbClr r="0" g="0" b="0"/>
          </a:fillRef>
          <a:effectRef idx="0">
            <a:scrgbClr r="0" g="0" b="0"/>
          </a:effectRef>
          <a:fontRef idx="minor">
            <a:schemeClr val="lt1"/>
          </a:fontRef>
        </p:style>
        <p:txBody>
          <a:bodyPr lIns="148590" tIns="148590" rIns="148590" bIns="148590" anchor="ctr"/>
          <a:lstStyle/>
          <a:p>
            <a:pPr algn="ctr" defTabSz="1733550" eaLnBrk="1" hangingPunct="1">
              <a:spcAft>
                <a:spcPct val="35000"/>
              </a:spcAft>
              <a:defRPr/>
            </a:pPr>
            <a:endParaRPr lang="zh-TW" altLang="en-US" sz="3600" b="1" dirty="0">
              <a:solidFill>
                <a:srgbClr val="FFFFFF"/>
              </a:solidFill>
              <a:latin typeface="微軟正黑體" panose="020B0604030504040204" pitchFamily="34" charset="-120"/>
              <a:ea typeface="微軟正黑體" panose="020B0604030504040204" pitchFamily="34" charset="-120"/>
              <a:cs typeface="BiauKai"/>
            </a:endParaRPr>
          </a:p>
        </p:txBody>
      </p:sp>
      <p:pic>
        <p:nvPicPr>
          <p:cNvPr id="2" name="圖片 1"/>
          <p:cNvPicPr>
            <a:picLocks noChangeAspect="1"/>
          </p:cNvPicPr>
          <p:nvPr/>
        </p:nvPicPr>
        <p:blipFill rotWithShape="1">
          <a:blip r:embed="rId4" cstate="print">
            <a:extLst>
              <a:ext uri="{28A0092B-C50C-407E-A947-70E740481C1C}">
                <a14:useLocalDpi xmlns:a14="http://schemas.microsoft.com/office/drawing/2010/main" val="0"/>
              </a:ext>
            </a:extLst>
          </a:blip>
          <a:srcRect t="19502" r="1587" b="22093"/>
          <a:stretch/>
        </p:blipFill>
        <p:spPr>
          <a:xfrm>
            <a:off x="1907704" y="966364"/>
            <a:ext cx="4824536" cy="5775739"/>
          </a:xfrm>
          <a:prstGeom prst="rect">
            <a:avLst/>
          </a:prstGeom>
        </p:spPr>
      </p:pic>
      <p:sp>
        <p:nvSpPr>
          <p:cNvPr id="9" name="標題 1"/>
          <p:cNvSpPr txBox="1">
            <a:spLocks/>
          </p:cNvSpPr>
          <p:nvPr/>
        </p:nvSpPr>
        <p:spPr>
          <a:xfrm>
            <a:off x="467544" y="363773"/>
            <a:ext cx="7920880" cy="497141"/>
          </a:xfrm>
          <a:prstGeom prst="rect">
            <a:avLst/>
          </a:prstGeom>
          <a:noFill/>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微軟正黑體" panose="020B0604030504040204" pitchFamily="34" charset="-120"/>
                <a:cs typeface="+mj-cs"/>
              </a:defRPr>
            </a:lvl1pPr>
          </a:lstStyle>
          <a:p>
            <a:r>
              <a:rPr lang="en-US" altLang="zh-TW" sz="2400" b="1" kern="100" dirty="0">
                <a:solidFill>
                  <a:srgbClr val="FF0000"/>
                </a:solidFill>
                <a:latin typeface="微軟正黑體" panose="020B0604030504040204" pitchFamily="34" charset="-120"/>
                <a:cs typeface="Times New Roman" panose="02020603050405020304" pitchFamily="18" charset="0"/>
              </a:rPr>
              <a:t> </a:t>
            </a:r>
            <a:r>
              <a:rPr lang="en-US" altLang="zh-TW" sz="2200" b="1" dirty="0">
                <a:solidFill>
                  <a:schemeClr val="accent1">
                    <a:lumMod val="50000"/>
                  </a:schemeClr>
                </a:solidFill>
                <a:latin typeface="微軟正黑體" panose="020B0604030504040204" pitchFamily="34" charset="-120"/>
                <a:cs typeface="BiauKai"/>
              </a:rPr>
              <a:t>110</a:t>
            </a:r>
            <a:r>
              <a:rPr lang="zh-TW" altLang="zh-TW" sz="2200" b="1" dirty="0">
                <a:solidFill>
                  <a:schemeClr val="accent1">
                    <a:lumMod val="50000"/>
                  </a:schemeClr>
                </a:solidFill>
                <a:latin typeface="微軟正黑體" panose="020B0604030504040204" pitchFamily="34" charset="-120"/>
                <a:cs typeface="BiauKai"/>
              </a:rPr>
              <a:t>學年免試入學超額比序項目積分對照表（</a:t>
            </a:r>
            <a:r>
              <a:rPr lang="en-US" altLang="zh-TW" sz="2200" b="1" dirty="0">
                <a:solidFill>
                  <a:schemeClr val="accent1">
                    <a:lumMod val="50000"/>
                  </a:schemeClr>
                </a:solidFill>
                <a:latin typeface="微軟正黑體" panose="020B0604030504040204" pitchFamily="34" charset="-120"/>
                <a:cs typeface="BiauKai"/>
              </a:rPr>
              <a:t>108</a:t>
            </a:r>
            <a:r>
              <a:rPr lang="zh-TW" altLang="zh-TW" sz="2200" b="1" dirty="0">
                <a:solidFill>
                  <a:schemeClr val="accent1">
                    <a:lumMod val="50000"/>
                  </a:schemeClr>
                </a:solidFill>
                <a:latin typeface="微軟正黑體" panose="020B0604030504040204" pitchFamily="34" charset="-120"/>
                <a:cs typeface="BiauKai"/>
              </a:rPr>
              <a:t>方案）</a:t>
            </a:r>
            <a:endParaRPr lang="zh-TW" altLang="zh-TW" sz="2200" b="1" dirty="0">
              <a:solidFill>
                <a:schemeClr val="accent1">
                  <a:lumMod val="50000"/>
                </a:schemeClr>
              </a:solidFill>
              <a:latin typeface="微軟正黑體" panose="020B0604030504040204" pitchFamily="34" charset="-120"/>
            </a:endParaRPr>
          </a:p>
        </p:txBody>
      </p:sp>
    </p:spTree>
    <p:extLst>
      <p:ext uri="{BB962C8B-B14F-4D97-AF65-F5344CB8AC3E}">
        <p14:creationId xmlns:p14="http://schemas.microsoft.com/office/powerpoint/2010/main" val="35767589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graphicFrame>
        <p:nvGraphicFramePr>
          <p:cNvPr id="2" name="資料庫圖表 1"/>
          <p:cNvGraphicFramePr/>
          <p:nvPr>
            <p:extLst>
              <p:ext uri="{D42A27DB-BD31-4B8C-83A1-F6EECF244321}">
                <p14:modId xmlns:p14="http://schemas.microsoft.com/office/powerpoint/2010/main" val="4099163876"/>
              </p:ext>
            </p:extLst>
          </p:nvPr>
        </p:nvGraphicFramePr>
        <p:xfrm>
          <a:off x="685800" y="1105959"/>
          <a:ext cx="787609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標題 2"/>
          <p:cNvSpPr>
            <a:spLocks noGrp="1"/>
          </p:cNvSpPr>
          <p:nvPr>
            <p:ph type="title"/>
          </p:nvPr>
        </p:nvSpPr>
        <p:spPr>
          <a:xfrm>
            <a:off x="1637674" y="476672"/>
            <a:ext cx="5868652" cy="733723"/>
          </a:xfrm>
          <a:noFill/>
        </p:spPr>
        <p:txBody>
          <a:bodyPr>
            <a:noAutofit/>
          </a:bodyPr>
          <a:lstStyle/>
          <a:p>
            <a:pPr rtl="0" eaLnBrk="1" latinLnBrk="0" hangingPunct="1"/>
            <a:r>
              <a:rPr lang="zh-TW" altLang="zh-TW" sz="4000" b="1" kern="1200" dirty="0">
                <a:solidFill>
                  <a:schemeClr val="accent1">
                    <a:lumMod val="50000"/>
                  </a:schemeClr>
                </a:solidFill>
                <a:effectLst/>
                <a:cs typeface="BiauKai"/>
              </a:rPr>
              <a:t>超額比序及分發作業流程</a:t>
            </a:r>
            <a:endParaRPr lang="zh-TW" altLang="en-US" sz="4000" b="1" dirty="0">
              <a:solidFill>
                <a:schemeClr val="accent1">
                  <a:lumMod val="50000"/>
                </a:schemeClr>
              </a:solidFill>
            </a:endParaRPr>
          </a:p>
        </p:txBody>
      </p:sp>
      <p:sp>
        <p:nvSpPr>
          <p:cNvPr id="30" name="流程圖: 文件 3"/>
          <p:cNvSpPr>
            <a:spLocks/>
          </p:cNvSpPr>
          <p:nvPr/>
        </p:nvSpPr>
        <p:spPr bwMode="auto">
          <a:xfrm>
            <a:off x="3131840" y="5187570"/>
            <a:ext cx="2638425" cy="1090613"/>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eaLnBrk="1" fontAlgn="auto" hangingPunct="1">
              <a:spcBef>
                <a:spcPts val="0"/>
              </a:spcBef>
              <a:spcAft>
                <a:spcPts val="0"/>
              </a:spcAft>
              <a:defRPr/>
            </a:pPr>
            <a:r>
              <a:rPr kumimoji="0" lang="zh-TW" altLang="en-US" sz="2000" dirty="0">
                <a:solidFill>
                  <a:srgbClr val="FF0000"/>
                </a:solidFill>
                <a:latin typeface="微軟正黑體" panose="020B0604030504040204" pitchFamily="34" charset="-120"/>
                <a:ea typeface="微軟正黑體" panose="020B0604030504040204" pitchFamily="34" charset="-120"/>
              </a:rPr>
              <a:t>增額人數高於</a:t>
            </a:r>
            <a:r>
              <a:rPr kumimoji="0" lang="en-US" altLang="zh-TW" sz="2000" dirty="0">
                <a:solidFill>
                  <a:srgbClr val="FF0000"/>
                </a:solidFill>
                <a:latin typeface="微軟正黑體" panose="020B0604030504040204" pitchFamily="34" charset="-120"/>
                <a:ea typeface="微軟正黑體" panose="020B0604030504040204" pitchFamily="34" charset="-120"/>
              </a:rPr>
              <a:t>5%</a:t>
            </a:r>
            <a:r>
              <a:rPr kumimoji="0" lang="zh-TW" altLang="en-US" sz="2000" dirty="0">
                <a:solidFill>
                  <a:srgbClr val="FF0000"/>
                </a:solidFill>
                <a:latin typeface="微軟正黑體" panose="020B0604030504040204" pitchFamily="34" charset="-120"/>
                <a:ea typeface="微軟正黑體" panose="020B0604030504040204" pitchFamily="34" charset="-120"/>
              </a:rPr>
              <a:t>時，依選填志願順序錄取</a:t>
            </a:r>
          </a:p>
        </p:txBody>
      </p:sp>
      <p:sp>
        <p:nvSpPr>
          <p:cNvPr id="8" name="投影片編號版面配置區 1"/>
          <p:cNvSpPr txBox="1">
            <a:spLocks/>
          </p:cNvSpPr>
          <p:nvPr/>
        </p:nvSpPr>
        <p:spPr>
          <a:xfrm>
            <a:off x="7658100" y="6622288"/>
            <a:ext cx="480060" cy="237744"/>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kumimoji="1" lang="zh-TW" sz="1800" b="1" kern="1200">
                <a:solidFill>
                  <a:schemeClr val="bg2"/>
                </a:solidFill>
                <a:latin typeface="Arial" pitchFamily="34" charset="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t>4</a:t>
            </a:r>
            <a:endParaRPr lang="en-US" altLang="en-US" dirty="0"/>
          </a:p>
        </p:txBody>
      </p:sp>
    </p:spTree>
    <p:extLst>
      <p:ext uri="{BB962C8B-B14F-4D97-AF65-F5344CB8AC3E}">
        <p14:creationId xmlns:p14="http://schemas.microsoft.com/office/powerpoint/2010/main" val="21348918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 name="標題 3"/>
          <p:cNvSpPr>
            <a:spLocks noGrp="1"/>
          </p:cNvSpPr>
          <p:nvPr>
            <p:ph type="title"/>
          </p:nvPr>
        </p:nvSpPr>
        <p:spPr>
          <a:xfrm>
            <a:off x="822960" y="44624"/>
            <a:ext cx="7498080" cy="1143000"/>
          </a:xfrm>
        </p:spPr>
        <p:txBody>
          <a:bodyPr>
            <a:normAutofit/>
          </a:bodyPr>
          <a:lstStyle/>
          <a:p>
            <a:pPr algn="ct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學年度基北區免試入學</a:t>
            </a:r>
          </a:p>
        </p:txBody>
      </p:sp>
      <p:graphicFrame>
        <p:nvGraphicFramePr>
          <p:cNvPr id="3" name="圖表 2"/>
          <p:cNvGraphicFramePr/>
          <p:nvPr>
            <p:extLst>
              <p:ext uri="{D42A27DB-BD31-4B8C-83A1-F6EECF244321}">
                <p14:modId xmlns:p14="http://schemas.microsoft.com/office/powerpoint/2010/main" val="2192431523"/>
              </p:ext>
            </p:extLst>
          </p:nvPr>
        </p:nvGraphicFramePr>
        <p:xfrm>
          <a:off x="-1188640" y="1198457"/>
          <a:ext cx="7704856"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17" name="文字方塊 16"/>
          <p:cNvSpPr txBox="1"/>
          <p:nvPr/>
        </p:nvSpPr>
        <p:spPr>
          <a:xfrm>
            <a:off x="512248" y="1993064"/>
            <a:ext cx="553998" cy="1384995"/>
          </a:xfrm>
          <a:prstGeom prst="rect">
            <a:avLst/>
          </a:prstGeom>
          <a:noFill/>
        </p:spPr>
        <p:txBody>
          <a:bodyPr wrap="square" rtlCol="0">
            <a:spAutoFit/>
          </a:bodyPr>
          <a:lstStyle>
            <a:defPPr>
              <a:defRPr lang="zh-TW"/>
            </a:defPPr>
            <a:lvl1pPr algn="ctr">
              <a:defRPr sz="2400" b="1">
                <a:latin typeface="標楷體" panose="03000509000000000000" pitchFamily="65" charset="-120"/>
                <a:ea typeface="標楷體" panose="03000509000000000000" pitchFamily="65" charset="-120"/>
              </a:defRPr>
            </a:lvl1pPr>
          </a:lstStyle>
          <a:p>
            <a:r>
              <a:rPr lang="zh-TW" altLang="en-US" sz="2800" b="0" dirty="0">
                <a:solidFill>
                  <a:srgbClr val="FF0000"/>
                </a:solidFill>
                <a:latin typeface="微軟正黑體" panose="020B0604030504040204" pitchFamily="34" charset="-120"/>
                <a:ea typeface="微軟正黑體" panose="020B0604030504040204" pitchFamily="34" charset="-120"/>
              </a:rPr>
              <a:t>總積分</a:t>
            </a:r>
          </a:p>
        </p:txBody>
      </p:sp>
      <p:sp>
        <p:nvSpPr>
          <p:cNvPr id="18" name="文字方塊 17"/>
          <p:cNvSpPr txBox="1"/>
          <p:nvPr/>
        </p:nvSpPr>
        <p:spPr>
          <a:xfrm>
            <a:off x="-108520" y="3342182"/>
            <a:ext cx="1795534" cy="523220"/>
          </a:xfrm>
          <a:prstGeom prst="rect">
            <a:avLst/>
          </a:prstGeom>
          <a:noFill/>
        </p:spPr>
        <p:txBody>
          <a:bodyPr wrap="square" rtlCol="0">
            <a:spAutoFit/>
          </a:bodyPr>
          <a:lstStyle/>
          <a:p>
            <a:pPr algn="ctr"/>
            <a:r>
              <a:rPr lang="en-US" altLang="zh-TW" sz="2800" b="1" dirty="0">
                <a:solidFill>
                  <a:srgbClr val="FF0000"/>
                </a:solidFill>
                <a:latin typeface="微軟正黑體" panose="020B0604030504040204" pitchFamily="34" charset="-120"/>
                <a:ea typeface="微軟正黑體" panose="020B0604030504040204" pitchFamily="34" charset="-120"/>
              </a:rPr>
              <a:t>108</a:t>
            </a:r>
            <a:r>
              <a:rPr lang="zh-TW" altLang="en-US" sz="2800" b="1" dirty="0">
                <a:solidFill>
                  <a:srgbClr val="FF0000"/>
                </a:solidFill>
                <a:latin typeface="微軟正黑體" panose="020B0604030504040204" pitchFamily="34" charset="-120"/>
                <a:ea typeface="微軟正黑體" panose="020B0604030504040204" pitchFamily="34" charset="-120"/>
              </a:rPr>
              <a:t>分</a:t>
            </a:r>
          </a:p>
        </p:txBody>
      </p:sp>
      <p:sp>
        <p:nvSpPr>
          <p:cNvPr id="22" name="文字方塊 21"/>
          <p:cNvSpPr txBox="1"/>
          <p:nvPr/>
        </p:nvSpPr>
        <p:spPr>
          <a:xfrm>
            <a:off x="3059832" y="2708920"/>
            <a:ext cx="494958" cy="400110"/>
          </a:xfrm>
          <a:prstGeom prst="rect">
            <a:avLst/>
          </a:prstGeom>
          <a:noFill/>
        </p:spPr>
        <p:txBody>
          <a:bodyPr wrap="square" rtlCol="0">
            <a:spAutoFit/>
          </a:bodyPr>
          <a:lstStyle/>
          <a:p>
            <a:r>
              <a:rPr lang="en-US" altLang="zh-TW" sz="2000" b="1" dirty="0">
                <a:solidFill>
                  <a:srgbClr val="002060"/>
                </a:solidFill>
                <a:latin typeface="標楷體" panose="03000509000000000000" pitchFamily="65" charset="-120"/>
                <a:ea typeface="標楷體" panose="03000509000000000000" pitchFamily="65" charset="-120"/>
              </a:rPr>
              <a:t>4.</a:t>
            </a:r>
            <a:endParaRPr lang="zh-TW" altLang="en-US" sz="2000" b="1" dirty="0">
              <a:solidFill>
                <a:srgbClr val="002060"/>
              </a:solidFill>
              <a:latin typeface="標楷體" panose="03000509000000000000" pitchFamily="65" charset="-120"/>
              <a:ea typeface="標楷體" panose="03000509000000000000" pitchFamily="65" charset="-120"/>
            </a:endParaRPr>
          </a:p>
        </p:txBody>
      </p:sp>
      <p:sp>
        <p:nvSpPr>
          <p:cNvPr id="23" name="文字方塊 22"/>
          <p:cNvSpPr txBox="1"/>
          <p:nvPr/>
        </p:nvSpPr>
        <p:spPr>
          <a:xfrm>
            <a:off x="1835696" y="2708920"/>
            <a:ext cx="441146" cy="400110"/>
          </a:xfrm>
          <a:prstGeom prst="rect">
            <a:avLst/>
          </a:prstGeom>
          <a:noFill/>
        </p:spPr>
        <p:txBody>
          <a:bodyPr wrap="none" rtlCol="0">
            <a:spAutoFit/>
          </a:bodyPr>
          <a:lstStyle/>
          <a:p>
            <a:r>
              <a:rPr lang="en-US" altLang="zh-TW" sz="2000" b="1" dirty="0">
                <a:solidFill>
                  <a:srgbClr val="002060"/>
                </a:solidFill>
                <a:latin typeface="標楷體" panose="03000509000000000000" pitchFamily="65" charset="-120"/>
                <a:ea typeface="標楷體" panose="03000509000000000000" pitchFamily="65" charset="-120"/>
              </a:rPr>
              <a:t>3.</a:t>
            </a:r>
            <a:endParaRPr lang="zh-TW" altLang="en-US" sz="2000" b="1" dirty="0">
              <a:solidFill>
                <a:srgbClr val="002060"/>
              </a:solidFill>
              <a:latin typeface="標楷體" panose="03000509000000000000" pitchFamily="65" charset="-120"/>
              <a:ea typeface="標楷體" panose="03000509000000000000" pitchFamily="65" charset="-120"/>
            </a:endParaRPr>
          </a:p>
        </p:txBody>
      </p:sp>
      <p:sp>
        <p:nvSpPr>
          <p:cNvPr id="24" name="文字方塊 23"/>
          <p:cNvSpPr txBox="1"/>
          <p:nvPr/>
        </p:nvSpPr>
        <p:spPr>
          <a:xfrm>
            <a:off x="2114630" y="4077072"/>
            <a:ext cx="441146" cy="400110"/>
          </a:xfrm>
          <a:prstGeom prst="rect">
            <a:avLst/>
          </a:prstGeom>
          <a:noFill/>
        </p:spPr>
        <p:txBody>
          <a:bodyPr wrap="none" rtlCol="0">
            <a:spAutoFit/>
          </a:bodyPr>
          <a:lstStyle/>
          <a:p>
            <a:r>
              <a:rPr lang="en-US" altLang="zh-TW" sz="2000" b="1" dirty="0">
                <a:solidFill>
                  <a:srgbClr val="002060"/>
                </a:solidFill>
                <a:latin typeface="標楷體" panose="03000509000000000000" pitchFamily="65" charset="-120"/>
                <a:ea typeface="標楷體" panose="03000509000000000000" pitchFamily="65" charset="-120"/>
              </a:rPr>
              <a:t>2.</a:t>
            </a:r>
            <a:endParaRPr lang="zh-TW" altLang="en-US" sz="2000" b="1" dirty="0">
              <a:solidFill>
                <a:srgbClr val="00206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1975" y="940354"/>
            <a:ext cx="2309810" cy="5282149"/>
          </a:xfrm>
          <a:prstGeom prst="rect">
            <a:avLst/>
          </a:prstGeom>
        </p:spPr>
      </p:pic>
      <p:sp>
        <p:nvSpPr>
          <p:cNvPr id="13" name="文字方塊 12"/>
          <p:cNvSpPr txBox="1"/>
          <p:nvPr/>
        </p:nvSpPr>
        <p:spPr>
          <a:xfrm>
            <a:off x="899592" y="6222503"/>
            <a:ext cx="7470733" cy="461665"/>
          </a:xfrm>
          <a:prstGeom prst="rect">
            <a:avLst/>
          </a:prstGeom>
          <a:solidFill>
            <a:schemeClr val="accent6">
              <a:lumMod val="20000"/>
              <a:lumOff val="80000"/>
            </a:schemeClr>
          </a:solidFill>
        </p:spPr>
        <p:txBody>
          <a:bodyPr wrap="square" rtlCol="0">
            <a:spAutoFit/>
          </a:bodyPr>
          <a:lstStyle/>
          <a:p>
            <a:r>
              <a:rPr lang="zh-TW" altLang="en-US" sz="2400" dirty="0">
                <a:solidFill>
                  <a:srgbClr val="FF0000"/>
                </a:solidFill>
                <a:latin typeface="微軟正黑體" panose="020B0604030504040204" pitchFamily="34" charset="-120"/>
                <a:ea typeface="微軟正黑體" panose="020B0604030504040204" pitchFamily="34" charset="-120"/>
              </a:rPr>
              <a:t>總積分</a:t>
            </a:r>
            <a:r>
              <a:rPr lang="en-US" altLang="zh-TW" sz="2400" dirty="0">
                <a:solidFill>
                  <a:srgbClr val="FF0000"/>
                </a:solidFill>
                <a:latin typeface="微軟正黑體" panose="020B0604030504040204" pitchFamily="34" charset="-120"/>
                <a:ea typeface="微軟正黑體" panose="020B0604030504040204" pitchFamily="34" charset="-120"/>
              </a:rPr>
              <a:t>(108)</a:t>
            </a:r>
            <a:r>
              <a:rPr lang="en-US" altLang="zh-TW" sz="2400" dirty="0">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多元學習</a:t>
            </a:r>
            <a:r>
              <a:rPr lang="en-US" altLang="zh-TW" sz="2400" dirty="0">
                <a:solidFill>
                  <a:srgbClr val="FF0000"/>
                </a:solidFill>
                <a:latin typeface="微軟正黑體" panose="020B0604030504040204" pitchFamily="34" charset="-120"/>
                <a:ea typeface="微軟正黑體" panose="020B0604030504040204" pitchFamily="34" charset="-120"/>
              </a:rPr>
              <a:t>(36)</a:t>
            </a:r>
            <a:r>
              <a:rPr lang="en-US" altLang="zh-TW" sz="2400" dirty="0">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會考</a:t>
            </a:r>
            <a:r>
              <a:rPr lang="en-US" altLang="zh-TW" sz="2400" dirty="0">
                <a:solidFill>
                  <a:srgbClr val="FF0000"/>
                </a:solidFill>
                <a:latin typeface="微軟正黑體" panose="020B0604030504040204" pitchFamily="34" charset="-120"/>
                <a:ea typeface="微軟正黑體" panose="020B0604030504040204" pitchFamily="34" charset="-120"/>
              </a:rPr>
              <a:t>(36)</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志願序</a:t>
            </a:r>
            <a:r>
              <a:rPr lang="en-US" altLang="zh-TW" sz="2400" dirty="0">
                <a:latin typeface="微軟正黑體" panose="020B0604030504040204" pitchFamily="34" charset="-120"/>
                <a:ea typeface="微軟正黑體" panose="020B0604030504040204" pitchFamily="34" charset="-120"/>
              </a:rPr>
              <a:t>(36)</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28181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6" name="流程圖: 文件 3"/>
          <p:cNvSpPr>
            <a:spLocks/>
          </p:cNvSpPr>
          <p:nvPr/>
        </p:nvSpPr>
        <p:spPr bwMode="auto">
          <a:xfrm>
            <a:off x="1290073" y="1268760"/>
            <a:ext cx="2593975" cy="1023937"/>
          </a:xfrm>
          <a:custGeom>
            <a:avLst/>
            <a:gdLst>
              <a:gd name="T0" fmla="*/ 0 w 21600"/>
              <a:gd name="T1" fmla="*/ 0 h 24595"/>
              <a:gd name="T2" fmla="*/ 261467371 w 21600"/>
              <a:gd name="T3" fmla="*/ 0 h 24595"/>
              <a:gd name="T4" fmla="*/ 261467371 w 21600"/>
              <a:gd name="T5" fmla="*/ 21043562 h 24595"/>
              <a:gd name="T6" fmla="*/ 0 w 21600"/>
              <a:gd name="T7" fmla="*/ 24505883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eaLnBrk="1" fontAlgn="auto" hangingPunct="1">
              <a:spcBef>
                <a:spcPts val="0"/>
              </a:spcBef>
              <a:spcAft>
                <a:spcPts val="0"/>
              </a:spcAft>
              <a:defRPr/>
            </a:pPr>
            <a:r>
              <a:rPr kumimoji="0" lang="zh-TW" altLang="en-US" sz="2800" dirty="0">
                <a:latin typeface="微軟正黑體" panose="020B0604030504040204" pitchFamily="34" charset="-120"/>
                <a:ea typeface="微軟正黑體" panose="020B0604030504040204" pitchFamily="34" charset="-120"/>
              </a:rPr>
              <a:t>總積分</a:t>
            </a:r>
            <a:r>
              <a:rPr kumimoji="0" lang="en-US" altLang="zh-TW" sz="2800" dirty="0">
                <a:latin typeface="微軟正黑體" panose="020B0604030504040204" pitchFamily="34" charset="-120"/>
                <a:ea typeface="微軟正黑體" panose="020B0604030504040204" pitchFamily="34" charset="-120"/>
              </a:rPr>
              <a:t>(108)</a:t>
            </a:r>
            <a:endParaRPr kumimoji="0" lang="zh-TW" altLang="en-US" sz="2800" dirty="0">
              <a:latin typeface="微軟正黑體" panose="020B0604030504040204" pitchFamily="34" charset="-120"/>
              <a:ea typeface="微軟正黑體" panose="020B0604030504040204" pitchFamily="34" charset="-120"/>
            </a:endParaRPr>
          </a:p>
        </p:txBody>
      </p:sp>
      <p:sp>
        <p:nvSpPr>
          <p:cNvPr id="7" name="流程圖: 文件 3"/>
          <p:cNvSpPr>
            <a:spLocks/>
          </p:cNvSpPr>
          <p:nvPr/>
        </p:nvSpPr>
        <p:spPr bwMode="auto">
          <a:xfrm>
            <a:off x="1290073" y="2781647"/>
            <a:ext cx="2593975" cy="1149350"/>
          </a:xfrm>
          <a:custGeom>
            <a:avLst/>
            <a:gdLst>
              <a:gd name="T0" fmla="*/ 0 w 21600"/>
              <a:gd name="T1" fmla="*/ 0 h 24595"/>
              <a:gd name="T2" fmla="*/ 261467371 w 21600"/>
              <a:gd name="T3" fmla="*/ 0 h 24595"/>
              <a:gd name="T4" fmla="*/ 261467371 w 21600"/>
              <a:gd name="T5" fmla="*/ 20965709 h 24595"/>
              <a:gd name="T6" fmla="*/ 0 w 21600"/>
              <a:gd name="T7" fmla="*/ 24415219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a:defRPr/>
            </a:pPr>
            <a:r>
              <a:rPr lang="zh-TW" altLang="en-US" sz="2400" dirty="0">
                <a:latin typeface="微軟正黑體" panose="020B0604030504040204" pitchFamily="34" charset="-120"/>
                <a:ea typeface="微軟正黑體" panose="020B0604030504040204" pitchFamily="34" charset="-120"/>
              </a:rPr>
              <a:t>多元學習表現</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積分</a:t>
            </a:r>
            <a:r>
              <a:rPr lang="en-US" altLang="zh-TW" sz="2400" dirty="0">
                <a:latin typeface="微軟正黑體" panose="020B0604030504040204" pitchFamily="34" charset="-120"/>
                <a:ea typeface="微軟正黑體" panose="020B0604030504040204" pitchFamily="34" charset="-120"/>
              </a:rPr>
              <a:t>(36)</a:t>
            </a:r>
            <a:r>
              <a:rPr lang="zh-TW" altLang="en-US" sz="2000" dirty="0">
                <a:latin typeface="文鼎粗圓" pitchFamily="49" charset="-120"/>
                <a:ea typeface="文鼎粗圓" pitchFamily="49" charset="-120"/>
              </a:rPr>
              <a:t>	</a:t>
            </a:r>
          </a:p>
          <a:p>
            <a:pPr algn="ctr" eaLnBrk="1" fontAlgn="auto" hangingPunct="1">
              <a:spcBef>
                <a:spcPts val="0"/>
              </a:spcBef>
              <a:spcAft>
                <a:spcPts val="0"/>
              </a:spcAft>
              <a:defRPr/>
            </a:pPr>
            <a:endParaRPr kumimoji="0" lang="zh-TW" altLang="en-US" sz="2400" dirty="0">
              <a:latin typeface="文鼎粗圓" pitchFamily="49" charset="-120"/>
              <a:ea typeface="文鼎粗圓" pitchFamily="49" charset="-120"/>
            </a:endParaRPr>
          </a:p>
        </p:txBody>
      </p:sp>
      <p:sp>
        <p:nvSpPr>
          <p:cNvPr id="8" name="向下箭號 7"/>
          <p:cNvSpPr/>
          <p:nvPr/>
        </p:nvSpPr>
        <p:spPr>
          <a:xfrm>
            <a:off x="2437944" y="2127597"/>
            <a:ext cx="323850" cy="330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下箭號 8"/>
          <p:cNvSpPr/>
          <p:nvPr/>
        </p:nvSpPr>
        <p:spPr>
          <a:xfrm rot="16200000">
            <a:off x="596445" y="1214784"/>
            <a:ext cx="323850" cy="6508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3559" name="文字方塊 15"/>
          <p:cNvSpPr txBox="1">
            <a:spLocks noChangeArrowheads="1"/>
          </p:cNvSpPr>
          <p:nvPr/>
        </p:nvSpPr>
        <p:spPr bwMode="auto">
          <a:xfrm>
            <a:off x="429442" y="1754534"/>
            <a:ext cx="492443" cy="1242417"/>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eaVert" wrap="square" tIns="0" bIns="0">
            <a:spAutoFit/>
          </a:bodyPr>
          <a:lstStyle>
            <a:lvl1pPr>
              <a:spcBef>
                <a:spcPts val="1800"/>
              </a:spcBef>
              <a:buFont typeface="Arial" pitchFamily="34" charset="0"/>
              <a:buChar char="•"/>
              <a:defRPr sz="2400">
                <a:solidFill>
                  <a:schemeClr val="tx1"/>
                </a:solidFill>
                <a:latin typeface="Microsoft JhengHei UI"/>
                <a:ea typeface="Microsoft JhengHei UI"/>
                <a:cs typeface="Microsoft JhengHei UI"/>
              </a:defRPr>
            </a:lvl1pPr>
            <a:lvl2pPr marL="742950" indent="-285750">
              <a:spcBef>
                <a:spcPts val="1200"/>
              </a:spcBef>
              <a:buFont typeface="Arial" pitchFamily="34" charset="0"/>
              <a:buChar char="•"/>
              <a:defRPr sz="2000">
                <a:solidFill>
                  <a:schemeClr val="tx1"/>
                </a:solidFill>
                <a:latin typeface="Microsoft JhengHei UI"/>
                <a:ea typeface="Microsoft JhengHei UI"/>
                <a:cs typeface="Microsoft JhengHei UI"/>
              </a:defRPr>
            </a:lvl2pPr>
            <a:lvl3pPr marL="1143000" indent="-228600">
              <a:spcBef>
                <a:spcPts val="800"/>
              </a:spcBef>
              <a:buFont typeface="Arial" pitchFamily="34" charset="0"/>
              <a:buChar char="•"/>
              <a:defRPr>
                <a:solidFill>
                  <a:schemeClr val="tx1"/>
                </a:solidFill>
                <a:latin typeface="Microsoft JhengHei UI"/>
                <a:ea typeface="Microsoft JhengHei UI"/>
                <a:cs typeface="Microsoft JhengHei UI"/>
              </a:defRPr>
            </a:lvl3pPr>
            <a:lvl4pPr marL="1600200" indent="-228600">
              <a:spcBef>
                <a:spcPts val="600"/>
              </a:spcBef>
              <a:buFont typeface="Arial" pitchFamily="34" charset="0"/>
              <a:buChar char="•"/>
              <a:defRPr sz="1600">
                <a:solidFill>
                  <a:schemeClr val="tx1"/>
                </a:solidFill>
                <a:latin typeface="Microsoft JhengHei UI"/>
                <a:ea typeface="Microsoft JhengHei UI"/>
                <a:cs typeface="Microsoft JhengHei UI"/>
              </a:defRPr>
            </a:lvl4pPr>
            <a:lvl5pPr marL="2057400" indent="-228600">
              <a:spcBef>
                <a:spcPts val="600"/>
              </a:spcBef>
              <a:buFont typeface="Arial" pitchFamily="34" charset="0"/>
              <a:buChar char="•"/>
              <a:defRPr sz="1600">
                <a:solidFill>
                  <a:schemeClr val="tx1"/>
                </a:solidFill>
                <a:latin typeface="Microsoft JhengHei UI"/>
                <a:ea typeface="Microsoft JhengHei UI"/>
                <a:cs typeface="Microsoft JhengHei UI"/>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9pPr>
          </a:lstStyle>
          <a:p>
            <a:pPr algn="ctr" eaLnBrk="1" hangingPunct="1">
              <a:spcBef>
                <a:spcPct val="0"/>
              </a:spcBef>
              <a:buFontTx/>
              <a:buNone/>
            </a:pPr>
            <a:r>
              <a:rPr kumimoji="0" lang="zh-TW" altLang="en-US" sz="2000" dirty="0">
                <a:solidFill>
                  <a:srgbClr val="FF0000"/>
                </a:solidFill>
                <a:latin typeface="微軟正黑體" panose="020B0604030504040204" pitchFamily="34" charset="-120"/>
                <a:ea typeface="微軟正黑體" panose="020B0604030504040204" pitchFamily="34" charset="-120"/>
              </a:rPr>
              <a:t>比序開始</a:t>
            </a:r>
          </a:p>
        </p:txBody>
      </p:sp>
      <p:sp>
        <p:nvSpPr>
          <p:cNvPr id="15" name="矩形 14"/>
          <p:cNvSpPr>
            <a:spLocks noChangeArrowheads="1"/>
          </p:cNvSpPr>
          <p:nvPr/>
        </p:nvSpPr>
        <p:spPr bwMode="auto">
          <a:xfrm>
            <a:off x="4385698" y="1268760"/>
            <a:ext cx="4274189" cy="863600"/>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nchor="ctr"/>
          <a:lstStyle/>
          <a:p>
            <a:pPr eaLnBrk="1" fontAlgn="auto" hangingPunct="1">
              <a:spcBef>
                <a:spcPts val="0"/>
              </a:spcBef>
              <a:spcAft>
                <a:spcPts val="0"/>
              </a:spcAft>
              <a:defRPr/>
            </a:pPr>
            <a:r>
              <a:rPr kumimoji="0" lang="zh-TW" altLang="en-US" sz="2200" dirty="0">
                <a:solidFill>
                  <a:srgbClr val="FF0000"/>
                </a:solidFill>
                <a:latin typeface="微軟正黑體" panose="020B0604030504040204" pitchFamily="34" charset="-120"/>
                <a:ea typeface="微軟正黑體" panose="020B0604030504040204" pitchFamily="34" charset="-120"/>
              </a:rPr>
              <a:t>志願序</a:t>
            </a:r>
            <a:r>
              <a:rPr kumimoji="0" lang="en-US" altLang="zh-TW" sz="2200" dirty="0">
                <a:solidFill>
                  <a:srgbClr val="FF0000"/>
                </a:solidFill>
                <a:latin typeface="微軟正黑體" panose="020B0604030504040204" pitchFamily="34" charset="-120"/>
                <a:ea typeface="微軟正黑體" panose="020B0604030504040204" pitchFamily="34" charset="-120"/>
              </a:rPr>
              <a:t>(36)+</a:t>
            </a:r>
            <a:r>
              <a:rPr kumimoji="0" lang="zh-TW" altLang="en-US" sz="2200" dirty="0">
                <a:solidFill>
                  <a:srgbClr val="FF0000"/>
                </a:solidFill>
                <a:latin typeface="微軟正黑體" panose="020B0604030504040204" pitchFamily="34" charset="-120"/>
                <a:ea typeface="微軟正黑體" panose="020B0604030504040204" pitchFamily="34" charset="-120"/>
              </a:rPr>
              <a:t>多元學習表現</a:t>
            </a:r>
            <a:r>
              <a:rPr kumimoji="0" lang="en-US" altLang="zh-TW" sz="2200" dirty="0">
                <a:solidFill>
                  <a:srgbClr val="FF0000"/>
                </a:solidFill>
                <a:latin typeface="微軟正黑體" panose="020B0604030504040204" pitchFamily="34" charset="-120"/>
                <a:ea typeface="微軟正黑體" panose="020B0604030504040204" pitchFamily="34" charset="-120"/>
              </a:rPr>
              <a:t>(36)+</a:t>
            </a:r>
            <a:r>
              <a:rPr kumimoji="0" lang="zh-TW" altLang="en-US" sz="2200" dirty="0">
                <a:solidFill>
                  <a:srgbClr val="FF0000"/>
                </a:solidFill>
                <a:latin typeface="微軟正黑體" panose="020B0604030504040204" pitchFamily="34" charset="-120"/>
                <a:ea typeface="微軟正黑體" panose="020B0604030504040204" pitchFamily="34" charset="-120"/>
              </a:rPr>
              <a:t>教育會考</a:t>
            </a:r>
            <a:r>
              <a:rPr kumimoji="0" lang="en-US" altLang="zh-TW" sz="2200" dirty="0">
                <a:solidFill>
                  <a:srgbClr val="FF0000"/>
                </a:solidFill>
                <a:latin typeface="微軟正黑體" panose="020B0604030504040204" pitchFamily="34" charset="-120"/>
                <a:ea typeface="微軟正黑體" panose="020B0604030504040204" pitchFamily="34" charset="-120"/>
              </a:rPr>
              <a:t>(36)</a:t>
            </a:r>
            <a:endParaRPr kumimoji="0" lang="zh-TW" altLang="en-US" sz="2200" dirty="0">
              <a:solidFill>
                <a:srgbClr val="FF0000"/>
              </a:solidFill>
              <a:latin typeface="微軟正黑體" panose="020B0604030504040204" pitchFamily="34" charset="-120"/>
              <a:ea typeface="微軟正黑體" panose="020B0604030504040204" pitchFamily="34" charset="-120"/>
            </a:endParaRPr>
          </a:p>
        </p:txBody>
      </p:sp>
      <p:cxnSp>
        <p:nvCxnSpPr>
          <p:cNvPr id="16" name="直線單箭頭接點 15"/>
          <p:cNvCxnSpPr/>
          <p:nvPr/>
        </p:nvCxnSpPr>
        <p:spPr bwMode="auto">
          <a:xfrm flipH="1">
            <a:off x="3888920" y="1551335"/>
            <a:ext cx="430213"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3562" name="群組 17"/>
          <p:cNvGrpSpPr>
            <a:grpSpLocks/>
          </p:cNvGrpSpPr>
          <p:nvPr/>
        </p:nvGrpSpPr>
        <p:grpSpPr bwMode="auto">
          <a:xfrm>
            <a:off x="3843427" y="2836613"/>
            <a:ext cx="4762247" cy="695325"/>
            <a:chOff x="4002974" y="2034132"/>
            <a:chExt cx="4959467" cy="854025"/>
          </a:xfrm>
        </p:grpSpPr>
        <p:sp>
          <p:nvSpPr>
            <p:cNvPr id="18" name="矩形 17"/>
            <p:cNvSpPr>
              <a:spLocks noChangeArrowheads="1"/>
            </p:cNvSpPr>
            <p:nvPr/>
          </p:nvSpPr>
          <p:spPr bwMode="auto">
            <a:xfrm>
              <a:off x="4569428" y="2034132"/>
              <a:ext cx="4393013" cy="854025"/>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nchor="ctr"/>
            <a:lstStyle/>
            <a:p>
              <a:pPr eaLnBrk="1" fontAlgn="auto" hangingPunct="1">
                <a:spcBef>
                  <a:spcPts val="0"/>
                </a:spcBef>
                <a:spcAft>
                  <a:spcPts val="0"/>
                </a:spcAft>
                <a:defRPr/>
              </a:pPr>
              <a:r>
                <a:rPr kumimoji="0" lang="zh-TW" altLang="en-US" sz="2200" dirty="0">
                  <a:solidFill>
                    <a:srgbClr val="FF0000"/>
                  </a:solidFill>
                  <a:latin typeface="微軟正黑體" panose="020B0604030504040204" pitchFamily="34" charset="-120"/>
                  <a:ea typeface="微軟正黑體" panose="020B0604030504040204" pitchFamily="34" charset="-120"/>
                </a:rPr>
                <a:t>均衡學習</a:t>
              </a:r>
              <a:r>
                <a:rPr kumimoji="0" lang="en-US" altLang="zh-TW" sz="2200" dirty="0">
                  <a:solidFill>
                    <a:srgbClr val="FF0000"/>
                  </a:solidFill>
                  <a:latin typeface="微軟正黑體" panose="020B0604030504040204" pitchFamily="34" charset="-120"/>
                  <a:ea typeface="微軟正黑體" panose="020B0604030504040204" pitchFamily="34" charset="-120"/>
                </a:rPr>
                <a:t>(21)+</a:t>
              </a:r>
              <a:r>
                <a:rPr kumimoji="0" lang="zh-TW" altLang="en-US" sz="2200" dirty="0">
                  <a:solidFill>
                    <a:srgbClr val="FF0000"/>
                  </a:solidFill>
                  <a:latin typeface="微軟正黑體" panose="020B0604030504040204" pitchFamily="34" charset="-120"/>
                  <a:ea typeface="微軟正黑體" panose="020B0604030504040204" pitchFamily="34" charset="-120"/>
                </a:rPr>
                <a:t>服務學習</a:t>
              </a:r>
              <a:r>
                <a:rPr kumimoji="0" lang="en-US" altLang="zh-TW" sz="2200" dirty="0">
                  <a:solidFill>
                    <a:srgbClr val="FF0000"/>
                  </a:solidFill>
                  <a:latin typeface="微軟正黑體" panose="020B0604030504040204" pitchFamily="34" charset="-120"/>
                  <a:ea typeface="微軟正黑體" panose="020B0604030504040204" pitchFamily="34" charset="-120"/>
                </a:rPr>
                <a:t>(15)</a:t>
              </a:r>
              <a:endParaRPr kumimoji="0" lang="zh-TW" altLang="en-US" sz="2200" dirty="0">
                <a:solidFill>
                  <a:srgbClr val="FF0000"/>
                </a:solidFill>
                <a:latin typeface="微軟正黑體" panose="020B0604030504040204" pitchFamily="34" charset="-120"/>
                <a:ea typeface="微軟正黑體" panose="020B0604030504040204" pitchFamily="34" charset="-120"/>
              </a:endParaRPr>
            </a:p>
          </p:txBody>
        </p:sp>
        <p:cxnSp>
          <p:nvCxnSpPr>
            <p:cNvPr id="19" name="直線單箭頭接點 18"/>
            <p:cNvCxnSpPr/>
            <p:nvPr/>
          </p:nvCxnSpPr>
          <p:spPr>
            <a:xfrm flipH="1">
              <a:off x="4002974" y="2455295"/>
              <a:ext cx="504846"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20" name="向下箭號 19"/>
          <p:cNvSpPr/>
          <p:nvPr/>
        </p:nvSpPr>
        <p:spPr>
          <a:xfrm>
            <a:off x="2437944" y="3711922"/>
            <a:ext cx="323850" cy="330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1" name="流程圖: 文件 3"/>
          <p:cNvSpPr>
            <a:spLocks/>
          </p:cNvSpPr>
          <p:nvPr/>
        </p:nvSpPr>
        <p:spPr bwMode="auto">
          <a:xfrm>
            <a:off x="1334523" y="4351687"/>
            <a:ext cx="2663825" cy="979487"/>
          </a:xfrm>
          <a:custGeom>
            <a:avLst/>
            <a:gdLst>
              <a:gd name="T0" fmla="*/ 0 w 21600"/>
              <a:gd name="T1" fmla="*/ 0 h 24595"/>
              <a:gd name="T2" fmla="*/ 328516835 w 21600"/>
              <a:gd name="T3" fmla="*/ 0 h 24595"/>
              <a:gd name="T4" fmla="*/ 328516835 w 21600"/>
              <a:gd name="T5" fmla="*/ 20965709 h 24595"/>
              <a:gd name="T6" fmla="*/ 0 w 21600"/>
              <a:gd name="T7" fmla="*/ 24415219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2400" dirty="0">
                <a:latin typeface="微軟正黑體" panose="020B0604030504040204" pitchFamily="34" charset="-120"/>
                <a:ea typeface="微軟正黑體" panose="020B0604030504040204" pitchFamily="34" charset="-120"/>
              </a:rPr>
              <a:t>會考總積分</a:t>
            </a:r>
            <a:r>
              <a:rPr kumimoji="0" lang="en-US" altLang="zh-TW" sz="2400" dirty="0">
                <a:latin typeface="微軟正黑體" panose="020B0604030504040204" pitchFamily="34" charset="-120"/>
                <a:ea typeface="微軟正黑體" panose="020B0604030504040204" pitchFamily="34" charset="-120"/>
              </a:rPr>
              <a:t>(36)</a:t>
            </a:r>
            <a:endParaRPr kumimoji="0" lang="zh-TW" altLang="en-US" sz="2400" dirty="0">
              <a:latin typeface="微軟正黑體" panose="020B0604030504040204" pitchFamily="34" charset="-120"/>
              <a:ea typeface="微軟正黑體" panose="020B0604030504040204" pitchFamily="34" charset="-120"/>
            </a:endParaRPr>
          </a:p>
        </p:txBody>
      </p:sp>
      <p:sp>
        <p:nvSpPr>
          <p:cNvPr id="22" name="矩形 21"/>
          <p:cNvSpPr>
            <a:spLocks noChangeArrowheads="1"/>
          </p:cNvSpPr>
          <p:nvPr/>
        </p:nvSpPr>
        <p:spPr bwMode="auto">
          <a:xfrm>
            <a:off x="4370923" y="3777011"/>
            <a:ext cx="4234751" cy="2590800"/>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defRPr/>
            </a:pPr>
            <a:r>
              <a:rPr lang="zh-TW" altLang="en-US" sz="2200" dirty="0">
                <a:solidFill>
                  <a:srgbClr val="FF0000"/>
                </a:solidFill>
                <a:latin typeface="微軟正黑體" panose="020B0604030504040204" pitchFamily="34" charset="-120"/>
                <a:ea typeface="微軟正黑體" panose="020B0604030504040204" pitchFamily="34" charset="-120"/>
              </a:rPr>
              <a:t>國文</a:t>
            </a:r>
            <a:r>
              <a:rPr lang="en-US" altLang="zh-TW" sz="2200" dirty="0">
                <a:solidFill>
                  <a:srgbClr val="FF0000"/>
                </a:solidFill>
                <a:latin typeface="微軟正黑體" panose="020B0604030504040204" pitchFamily="34" charset="-120"/>
                <a:ea typeface="微軟正黑體" panose="020B0604030504040204" pitchFamily="34" charset="-120"/>
              </a:rPr>
              <a:t>(7)+</a:t>
            </a:r>
            <a:r>
              <a:rPr lang="zh-TW" altLang="en-US" sz="2200" dirty="0">
                <a:solidFill>
                  <a:srgbClr val="FF0000"/>
                </a:solidFill>
                <a:latin typeface="微軟正黑體" panose="020B0604030504040204" pitchFamily="34" charset="-120"/>
                <a:ea typeface="微軟正黑體" panose="020B0604030504040204" pitchFamily="34" charset="-120"/>
              </a:rPr>
              <a:t>數學</a:t>
            </a:r>
            <a:r>
              <a:rPr lang="en-US" altLang="zh-TW" sz="2200" dirty="0">
                <a:solidFill>
                  <a:srgbClr val="FF0000"/>
                </a:solidFill>
                <a:latin typeface="微軟正黑體" panose="020B0604030504040204" pitchFamily="34" charset="-120"/>
                <a:ea typeface="微軟正黑體" panose="020B0604030504040204" pitchFamily="34" charset="-120"/>
              </a:rPr>
              <a:t>(7)+</a:t>
            </a:r>
            <a:r>
              <a:rPr lang="zh-TW" altLang="en-US" sz="2200" dirty="0">
                <a:solidFill>
                  <a:srgbClr val="FF0000"/>
                </a:solidFill>
                <a:latin typeface="微軟正黑體" panose="020B0604030504040204" pitchFamily="34" charset="-120"/>
                <a:ea typeface="微軟正黑體" panose="020B0604030504040204" pitchFamily="34" charset="-120"/>
              </a:rPr>
              <a:t>英語</a:t>
            </a:r>
            <a:r>
              <a:rPr lang="en-US" altLang="zh-TW" sz="2200" dirty="0">
                <a:solidFill>
                  <a:srgbClr val="FF0000"/>
                </a:solidFill>
                <a:latin typeface="微軟正黑體" panose="020B0604030504040204" pitchFamily="34" charset="-120"/>
                <a:ea typeface="微軟正黑體" panose="020B0604030504040204" pitchFamily="34" charset="-120"/>
              </a:rPr>
              <a:t>(7)</a:t>
            </a:r>
          </a:p>
          <a:p>
            <a:pPr algn="ctr">
              <a:spcAft>
                <a:spcPts val="600"/>
              </a:spcAft>
              <a:defRPr/>
            </a:pPr>
            <a:r>
              <a:rPr lang="en-US" altLang="zh-TW" sz="2200" dirty="0">
                <a:solidFill>
                  <a:srgbClr val="FF0000"/>
                </a:solidFill>
                <a:latin typeface="微軟正黑體" panose="020B0604030504040204" pitchFamily="34" charset="-120"/>
                <a:ea typeface="微軟正黑體" panose="020B0604030504040204" pitchFamily="34" charset="-120"/>
              </a:rPr>
              <a:t>+</a:t>
            </a:r>
            <a:r>
              <a:rPr lang="zh-TW" altLang="en-US" sz="2200" dirty="0">
                <a:solidFill>
                  <a:srgbClr val="FF0000"/>
                </a:solidFill>
                <a:latin typeface="微軟正黑體" panose="020B0604030504040204" pitchFamily="34" charset="-120"/>
                <a:ea typeface="微軟正黑體" panose="020B0604030504040204" pitchFamily="34" charset="-120"/>
              </a:rPr>
              <a:t>社會</a:t>
            </a:r>
            <a:r>
              <a:rPr lang="en-US" altLang="zh-TW" sz="2200" dirty="0">
                <a:solidFill>
                  <a:srgbClr val="FF0000"/>
                </a:solidFill>
                <a:latin typeface="微軟正黑體" panose="020B0604030504040204" pitchFamily="34" charset="-120"/>
                <a:ea typeface="微軟正黑體" panose="020B0604030504040204" pitchFamily="34" charset="-120"/>
              </a:rPr>
              <a:t>(7)+</a:t>
            </a:r>
            <a:r>
              <a:rPr lang="zh-TW" altLang="en-US" sz="2200" dirty="0">
                <a:solidFill>
                  <a:srgbClr val="FF0000"/>
                </a:solidFill>
                <a:latin typeface="微軟正黑體" panose="020B0604030504040204" pitchFamily="34" charset="-120"/>
                <a:ea typeface="微軟正黑體" panose="020B0604030504040204" pitchFamily="34" charset="-120"/>
              </a:rPr>
              <a:t>自然</a:t>
            </a:r>
            <a:r>
              <a:rPr lang="en-US" altLang="zh-TW" sz="2200" dirty="0">
                <a:solidFill>
                  <a:srgbClr val="FF0000"/>
                </a:solidFill>
                <a:latin typeface="微軟正黑體" panose="020B0604030504040204" pitchFamily="34" charset="-120"/>
                <a:ea typeface="微軟正黑體" panose="020B0604030504040204" pitchFamily="34" charset="-120"/>
              </a:rPr>
              <a:t>(7) +</a:t>
            </a:r>
            <a:r>
              <a:rPr lang="zh-TW" altLang="en-US" sz="2200" dirty="0">
                <a:solidFill>
                  <a:srgbClr val="FF0000"/>
                </a:solidFill>
                <a:latin typeface="微軟正黑體" panose="020B0604030504040204" pitchFamily="34" charset="-120"/>
                <a:ea typeface="微軟正黑體" panose="020B0604030504040204" pitchFamily="34" charset="-120"/>
              </a:rPr>
              <a:t>寫作</a:t>
            </a:r>
            <a:r>
              <a:rPr lang="en-US" altLang="zh-TW" sz="2200" dirty="0">
                <a:solidFill>
                  <a:srgbClr val="FF0000"/>
                </a:solidFill>
                <a:latin typeface="微軟正黑體" panose="020B0604030504040204" pitchFamily="34" charset="-120"/>
                <a:ea typeface="微軟正黑體" panose="020B0604030504040204" pitchFamily="34" charset="-120"/>
              </a:rPr>
              <a:t>(1)</a:t>
            </a:r>
            <a:r>
              <a:rPr kumimoji="0" lang="zh-TW" altLang="en-US" sz="2200" dirty="0">
                <a:latin typeface="微軟正黑體" panose="020B0604030504040204" pitchFamily="34" charset="-120"/>
                <a:ea typeface="微軟正黑體" panose="020B0604030504040204" pitchFamily="34" charset="-120"/>
              </a:rPr>
              <a:t> </a:t>
            </a:r>
            <a:endParaRPr kumimoji="0" lang="en-US" altLang="zh-TW" sz="2200" dirty="0">
              <a:latin typeface="微軟正黑體" panose="020B0604030504040204" pitchFamily="34" charset="-120"/>
              <a:ea typeface="微軟正黑體" panose="020B0604030504040204" pitchFamily="34" charset="-120"/>
            </a:endParaRPr>
          </a:p>
          <a:p>
            <a:pPr>
              <a:defRPr/>
            </a:pPr>
            <a:r>
              <a:rPr kumimoji="0" lang="zh-TW" altLang="en-US" sz="2000" dirty="0">
                <a:latin typeface="文鼎粗圓" pitchFamily="49" charset="-120"/>
                <a:ea typeface="文鼎粗圓" pitchFamily="49" charset="-120"/>
              </a:rPr>
              <a:t>	</a:t>
            </a:r>
          </a:p>
          <a:p>
            <a:pPr algn="ctr">
              <a:defRPr/>
            </a:pPr>
            <a:endParaRPr kumimoji="0" lang="zh-TW" altLang="en-US" sz="1700" dirty="0">
              <a:solidFill>
                <a:srgbClr val="FF0000"/>
              </a:solidFill>
              <a:latin typeface="文鼎粗圓" pitchFamily="49" charset="-120"/>
              <a:ea typeface="文鼎粗圓" pitchFamily="49" charset="-120"/>
            </a:endParaRPr>
          </a:p>
        </p:txBody>
      </p:sp>
      <p:cxnSp>
        <p:nvCxnSpPr>
          <p:cNvPr id="23" name="直線單箭頭接點 22"/>
          <p:cNvCxnSpPr/>
          <p:nvPr/>
        </p:nvCxnSpPr>
        <p:spPr bwMode="auto">
          <a:xfrm flipH="1">
            <a:off x="3902610" y="4725144"/>
            <a:ext cx="468313"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2356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758" y="5229574"/>
            <a:ext cx="377825"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表格 24"/>
          <p:cNvGraphicFramePr>
            <a:graphicFrameLocks noGrp="1"/>
          </p:cNvGraphicFramePr>
          <p:nvPr>
            <p:extLst>
              <p:ext uri="{D42A27DB-BD31-4B8C-83A1-F6EECF244321}">
                <p14:modId xmlns:p14="http://schemas.microsoft.com/office/powerpoint/2010/main" val="2142624706"/>
              </p:ext>
            </p:extLst>
          </p:nvPr>
        </p:nvGraphicFramePr>
        <p:xfrm>
          <a:off x="4504821" y="4582623"/>
          <a:ext cx="4032253" cy="1708931"/>
        </p:xfrm>
        <a:graphic>
          <a:graphicData uri="http://schemas.openxmlformats.org/drawingml/2006/table">
            <a:tbl>
              <a:tblPr firstRow="1" bandRow="1">
                <a:tableStyleId>{21E4AEA4-8DFA-4A89-87EB-49C32662AFE0}</a:tableStyleId>
              </a:tblPr>
              <a:tblGrid>
                <a:gridCol w="562752">
                  <a:extLst>
                    <a:ext uri="{9D8B030D-6E8A-4147-A177-3AD203B41FA5}">
                      <a16:colId xmlns:a16="http://schemas.microsoft.com/office/drawing/2014/main" val="20000"/>
                    </a:ext>
                  </a:extLst>
                </a:gridCol>
                <a:gridCol w="450078">
                  <a:extLst>
                    <a:ext uri="{9D8B030D-6E8A-4147-A177-3AD203B41FA5}">
                      <a16:colId xmlns:a16="http://schemas.microsoft.com/office/drawing/2014/main" val="20001"/>
                    </a:ext>
                  </a:extLst>
                </a:gridCol>
                <a:gridCol w="253364">
                  <a:extLst>
                    <a:ext uri="{9D8B030D-6E8A-4147-A177-3AD203B41FA5}">
                      <a16:colId xmlns:a16="http://schemas.microsoft.com/office/drawing/2014/main" val="20002"/>
                    </a:ext>
                  </a:extLst>
                </a:gridCol>
                <a:gridCol w="151770">
                  <a:extLst>
                    <a:ext uri="{9D8B030D-6E8A-4147-A177-3AD203B41FA5}">
                      <a16:colId xmlns:a16="http://schemas.microsoft.com/office/drawing/2014/main" val="20003"/>
                    </a:ext>
                  </a:extLst>
                </a:gridCol>
                <a:gridCol w="575547">
                  <a:extLst>
                    <a:ext uri="{9D8B030D-6E8A-4147-A177-3AD203B41FA5}">
                      <a16:colId xmlns:a16="http://schemas.microsoft.com/office/drawing/2014/main" val="20004"/>
                    </a:ext>
                  </a:extLst>
                </a:gridCol>
                <a:gridCol w="116816">
                  <a:extLst>
                    <a:ext uri="{9D8B030D-6E8A-4147-A177-3AD203B41FA5}">
                      <a16:colId xmlns:a16="http://schemas.microsoft.com/office/drawing/2014/main" val="20005"/>
                    </a:ext>
                  </a:extLst>
                </a:gridCol>
                <a:gridCol w="553840">
                  <a:extLst>
                    <a:ext uri="{9D8B030D-6E8A-4147-A177-3AD203B41FA5}">
                      <a16:colId xmlns:a16="http://schemas.microsoft.com/office/drawing/2014/main" val="20006"/>
                    </a:ext>
                  </a:extLst>
                </a:gridCol>
                <a:gridCol w="239285">
                  <a:extLst>
                    <a:ext uri="{9D8B030D-6E8A-4147-A177-3AD203B41FA5}">
                      <a16:colId xmlns:a16="http://schemas.microsoft.com/office/drawing/2014/main" val="20007"/>
                    </a:ext>
                  </a:extLst>
                </a:gridCol>
                <a:gridCol w="408755">
                  <a:extLst>
                    <a:ext uri="{9D8B030D-6E8A-4147-A177-3AD203B41FA5}">
                      <a16:colId xmlns:a16="http://schemas.microsoft.com/office/drawing/2014/main" val="20008"/>
                    </a:ext>
                  </a:extLst>
                </a:gridCol>
                <a:gridCol w="205004">
                  <a:extLst>
                    <a:ext uri="{9D8B030D-6E8A-4147-A177-3AD203B41FA5}">
                      <a16:colId xmlns:a16="http://schemas.microsoft.com/office/drawing/2014/main" val="20009"/>
                    </a:ext>
                  </a:extLst>
                </a:gridCol>
                <a:gridCol w="515042">
                  <a:extLst>
                    <a:ext uri="{9D8B030D-6E8A-4147-A177-3AD203B41FA5}">
                      <a16:colId xmlns:a16="http://schemas.microsoft.com/office/drawing/2014/main" val="20010"/>
                    </a:ext>
                  </a:extLst>
                </a:gridCol>
              </a:tblGrid>
              <a:tr h="396875">
                <a:tc>
                  <a:txBody>
                    <a:bodyPr/>
                    <a:lstStyle/>
                    <a:p>
                      <a:pPr algn="ct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a:txBody>
                    <a:bodyPr/>
                    <a:lstStyle/>
                    <a:p>
                      <a:pPr algn="ct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gridSpan="2">
                  <a:txBody>
                    <a:bodyPr/>
                    <a:lstStyle/>
                    <a:p>
                      <a:pPr algn="ct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a:txBody>
                    <a:bodyPr/>
                    <a:lstStyle/>
                    <a:p>
                      <a:pPr algn="ct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extLst>
                  <a:ext uri="{0D108BD9-81ED-4DB2-BD59-A6C34878D82A}">
                    <a16:rowId xmlns:a16="http://schemas.microsoft.com/office/drawing/2014/main" val="10000"/>
                  </a:ext>
                </a:extLst>
              </a:tr>
              <a:tr h="396875">
                <a:tc>
                  <a:txBody>
                    <a:bodyPr/>
                    <a:lstStyle/>
                    <a:p>
                      <a:pPr algn="ct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7</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a:txBody>
                    <a:bodyPr/>
                    <a:lstStyle/>
                    <a:p>
                      <a:pPr algn="ct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6</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4</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3</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a:txBody>
                    <a:bodyPr/>
                    <a:lstStyle/>
                    <a:p>
                      <a:pPr algn="ct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extLst>
                  <a:ext uri="{0D108BD9-81ED-4DB2-BD59-A6C34878D82A}">
                    <a16:rowId xmlns:a16="http://schemas.microsoft.com/office/drawing/2014/main" val="10001"/>
                  </a:ext>
                </a:extLst>
              </a:tr>
              <a:tr h="396875">
                <a:tc>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extLst>
                  <a:ext uri="{0D108BD9-81ED-4DB2-BD59-A6C34878D82A}">
                    <a16:rowId xmlns:a16="http://schemas.microsoft.com/office/drawing/2014/main" val="10002"/>
                  </a:ext>
                </a:extLst>
              </a:tr>
              <a:tr h="396875">
                <a:tc>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0.8</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0.6</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0.4</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a:tc>
                <a:tc gridSpan="2">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0.2</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0.1</a:t>
                      </a:r>
                      <a:r>
                        <a:rPr lang="zh-TW" altLang="zh-TW" sz="14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2" name="標題 1"/>
          <p:cNvSpPr>
            <a:spLocks noGrp="1"/>
          </p:cNvSpPr>
          <p:nvPr>
            <p:ph type="title"/>
          </p:nvPr>
        </p:nvSpPr>
        <p:spPr>
          <a:xfrm>
            <a:off x="1004887" y="254670"/>
            <a:ext cx="7134226" cy="654050"/>
          </a:xfrm>
          <a:noFill/>
        </p:spPr>
        <p:txBody>
          <a:bodyPr>
            <a:noAutofit/>
          </a:bodyPr>
          <a:lstStyle/>
          <a:p>
            <a:pPr algn="ctr" rtl="0" eaLnBrk="1" latinLnBrk="0" hangingPunct="1"/>
            <a:r>
              <a:rPr lang="zh-TW" altLang="zh-TW" sz="4000" b="1" kern="1200" dirty="0">
                <a:solidFill>
                  <a:schemeClr val="accent1">
                    <a:lumMod val="50000"/>
                  </a:schemeClr>
                </a:solidFill>
                <a:effectLst/>
                <a:cs typeface="BiauKai"/>
              </a:rPr>
              <a:t>超額比序及分發作業範例</a:t>
            </a:r>
            <a:r>
              <a:rPr lang="zh-TW" altLang="en-US" sz="4000" b="1" kern="1200" dirty="0">
                <a:solidFill>
                  <a:schemeClr val="accent1">
                    <a:lumMod val="50000"/>
                  </a:schemeClr>
                </a:solidFill>
                <a:effectLst/>
                <a:cs typeface="BiauKai"/>
              </a:rPr>
              <a:t> </a:t>
            </a:r>
            <a:r>
              <a:rPr lang="en-US" altLang="zh-TW" sz="4000" b="1" kern="1200" dirty="0">
                <a:solidFill>
                  <a:schemeClr val="accent1">
                    <a:lumMod val="50000"/>
                  </a:schemeClr>
                </a:solidFill>
                <a:effectLst/>
                <a:cs typeface="BiauKai"/>
              </a:rPr>
              <a:t>(1)</a:t>
            </a:r>
            <a:endParaRPr lang="zh-TW" altLang="en-US" sz="4000" b="1" dirty="0">
              <a:solidFill>
                <a:schemeClr val="accent1">
                  <a:lumMod val="50000"/>
                </a:schemeClr>
              </a:solidFill>
            </a:endParaRPr>
          </a:p>
        </p:txBody>
      </p:sp>
      <p:sp>
        <p:nvSpPr>
          <p:cNvPr id="24" name="投影片編號版面配置區 1"/>
          <p:cNvSpPr txBox="1">
            <a:spLocks/>
          </p:cNvSpPr>
          <p:nvPr/>
        </p:nvSpPr>
        <p:spPr>
          <a:xfrm>
            <a:off x="7688261" y="6731824"/>
            <a:ext cx="480060" cy="237744"/>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kumimoji="1" lang="zh-TW" sz="1800" b="1" kern="1200">
                <a:solidFill>
                  <a:schemeClr val="bg2"/>
                </a:solidFill>
                <a:latin typeface="Arial" pitchFamily="34" charset="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dirty="0"/>
          </a:p>
        </p:txBody>
      </p:sp>
    </p:spTree>
    <p:extLst>
      <p:ext uri="{BB962C8B-B14F-4D97-AF65-F5344CB8AC3E}">
        <p14:creationId xmlns:p14="http://schemas.microsoft.com/office/powerpoint/2010/main" val="2811919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6" name="流程圖: 文件 3"/>
          <p:cNvSpPr>
            <a:spLocks/>
          </p:cNvSpPr>
          <p:nvPr/>
        </p:nvSpPr>
        <p:spPr bwMode="auto">
          <a:xfrm>
            <a:off x="683568" y="1851025"/>
            <a:ext cx="2376487" cy="857250"/>
          </a:xfrm>
          <a:custGeom>
            <a:avLst/>
            <a:gdLst>
              <a:gd name="T0" fmla="*/ 0 w 21600"/>
              <a:gd name="T1" fmla="*/ 0 h 24595"/>
              <a:gd name="T2" fmla="*/ 261467371 w 21600"/>
              <a:gd name="T3" fmla="*/ 0 h 24595"/>
              <a:gd name="T4" fmla="*/ 261467371 w 21600"/>
              <a:gd name="T5" fmla="*/ 21043562 h 24595"/>
              <a:gd name="T6" fmla="*/ 0 w 21600"/>
              <a:gd name="T7" fmla="*/ 24505883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eaLnBrk="1" fontAlgn="auto" hangingPunct="1">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志願序積分</a:t>
            </a:r>
            <a:r>
              <a:rPr kumimoji="0" lang="en-US" altLang="zh-TW" sz="2400" dirty="0">
                <a:latin typeface="微軟正黑體" panose="020B0604030504040204" pitchFamily="34" charset="-120"/>
                <a:ea typeface="微軟正黑體" panose="020B0604030504040204" pitchFamily="34" charset="-120"/>
              </a:rPr>
              <a:t>(36)</a:t>
            </a:r>
            <a:endParaRPr kumimoji="0" lang="zh-TW" altLang="en-US" sz="2400" dirty="0">
              <a:latin typeface="微軟正黑體" panose="020B0604030504040204" pitchFamily="34" charset="-120"/>
              <a:ea typeface="微軟正黑體" panose="020B0604030504040204" pitchFamily="34" charset="-120"/>
            </a:endParaRPr>
          </a:p>
        </p:txBody>
      </p:sp>
      <p:sp>
        <p:nvSpPr>
          <p:cNvPr id="7" name="向下箭號 6"/>
          <p:cNvSpPr/>
          <p:nvPr/>
        </p:nvSpPr>
        <p:spPr>
          <a:xfrm>
            <a:off x="2078979" y="2781300"/>
            <a:ext cx="323850" cy="5032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cxnSp>
        <p:nvCxnSpPr>
          <p:cNvPr id="8" name="直線單箭頭接點 7"/>
          <p:cNvCxnSpPr/>
          <p:nvPr/>
        </p:nvCxnSpPr>
        <p:spPr bwMode="auto">
          <a:xfrm flipH="1">
            <a:off x="3066404" y="2060575"/>
            <a:ext cx="504825"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 name="流程圖: 文件 3"/>
          <p:cNvSpPr>
            <a:spLocks/>
          </p:cNvSpPr>
          <p:nvPr/>
        </p:nvSpPr>
        <p:spPr bwMode="auto">
          <a:xfrm>
            <a:off x="728017" y="3579815"/>
            <a:ext cx="2376487" cy="855662"/>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eaLnBrk="1" fontAlgn="auto" hangingPunct="1">
              <a:spcBef>
                <a:spcPts val="0"/>
              </a:spcBef>
              <a:spcAft>
                <a:spcPts val="0"/>
              </a:spcAft>
              <a:defRPr/>
            </a:pPr>
            <a:r>
              <a:rPr kumimoji="0" lang="zh-TW" altLang="en-US" sz="2400" dirty="0">
                <a:latin typeface="微軟正黑體" panose="020B0604030504040204" pitchFamily="34" charset="-120"/>
                <a:ea typeface="微軟正黑體" panose="020B0604030504040204" pitchFamily="34" charset="-120"/>
              </a:rPr>
              <a:t>各科會考標示</a:t>
            </a:r>
          </a:p>
        </p:txBody>
      </p:sp>
      <p:graphicFrame>
        <p:nvGraphicFramePr>
          <p:cNvPr id="13" name="Group 52"/>
          <p:cNvGraphicFramePr>
            <a:graphicFrameLocks noGrp="1"/>
          </p:cNvGraphicFramePr>
          <p:nvPr>
            <p:extLst>
              <p:ext uri="{D42A27DB-BD31-4B8C-83A1-F6EECF244321}">
                <p14:modId xmlns:p14="http://schemas.microsoft.com/office/powerpoint/2010/main" val="3615040794"/>
              </p:ext>
            </p:extLst>
          </p:nvPr>
        </p:nvGraphicFramePr>
        <p:xfrm>
          <a:off x="3846225" y="1601659"/>
          <a:ext cx="2695576" cy="2224428"/>
        </p:xfrm>
        <a:graphic>
          <a:graphicData uri="http://schemas.openxmlformats.org/drawingml/2006/table">
            <a:tbl>
              <a:tblPr/>
              <a:tblGrid>
                <a:gridCol w="729802">
                  <a:extLst>
                    <a:ext uri="{9D8B030D-6E8A-4147-A177-3AD203B41FA5}">
                      <a16:colId xmlns:a16="http://schemas.microsoft.com/office/drawing/2014/main" val="20000"/>
                    </a:ext>
                  </a:extLst>
                </a:gridCol>
                <a:gridCol w="1965774">
                  <a:extLst>
                    <a:ext uri="{9D8B030D-6E8A-4147-A177-3AD203B41FA5}">
                      <a16:colId xmlns:a16="http://schemas.microsoft.com/office/drawing/2014/main" val="20001"/>
                    </a:ext>
                  </a:extLst>
                </a:gridCol>
              </a:tblGrid>
              <a:tr h="276933">
                <a:tc gridSpan="2">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134263"/>
                          </a:solidFill>
                          <a:effectLst/>
                          <a:latin typeface="微軟正黑體" panose="020B0604030504040204" pitchFamily="34" charset="-120"/>
                          <a:ea typeface="微軟正黑體" panose="020B0604030504040204" pitchFamily="34" charset="-120"/>
                          <a:cs typeface="Noto Sans T Chinese Regular"/>
                        </a:rPr>
                        <a:t>志願積分採計說明</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EFFA"/>
                    </a:solidFill>
                  </a:tcPr>
                </a:tc>
                <a:tc hMerge="1">
                  <a:txBody>
                    <a:bodyPr/>
                    <a:lstStyle/>
                    <a:p>
                      <a:endParaRPr lang="zh-TW" altLang="en-US"/>
                    </a:p>
                  </a:txBody>
                  <a:tcPr/>
                </a:tc>
                <a:extLst>
                  <a:ext uri="{0D108BD9-81ED-4DB2-BD59-A6C34878D82A}">
                    <a16:rowId xmlns:a16="http://schemas.microsoft.com/office/drawing/2014/main" val="10000"/>
                  </a:ext>
                </a:extLst>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36</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5</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1"/>
                  </a:ext>
                </a:extLst>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35</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34</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11</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15</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3"/>
                  </a:ext>
                </a:extLst>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33</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16</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20</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275699">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32</a:t>
                      </a:r>
                      <a:r>
                        <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21</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30</a:t>
                      </a:r>
                      <a:r>
                        <a:rPr kumimoji="0" lang="zh-TW" altLang="en-US" sz="18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5"/>
                  </a:ext>
                </a:extLst>
              </a:tr>
            </a:tbl>
          </a:graphicData>
        </a:graphic>
      </p:graphicFrame>
      <p:sp>
        <p:nvSpPr>
          <p:cNvPr id="14" name="向下箭號 13"/>
          <p:cNvSpPr/>
          <p:nvPr/>
        </p:nvSpPr>
        <p:spPr>
          <a:xfrm>
            <a:off x="2077392" y="1125540"/>
            <a:ext cx="323850" cy="5048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5" name="流程圖: 文件 3"/>
          <p:cNvSpPr>
            <a:spLocks/>
          </p:cNvSpPr>
          <p:nvPr/>
        </p:nvSpPr>
        <p:spPr bwMode="auto">
          <a:xfrm>
            <a:off x="713729" y="5229227"/>
            <a:ext cx="2390775" cy="1222375"/>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eaLnBrk="1" fontAlgn="auto" hangingPunct="1">
              <a:spcBef>
                <a:spcPts val="0"/>
              </a:spcBef>
              <a:spcAft>
                <a:spcPts val="0"/>
              </a:spcAft>
              <a:defRPr/>
            </a:pPr>
            <a:r>
              <a:rPr kumimoji="0" lang="zh-TW" altLang="en-US" sz="2400" b="1" dirty="0">
                <a:solidFill>
                  <a:srgbClr val="FF0000"/>
                </a:solidFill>
                <a:latin typeface="微軟正黑體" panose="020B0604030504040204" pitchFamily="34" charset="-120"/>
                <a:ea typeface="微軟正黑體" panose="020B0604030504040204" pitchFamily="34" charset="-120"/>
              </a:rPr>
              <a:t>增額人數</a:t>
            </a:r>
            <a:r>
              <a:rPr kumimoji="0" lang="en-US" altLang="zh-TW" sz="2400" b="1" dirty="0">
                <a:solidFill>
                  <a:srgbClr val="FF0000"/>
                </a:solidFill>
                <a:latin typeface="微軟正黑體" panose="020B0604030504040204" pitchFamily="34" charset="-120"/>
                <a:ea typeface="微軟正黑體" panose="020B0604030504040204" pitchFamily="34" charset="-120"/>
              </a:rPr>
              <a:t>5%</a:t>
            </a:r>
            <a:r>
              <a:rPr kumimoji="0" lang="zh-TW" altLang="en-US" sz="2400" b="1" dirty="0">
                <a:solidFill>
                  <a:srgbClr val="FF0000"/>
                </a:solidFill>
                <a:latin typeface="微軟正黑體" panose="020B0604030504040204" pitchFamily="34" charset="-120"/>
                <a:ea typeface="微軟正黑體" panose="020B0604030504040204" pitchFamily="34" charset="-120"/>
              </a:rPr>
              <a:t>內直接增額錄取</a:t>
            </a:r>
          </a:p>
        </p:txBody>
      </p:sp>
      <p:sp>
        <p:nvSpPr>
          <p:cNvPr id="16" name="流程圖: 文件 3"/>
          <p:cNvSpPr>
            <a:spLocks/>
          </p:cNvSpPr>
          <p:nvPr/>
        </p:nvSpPr>
        <p:spPr bwMode="auto">
          <a:xfrm>
            <a:off x="3269605" y="5229227"/>
            <a:ext cx="2638425" cy="1090613"/>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eaLnBrk="1" fontAlgn="auto" hangingPunct="1">
              <a:spcBef>
                <a:spcPts val="0"/>
              </a:spcBef>
              <a:spcAft>
                <a:spcPts val="0"/>
              </a:spcAft>
              <a:defRPr/>
            </a:pPr>
            <a:r>
              <a:rPr kumimoji="0" lang="zh-TW" altLang="en-US" sz="2000" b="1" dirty="0">
                <a:solidFill>
                  <a:srgbClr val="FF0000"/>
                </a:solidFill>
                <a:latin typeface="微軟正黑體" panose="020B0604030504040204" pitchFamily="34" charset="-120"/>
                <a:ea typeface="微軟正黑體" panose="020B0604030504040204" pitchFamily="34" charset="-120"/>
              </a:rPr>
              <a:t>增額人數高於</a:t>
            </a:r>
            <a:r>
              <a:rPr kumimoji="0" lang="en-US" altLang="zh-TW" sz="2000" b="1" dirty="0">
                <a:solidFill>
                  <a:srgbClr val="FF0000"/>
                </a:solidFill>
                <a:latin typeface="微軟正黑體" panose="020B0604030504040204" pitchFamily="34" charset="-120"/>
                <a:ea typeface="微軟正黑體" panose="020B0604030504040204" pitchFamily="34" charset="-120"/>
              </a:rPr>
              <a:t>5%</a:t>
            </a:r>
            <a:r>
              <a:rPr kumimoji="0" lang="zh-TW" altLang="en-US" sz="2000" b="1" dirty="0">
                <a:solidFill>
                  <a:srgbClr val="FF0000"/>
                </a:solidFill>
                <a:latin typeface="微軟正黑體" panose="020B0604030504040204" pitchFamily="34" charset="-120"/>
                <a:ea typeface="微軟正黑體" panose="020B0604030504040204" pitchFamily="34" charset="-120"/>
              </a:rPr>
              <a:t>時，依選填志願順序錄取</a:t>
            </a:r>
          </a:p>
        </p:txBody>
      </p:sp>
      <p:cxnSp>
        <p:nvCxnSpPr>
          <p:cNvPr id="17" name="直線單箭頭接點 16"/>
          <p:cNvCxnSpPr/>
          <p:nvPr/>
        </p:nvCxnSpPr>
        <p:spPr bwMode="auto">
          <a:xfrm flipH="1">
            <a:off x="3066404" y="4030664"/>
            <a:ext cx="504825"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4609" name="群組 17"/>
          <p:cNvGrpSpPr>
            <a:grpSpLocks/>
          </p:cNvGrpSpPr>
          <p:nvPr/>
        </p:nvGrpSpPr>
        <p:grpSpPr bwMode="auto">
          <a:xfrm>
            <a:off x="3662869" y="3867945"/>
            <a:ext cx="4875212" cy="695325"/>
            <a:chOff x="3948113" y="4221088"/>
            <a:chExt cx="4875212" cy="695325"/>
          </a:xfrm>
        </p:grpSpPr>
        <p:sp>
          <p:nvSpPr>
            <p:cNvPr id="19" name="矩形 18"/>
            <p:cNvSpPr/>
            <p:nvPr/>
          </p:nvSpPr>
          <p:spPr bwMode="auto">
            <a:xfrm>
              <a:off x="3948113" y="4221088"/>
              <a:ext cx="4875212" cy="6953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4613" name="群組 19"/>
            <p:cNvGrpSpPr>
              <a:grpSpLocks/>
            </p:cNvGrpSpPr>
            <p:nvPr/>
          </p:nvGrpSpPr>
          <p:grpSpPr bwMode="auto">
            <a:xfrm>
              <a:off x="3992563" y="4360788"/>
              <a:ext cx="4573942" cy="481087"/>
              <a:chOff x="3992563" y="4360788"/>
              <a:chExt cx="4573942" cy="481087"/>
            </a:xfrm>
          </p:grpSpPr>
          <p:sp>
            <p:nvSpPr>
              <p:cNvPr id="21" name="流程圖: 文件 3"/>
              <p:cNvSpPr/>
              <p:nvPr/>
            </p:nvSpPr>
            <p:spPr bwMode="auto">
              <a:xfrm>
                <a:off x="3992563" y="436078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國文</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2" name="向下箭號 21"/>
              <p:cNvSpPr/>
              <p:nvPr/>
            </p:nvSpPr>
            <p:spPr bwMode="auto">
              <a:xfrm rot="16200000">
                <a:off x="4574382"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向下箭號 22"/>
              <p:cNvSpPr/>
              <p:nvPr/>
            </p:nvSpPr>
            <p:spPr bwMode="auto">
              <a:xfrm rot="16200000">
                <a:off x="53586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向下箭號 23"/>
              <p:cNvSpPr/>
              <p:nvPr/>
            </p:nvSpPr>
            <p:spPr bwMode="auto">
              <a:xfrm rot="16200000">
                <a:off x="61460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向下箭號 24"/>
              <p:cNvSpPr/>
              <p:nvPr/>
            </p:nvSpPr>
            <p:spPr bwMode="auto">
              <a:xfrm rot="16200000">
                <a:off x="6938963" y="4479850"/>
                <a:ext cx="239712"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向下箭號 25"/>
              <p:cNvSpPr/>
              <p:nvPr/>
            </p:nvSpPr>
            <p:spPr bwMode="auto">
              <a:xfrm rot="16200000">
                <a:off x="7725569" y="4506044"/>
                <a:ext cx="241300"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流程圖: 文件 3"/>
              <p:cNvSpPr/>
              <p:nvPr/>
            </p:nvSpPr>
            <p:spPr bwMode="auto">
              <a:xfrm>
                <a:off x="4748213" y="4371900"/>
                <a:ext cx="650875" cy="43973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數學</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8" name="流程圖: 文件 3"/>
              <p:cNvSpPr/>
              <p:nvPr/>
            </p:nvSpPr>
            <p:spPr bwMode="auto">
              <a:xfrm>
                <a:off x="5556250" y="438301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英語</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9" name="流程圖: 文件 3"/>
              <p:cNvSpPr/>
              <p:nvPr/>
            </p:nvSpPr>
            <p:spPr bwMode="auto">
              <a:xfrm>
                <a:off x="6332538"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社會</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30" name="流程圖: 文件 3"/>
              <p:cNvSpPr/>
              <p:nvPr/>
            </p:nvSpPr>
            <p:spPr bwMode="auto">
              <a:xfrm>
                <a:off x="7118350"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自然</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31" name="流程圖: 文件 3"/>
              <p:cNvSpPr/>
              <p:nvPr/>
            </p:nvSpPr>
            <p:spPr bwMode="auto">
              <a:xfrm>
                <a:off x="7915275" y="440206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D713B6"/>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寫作</a:t>
                </a:r>
                <a:endParaRPr lang="en-US" altLang="zh-TW" dirty="0">
                  <a:solidFill>
                    <a:schemeClr val="bg1"/>
                  </a:solidFill>
                  <a:latin typeface="微軟正黑體" panose="020B0604030504040204" pitchFamily="34" charset="-120"/>
                  <a:ea typeface="微軟正黑體" panose="020B0604030504040204" pitchFamily="34" charset="-120"/>
                </a:endParaRPr>
              </a:p>
            </p:txBody>
          </p:sp>
        </p:grpSp>
      </p:grpSp>
      <p:sp>
        <p:nvSpPr>
          <p:cNvPr id="32" name="向下箭號 31"/>
          <p:cNvSpPr/>
          <p:nvPr/>
        </p:nvSpPr>
        <p:spPr>
          <a:xfrm>
            <a:off x="2077392" y="4510090"/>
            <a:ext cx="323850" cy="5032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 name="標題 1"/>
          <p:cNvSpPr>
            <a:spLocks noGrp="1"/>
          </p:cNvSpPr>
          <p:nvPr>
            <p:ph type="title"/>
          </p:nvPr>
        </p:nvSpPr>
        <p:spPr>
          <a:xfrm>
            <a:off x="681832" y="332656"/>
            <a:ext cx="7780337" cy="633412"/>
          </a:xfrm>
          <a:noFill/>
        </p:spPr>
        <p:txBody>
          <a:bodyPr vert="horz" anchor="b">
            <a:noAutofit/>
          </a:bodyPr>
          <a:lstStyle/>
          <a:p>
            <a:pPr algn="ctr"/>
            <a:r>
              <a:rPr lang="zh-TW" altLang="zh-TW" sz="4000" b="1" dirty="0">
                <a:solidFill>
                  <a:schemeClr val="accent1">
                    <a:lumMod val="50000"/>
                  </a:schemeClr>
                </a:solidFill>
                <a:cs typeface="BiauKai"/>
              </a:rPr>
              <a:t>超額比序及分發作業範例</a:t>
            </a:r>
            <a:r>
              <a:rPr lang="zh-TW" altLang="en-US" sz="4000" b="1" dirty="0">
                <a:solidFill>
                  <a:schemeClr val="accent1">
                    <a:lumMod val="50000"/>
                  </a:schemeClr>
                </a:solidFill>
                <a:cs typeface="BiauKai"/>
              </a:rPr>
              <a:t> </a:t>
            </a:r>
            <a:r>
              <a:rPr lang="en-US" altLang="zh-TW" sz="4000" b="1" dirty="0">
                <a:solidFill>
                  <a:schemeClr val="accent1">
                    <a:lumMod val="50000"/>
                  </a:schemeClr>
                </a:solidFill>
                <a:cs typeface="BiauKai"/>
              </a:rPr>
              <a:t>(2)</a:t>
            </a:r>
            <a:endParaRPr lang="zh-TW" altLang="en-US" sz="4000" b="1" dirty="0">
              <a:solidFill>
                <a:schemeClr val="accent1">
                  <a:lumMod val="50000"/>
                </a:schemeClr>
              </a:solidFill>
              <a:cs typeface="BiauKai"/>
            </a:endParaRPr>
          </a:p>
        </p:txBody>
      </p:sp>
      <p:sp>
        <p:nvSpPr>
          <p:cNvPr id="33" name="投影片編號版面配置區 1"/>
          <p:cNvSpPr txBox="1">
            <a:spLocks/>
          </p:cNvSpPr>
          <p:nvPr/>
        </p:nvSpPr>
        <p:spPr>
          <a:xfrm>
            <a:off x="7658100" y="6622288"/>
            <a:ext cx="480060" cy="237744"/>
          </a:xfrm>
          <a:prstGeom prst="rect">
            <a:avLst/>
          </a:prstGeom>
        </p:spPr>
        <p:txBody>
          <a:bodyPr vert="horz" lIns="91440" tIns="45720" rIns="91440" bIns="45720" rtlCol="0" anchor="ctr"/>
          <a:lstStyle>
            <a:defPPr>
              <a:defRPr lang="en-US"/>
            </a:defPPr>
            <a:lvl1pPr marL="0" algn="r" defTabSz="914400" rtl="0" eaLnBrk="0" fontAlgn="base" latinLnBrk="0" hangingPunct="0">
              <a:spcBef>
                <a:spcPct val="0"/>
              </a:spcBef>
              <a:spcAft>
                <a:spcPct val="0"/>
              </a:spcAft>
              <a:defRPr kumimoji="1" lang="zh-TW" sz="1800" b="1" kern="1200">
                <a:solidFill>
                  <a:schemeClr val="bg2"/>
                </a:solidFill>
                <a:latin typeface="Arial" pitchFamily="34" charset="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dirty="0"/>
              <a:t>6</a:t>
            </a:r>
          </a:p>
        </p:txBody>
      </p:sp>
    </p:spTree>
    <p:extLst>
      <p:ext uri="{BB962C8B-B14F-4D97-AF65-F5344CB8AC3E}">
        <p14:creationId xmlns:p14="http://schemas.microsoft.com/office/powerpoint/2010/main" val="17663085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792163" y="156242"/>
            <a:ext cx="7493843" cy="758952"/>
          </a:xfrm>
          <a:noFill/>
        </p:spPr>
        <p:txBody>
          <a:bodyPr>
            <a:noAutofit/>
          </a:bodyPr>
          <a:lstStyle/>
          <a:p>
            <a:pPr rtl="0" eaLnBrk="1" latinLnBrk="0" hangingPunct="1"/>
            <a:r>
              <a:rPr lang="zh-TW" altLang="zh-TW" sz="4000" b="1" kern="1200" dirty="0">
                <a:solidFill>
                  <a:schemeClr val="accent1">
                    <a:lumMod val="50000"/>
                  </a:schemeClr>
                </a:solidFill>
                <a:effectLst/>
                <a:latin typeface="微軟正黑體" panose="020B0604030504040204" pitchFamily="34" charset="-120"/>
                <a:ea typeface="微軟正黑體" panose="020B0604030504040204" pitchFamily="34" charset="-120"/>
                <a:cs typeface="BiauKai"/>
              </a:rPr>
              <a:t>免試入學超額比序案例說明</a:t>
            </a:r>
            <a:r>
              <a:rPr lang="en-US" altLang="zh-TW" sz="4000" b="1" kern="1200" dirty="0">
                <a:solidFill>
                  <a:schemeClr val="accent1">
                    <a:lumMod val="50000"/>
                  </a:schemeClr>
                </a:solidFill>
                <a:effectLst/>
                <a:latin typeface="微軟正黑體" panose="020B0604030504040204" pitchFamily="34" charset="-120"/>
                <a:ea typeface="微軟正黑體" panose="020B0604030504040204" pitchFamily="34" charset="-120"/>
                <a:cs typeface="BiauKai"/>
              </a:rPr>
              <a:t> (1)</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12" name="內容版面配置區 2"/>
          <p:cNvSpPr txBox="1">
            <a:spLocks/>
          </p:cNvSpPr>
          <p:nvPr/>
        </p:nvSpPr>
        <p:spPr bwMode="auto">
          <a:xfrm>
            <a:off x="1403648" y="5000625"/>
            <a:ext cx="5940077" cy="1466850"/>
          </a:xfrm>
          <a:prstGeom prst="rect">
            <a:avLst/>
          </a:prstGeom>
          <a:ln w="19050">
            <a:solidFill>
              <a:schemeClr val="accent1"/>
            </a:solidFill>
          </a:ln>
        </p:spPr>
        <p:style>
          <a:lnRef idx="2">
            <a:schemeClr val="accent6"/>
          </a:lnRef>
          <a:fillRef idx="1">
            <a:schemeClr val="lt1"/>
          </a:fillRef>
          <a:effectRef idx="0">
            <a:schemeClr val="accent6"/>
          </a:effectRef>
          <a:fontRef idx="minor">
            <a:schemeClr val="dk1"/>
          </a:fontRef>
        </p:style>
        <p:txBody>
          <a:bodyPr>
            <a:normAutofit/>
          </a:bodyPr>
          <a:lstStyle>
            <a:lvl1pPr marL="346075" indent="-346075" algn="l" rtl="0" eaLnBrk="0" fontAlgn="base" hangingPunct="0">
              <a:spcBef>
                <a:spcPts val="1800"/>
              </a:spcBef>
              <a:spcAft>
                <a:spcPct val="0"/>
              </a:spcAft>
              <a:buFont typeface="Arial" pitchFamily="34" charset="0"/>
              <a:buChar char="•"/>
              <a:defRPr lang="zh-TW" sz="2400" kern="1200">
                <a:solidFill>
                  <a:schemeClr val="dk1"/>
                </a:solidFill>
                <a:latin typeface="標楷體" pitchFamily="65" charset="-120"/>
                <a:ea typeface="標楷體" pitchFamily="65" charset="-120"/>
                <a:cs typeface="+mn-cs"/>
              </a:defRPr>
            </a:lvl1pPr>
            <a:lvl2pPr marL="739775" indent="-282575" algn="l" rtl="0" eaLnBrk="0" fontAlgn="base" hangingPunct="0">
              <a:spcBef>
                <a:spcPts val="1200"/>
              </a:spcBef>
              <a:spcAft>
                <a:spcPct val="0"/>
              </a:spcAft>
              <a:buFont typeface="Arial" pitchFamily="34" charset="0"/>
              <a:buChar char="•"/>
              <a:defRPr lang="zh-TW" sz="2000" kern="1200">
                <a:solidFill>
                  <a:schemeClr val="dk1"/>
                </a:solidFill>
                <a:latin typeface="+mn-lt"/>
                <a:ea typeface="+mn-ea"/>
                <a:cs typeface="+mn-cs"/>
              </a:defRPr>
            </a:lvl2pPr>
            <a:lvl3pPr marL="1143000" indent="-228600" algn="l" rtl="0" eaLnBrk="0" fontAlgn="base" hangingPunct="0">
              <a:spcBef>
                <a:spcPts val="800"/>
              </a:spcBef>
              <a:spcAft>
                <a:spcPct val="0"/>
              </a:spcAft>
              <a:buFont typeface="Arial" pitchFamily="34" charset="0"/>
              <a:buChar char="•"/>
              <a:defRPr lang="zh-TW" kern="1200">
                <a:solidFill>
                  <a:schemeClr val="dk1"/>
                </a:solidFill>
                <a:latin typeface="+mn-lt"/>
                <a:ea typeface="+mn-ea"/>
                <a:cs typeface="+mn-cs"/>
              </a:defRPr>
            </a:lvl3pPr>
            <a:lvl4pPr marL="16002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4pPr>
            <a:lvl5pPr marL="20574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9pPr>
          </a:lstStyle>
          <a:p>
            <a:pPr marL="0" indent="0">
              <a:buFontTx/>
              <a:buNone/>
              <a:defRPr/>
            </a:pPr>
            <a:r>
              <a:rPr kumimoji="0" altLang="en-US" dirty="0">
                <a:solidFill>
                  <a:schemeClr val="tx1"/>
                </a:solidFill>
                <a:latin typeface="微軟正黑體" panose="020B0604030504040204" pitchFamily="34" charset="-120"/>
                <a:ea typeface="微軟正黑體" panose="020B0604030504040204" pitchFamily="34" charset="-120"/>
              </a:rPr>
              <a:t>若甲生、乙生第</a:t>
            </a:r>
            <a:r>
              <a:rPr kumimoji="0" lang="en-US" altLang="zh-TW" dirty="0">
                <a:solidFill>
                  <a:schemeClr val="tx1"/>
                </a:solidFill>
                <a:latin typeface="微軟正黑體" panose="020B0604030504040204" pitchFamily="34" charset="-120"/>
                <a:ea typeface="微軟正黑體" panose="020B0604030504040204" pitchFamily="34" charset="-120"/>
              </a:rPr>
              <a:t>1</a:t>
            </a:r>
            <a:r>
              <a:rPr kumimoji="0" altLang="en-US" dirty="0">
                <a:solidFill>
                  <a:schemeClr val="tx1"/>
                </a:solidFill>
                <a:latin typeface="微軟正黑體" panose="020B0604030504040204" pitchFamily="34" charset="-120"/>
                <a:ea typeface="微軟正黑體" panose="020B0604030504040204" pitchFamily="34" charset="-120"/>
              </a:rPr>
              <a:t>志願為同一所高中</a:t>
            </a:r>
          </a:p>
          <a:p>
            <a:pPr marL="457200" indent="-457200">
              <a:lnSpc>
                <a:spcPct val="20000"/>
              </a:lnSpc>
              <a:buFont typeface="+mj-lt"/>
              <a:buAutoNum type="arabicPeriod"/>
              <a:defRPr/>
            </a:pPr>
            <a:r>
              <a:rPr kumimoji="0" altLang="en-US" dirty="0">
                <a:solidFill>
                  <a:schemeClr val="tx1"/>
                </a:solidFill>
                <a:latin typeface="微軟正黑體" panose="020B0604030504040204" pitchFamily="34" charset="-120"/>
                <a:ea typeface="微軟正黑體" panose="020B0604030504040204" pitchFamily="34" charset="-120"/>
              </a:rPr>
              <a:t>第一比序</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總積分</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相同。</a:t>
            </a:r>
            <a:endParaRPr lang="en-US" altLang="en-US" dirty="0">
              <a:solidFill>
                <a:schemeClr val="tx1"/>
              </a:solidFill>
              <a:latin typeface="微軟正黑體" panose="020B0604030504040204" pitchFamily="34" charset="-120"/>
              <a:ea typeface="微軟正黑體" panose="020B0604030504040204" pitchFamily="34" charset="-120"/>
            </a:endParaRPr>
          </a:p>
          <a:p>
            <a:pPr marL="457200" indent="-457200">
              <a:lnSpc>
                <a:spcPct val="20000"/>
              </a:lnSpc>
              <a:buFont typeface="+mj-lt"/>
              <a:buAutoNum type="arabicPeriod"/>
              <a:defRPr/>
            </a:pPr>
            <a:r>
              <a:rPr kumimoji="0" altLang="en-US" dirty="0">
                <a:solidFill>
                  <a:schemeClr val="tx1"/>
                </a:solidFill>
                <a:latin typeface="微軟正黑體" panose="020B0604030504040204" pitchFamily="34" charset="-120"/>
                <a:ea typeface="微軟正黑體" panose="020B0604030504040204" pitchFamily="34" charset="-120"/>
              </a:rPr>
              <a:t>第二比序</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多元學習表現</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相同。</a:t>
            </a:r>
            <a:endParaRPr lang="en-US" altLang="en-US" dirty="0">
              <a:solidFill>
                <a:schemeClr val="tx1"/>
              </a:solidFill>
              <a:latin typeface="微軟正黑體" panose="020B0604030504040204" pitchFamily="34" charset="-120"/>
              <a:ea typeface="微軟正黑體" panose="020B0604030504040204" pitchFamily="34" charset="-120"/>
            </a:endParaRPr>
          </a:p>
          <a:p>
            <a:pPr marL="457200" indent="-457200">
              <a:lnSpc>
                <a:spcPct val="20000"/>
              </a:lnSpc>
              <a:buFont typeface="+mj-lt"/>
              <a:buAutoNum type="arabicPeriod"/>
              <a:defRPr/>
            </a:pPr>
            <a:r>
              <a:rPr kumimoji="0" altLang="en-US" dirty="0">
                <a:solidFill>
                  <a:schemeClr val="tx1"/>
                </a:solidFill>
                <a:latin typeface="微軟正黑體" panose="020B0604030504040204" pitchFamily="34" charset="-120"/>
                <a:ea typeface="微軟正黑體" panose="020B0604030504040204" pitchFamily="34" charset="-120"/>
              </a:rPr>
              <a:t>第三比序</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會考總積分</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相同。</a:t>
            </a:r>
            <a:endParaRPr kumimoji="0" altLang="en-US" dirty="0">
              <a:latin typeface="微軟正黑體" panose="020B0604030504040204" pitchFamily="34" charset="-120"/>
              <a:ea typeface="微軟正黑體" panose="020B0604030504040204" pitchFamily="34" charset="-120"/>
            </a:endParaRPr>
          </a:p>
        </p:txBody>
      </p:sp>
      <p:graphicFrame>
        <p:nvGraphicFramePr>
          <p:cNvPr id="13" name="表格 12"/>
          <p:cNvGraphicFramePr>
            <a:graphicFrameLocks noGrp="1"/>
          </p:cNvGraphicFramePr>
          <p:nvPr>
            <p:extLst>
              <p:ext uri="{D42A27DB-BD31-4B8C-83A1-F6EECF244321}">
                <p14:modId xmlns:p14="http://schemas.microsoft.com/office/powerpoint/2010/main" val="72734104"/>
              </p:ext>
            </p:extLst>
          </p:nvPr>
        </p:nvGraphicFramePr>
        <p:xfrm>
          <a:off x="175421" y="1038225"/>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2000" b="0" dirty="0">
                          <a:latin typeface="微軟正黑體" panose="020B0604030504040204" pitchFamily="34" charset="-120"/>
                          <a:ea typeface="微軟正黑體" panose="020B0604030504040204" pitchFamily="34" charset="-120"/>
                        </a:rPr>
                        <a:t>總</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積</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分</a:t>
                      </a:r>
                      <a:endParaRPr lang="en-US" altLang="zh-TW" sz="20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(1)</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多元學習</a:t>
                      </a:r>
                      <a:endParaRPr lang="en-US" altLang="zh-TW" sz="1800" b="0" kern="1200" dirty="0">
                        <a:solidFill>
                          <a:schemeClr val="lt1"/>
                        </a:solidFill>
                        <a:latin typeface="微軟正黑體" panose="020B0604030504040204" pitchFamily="34" charset="-120"/>
                        <a:ea typeface="微軟正黑體" panose="020B0604030504040204" pitchFamily="34" charset="-120"/>
                        <a:cs typeface="+mn-cs"/>
                      </a:endParaRPr>
                    </a:p>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表現</a:t>
                      </a:r>
                      <a:r>
                        <a:rPr lang="en-US" altLang="zh-TW" sz="1800" b="0" kern="1200" dirty="0">
                          <a:solidFill>
                            <a:srgbClr val="0000FF"/>
                          </a:solidFill>
                          <a:latin typeface="微軟正黑體" panose="020B0604030504040204" pitchFamily="34" charset="-120"/>
                          <a:ea typeface="微軟正黑體" panose="020B0604030504040204" pitchFamily="34" charset="-120"/>
                          <a:cs typeface="+mn-cs"/>
                        </a:rPr>
                        <a:t>(2)</a:t>
                      </a:r>
                      <a:endParaRPr lang="zh-TW" altLang="en-US" sz="1800" b="0" kern="1200" dirty="0">
                        <a:solidFill>
                          <a:srgbClr val="0000FF"/>
                        </a:solidFill>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總</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積</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分</a:t>
                      </a:r>
                      <a:endParaRPr lang="en-US" altLang="zh-TW" sz="18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(3)</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志</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願</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序積分</a:t>
                      </a:r>
                      <a:endParaRPr lang="en-US" altLang="zh-TW" sz="1800" b="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endParaRPr kumimoji="0" lang="zh-TW" altLang="en-US"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zh-TW" altLang="en-US" sz="2000" b="0" dirty="0">
                          <a:latin typeface="微軟正黑體" panose="020B0604030504040204" pitchFamily="34" charset="-120"/>
                          <a:ea typeface="微軟正黑體" panose="020B0604030504040204" pitchFamily="34" charset="-120"/>
                        </a:rPr>
                        <a:t>會考各科等第標示</a:t>
                      </a:r>
                      <a:r>
                        <a:rPr lang="en-US" altLang="zh-TW" sz="2000" b="0" dirty="0">
                          <a:solidFill>
                            <a:srgbClr val="0000FF"/>
                          </a:solidFill>
                          <a:latin typeface="微軟正黑體" panose="020B0604030504040204" pitchFamily="34" charset="-120"/>
                          <a:ea typeface="微軟正黑體" panose="020B0604030504040204" pitchFamily="34" charset="-120"/>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均衡</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服務</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000" b="0" dirty="0">
                          <a:latin typeface="微軟正黑體" panose="020B0604030504040204" pitchFamily="34" charset="-120"/>
                          <a:ea typeface="微軟正黑體" panose="020B0604030504040204" pitchFamily="34" charset="-120"/>
                        </a:rPr>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寫</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作</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測</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4" name="文字方塊 1"/>
          <p:cNvSpPr txBox="1">
            <a:spLocks noChangeArrowheads="1"/>
          </p:cNvSpPr>
          <p:nvPr/>
        </p:nvSpPr>
        <p:spPr bwMode="auto">
          <a:xfrm>
            <a:off x="5219700" y="3275013"/>
            <a:ext cx="3903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dirty="0">
                <a:solidFill>
                  <a:srgbClr val="FF0000"/>
                </a:solidFill>
                <a:latin typeface="Arial" pitchFamily="34" charset="0"/>
              </a:rPr>
              <a:t>6          7          1        3       2      0.8</a:t>
            </a:r>
            <a:endParaRPr lang="zh-TW" altLang="en-US" sz="1800">
              <a:solidFill>
                <a:srgbClr val="FF0000"/>
              </a:solidFill>
              <a:latin typeface="Arial" pitchFamily="34" charset="0"/>
            </a:endParaRPr>
          </a:p>
        </p:txBody>
      </p:sp>
      <p:sp>
        <p:nvSpPr>
          <p:cNvPr id="15" name="文字方塊 8"/>
          <p:cNvSpPr txBox="1">
            <a:spLocks noChangeArrowheads="1"/>
          </p:cNvSpPr>
          <p:nvPr/>
        </p:nvSpPr>
        <p:spPr bwMode="auto">
          <a:xfrm>
            <a:off x="5240338" y="4406900"/>
            <a:ext cx="3903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dirty="0">
                <a:solidFill>
                  <a:srgbClr val="FF0000"/>
                </a:solidFill>
                <a:latin typeface="Arial" pitchFamily="34" charset="0"/>
              </a:rPr>
              <a:t>6          6          2        2       3      0.8</a:t>
            </a:r>
            <a:endParaRPr lang="zh-TW" altLang="en-US" sz="1800">
              <a:solidFill>
                <a:srgbClr val="FF0000"/>
              </a:solidFill>
              <a:latin typeface="Arial" pitchFamily="34" charset="0"/>
            </a:endParaRPr>
          </a:p>
        </p:txBody>
      </p:sp>
    </p:spTree>
    <p:extLst>
      <p:ext uri="{BB962C8B-B14F-4D97-AF65-F5344CB8AC3E}">
        <p14:creationId xmlns:p14="http://schemas.microsoft.com/office/powerpoint/2010/main" val="1164413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629562" y="123825"/>
            <a:ext cx="7884876" cy="758952"/>
          </a:xfrm>
          <a:noFill/>
        </p:spPr>
        <p:txBody>
          <a:bodyPr>
            <a:noAutofit/>
          </a:bodyPr>
          <a:lstStyle/>
          <a:p>
            <a:pPr rtl="0" eaLnBrk="1" latinLnBrk="0" hangingPunct="1"/>
            <a:r>
              <a:rPr lang="zh-TW" altLang="zh-TW" sz="4000" b="1" kern="1200" dirty="0">
                <a:solidFill>
                  <a:schemeClr val="accent1">
                    <a:lumMod val="50000"/>
                  </a:schemeClr>
                </a:solidFill>
                <a:effectLst/>
                <a:latin typeface="微軟正黑體" panose="020B0604030504040204" pitchFamily="34" charset="-120"/>
                <a:ea typeface="微軟正黑體" panose="020B0604030504040204" pitchFamily="34" charset="-120"/>
                <a:cs typeface="BiauKai"/>
              </a:rPr>
              <a:t>免試入學超額比序案例說明</a:t>
            </a:r>
            <a:r>
              <a:rPr lang="zh-TW" altLang="en-US" sz="4000" b="1" kern="1200" dirty="0">
                <a:solidFill>
                  <a:schemeClr val="accent1">
                    <a:lumMod val="50000"/>
                  </a:schemeClr>
                </a:solidFill>
                <a:effectLst/>
                <a:latin typeface="微軟正黑體" panose="020B0604030504040204" pitchFamily="34" charset="-120"/>
                <a:ea typeface="微軟正黑體" panose="020B0604030504040204" pitchFamily="34" charset="-120"/>
                <a:cs typeface="BiauKai"/>
              </a:rPr>
              <a:t> </a:t>
            </a:r>
            <a:r>
              <a:rPr lang="en-US" altLang="zh-TW" sz="4000" b="1" kern="1200" dirty="0">
                <a:solidFill>
                  <a:schemeClr val="accent1">
                    <a:lumMod val="50000"/>
                  </a:schemeClr>
                </a:solidFill>
                <a:effectLst/>
                <a:latin typeface="微軟正黑體" panose="020B0604030504040204" pitchFamily="34" charset="-120"/>
                <a:ea typeface="微軟正黑體" panose="020B0604030504040204" pitchFamily="34" charset="-120"/>
                <a:cs typeface="BiauKai"/>
              </a:rPr>
              <a:t>(2)</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9" name="內容版面配置區 2"/>
          <p:cNvSpPr txBox="1">
            <a:spLocks/>
          </p:cNvSpPr>
          <p:nvPr/>
        </p:nvSpPr>
        <p:spPr bwMode="auto">
          <a:xfrm>
            <a:off x="1187624" y="4928394"/>
            <a:ext cx="7326814" cy="1008062"/>
          </a:xfrm>
          <a:prstGeom prst="rect">
            <a:avLst/>
          </a:prstGeom>
          <a:ln w="19050">
            <a:solidFill>
              <a:schemeClr val="accent1"/>
            </a:solidFill>
          </a:ln>
        </p:spPr>
        <p:style>
          <a:lnRef idx="2">
            <a:schemeClr val="accent6"/>
          </a:lnRef>
          <a:fillRef idx="1">
            <a:schemeClr val="lt1"/>
          </a:fillRef>
          <a:effectRef idx="0">
            <a:schemeClr val="accent6"/>
          </a:effectRef>
          <a:fontRef idx="minor">
            <a:schemeClr val="dk1"/>
          </a:fontRef>
        </p:style>
        <p:txBody>
          <a:bodyPr>
            <a:normAutofit fontScale="92500"/>
          </a:bodyPr>
          <a:lstStyle>
            <a:lvl1pPr marL="346075" indent="-346075" algn="l" rtl="0" eaLnBrk="0" fontAlgn="base" hangingPunct="0">
              <a:spcBef>
                <a:spcPts val="1800"/>
              </a:spcBef>
              <a:spcAft>
                <a:spcPct val="0"/>
              </a:spcAft>
              <a:buFont typeface="Arial" pitchFamily="34" charset="0"/>
              <a:buChar char="•"/>
              <a:defRPr lang="zh-TW" sz="2400" kern="1200">
                <a:solidFill>
                  <a:schemeClr val="dk1"/>
                </a:solidFill>
                <a:latin typeface="標楷體" pitchFamily="65" charset="-120"/>
                <a:ea typeface="標楷體" pitchFamily="65" charset="-120"/>
                <a:cs typeface="+mn-cs"/>
              </a:defRPr>
            </a:lvl1pPr>
            <a:lvl2pPr marL="739775" indent="-282575" algn="l" rtl="0" eaLnBrk="0" fontAlgn="base" hangingPunct="0">
              <a:spcBef>
                <a:spcPts val="1200"/>
              </a:spcBef>
              <a:spcAft>
                <a:spcPct val="0"/>
              </a:spcAft>
              <a:buFont typeface="Arial" pitchFamily="34" charset="0"/>
              <a:buChar char="•"/>
              <a:defRPr lang="zh-TW" sz="2000" kern="1200">
                <a:solidFill>
                  <a:schemeClr val="dk1"/>
                </a:solidFill>
                <a:latin typeface="+mn-lt"/>
                <a:ea typeface="+mn-ea"/>
                <a:cs typeface="+mn-cs"/>
              </a:defRPr>
            </a:lvl2pPr>
            <a:lvl3pPr marL="1143000" indent="-228600" algn="l" rtl="0" eaLnBrk="0" fontAlgn="base" hangingPunct="0">
              <a:spcBef>
                <a:spcPts val="800"/>
              </a:spcBef>
              <a:spcAft>
                <a:spcPct val="0"/>
              </a:spcAft>
              <a:buFont typeface="Arial" pitchFamily="34" charset="0"/>
              <a:buChar char="•"/>
              <a:defRPr lang="zh-TW" kern="1200">
                <a:solidFill>
                  <a:schemeClr val="dk1"/>
                </a:solidFill>
                <a:latin typeface="+mn-lt"/>
                <a:ea typeface="+mn-ea"/>
                <a:cs typeface="+mn-cs"/>
              </a:defRPr>
            </a:lvl3pPr>
            <a:lvl4pPr marL="16002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4pPr>
            <a:lvl5pPr marL="20574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9pPr>
          </a:lstStyle>
          <a:p>
            <a:pPr marL="457200" indent="-457200">
              <a:buFont typeface="+mj-lt"/>
              <a:buAutoNum type="arabicPeriod" startAt="4"/>
              <a:defRPr/>
            </a:pPr>
            <a:r>
              <a:rPr kumimoji="0" altLang="en-US" dirty="0">
                <a:solidFill>
                  <a:schemeClr val="tx1"/>
                </a:solidFill>
                <a:latin typeface="微軟正黑體" panose="020B0604030504040204" pitchFamily="34" charset="-120"/>
                <a:ea typeface="微軟正黑體" panose="020B0604030504040204" pitchFamily="34" charset="-120"/>
              </a:rPr>
              <a:t>第四比序</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志願序積分</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相同。</a:t>
            </a:r>
            <a:endParaRPr lang="en-US" altLang="en-US" dirty="0">
              <a:solidFill>
                <a:schemeClr val="tx1"/>
              </a:solidFill>
              <a:latin typeface="微軟正黑體" panose="020B0604030504040204" pitchFamily="34" charset="-120"/>
              <a:ea typeface="微軟正黑體" panose="020B0604030504040204" pitchFamily="34" charset="-120"/>
            </a:endParaRPr>
          </a:p>
          <a:p>
            <a:pPr marL="457200" indent="-457200">
              <a:buFont typeface="+mj-lt"/>
              <a:buAutoNum type="arabicPeriod" startAt="4"/>
              <a:defRPr/>
            </a:pPr>
            <a:r>
              <a:rPr kumimoji="0" altLang="en-US" dirty="0">
                <a:solidFill>
                  <a:schemeClr val="tx1"/>
                </a:solidFill>
                <a:latin typeface="微軟正黑體" panose="020B0604030504040204" pitchFamily="34" charset="-120"/>
                <a:ea typeface="微軟正黑體" panose="020B0604030504040204" pitchFamily="34" charset="-120"/>
              </a:rPr>
              <a:t>第五比序</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各科會考標示</a:t>
            </a:r>
            <a:r>
              <a:rPr kumimoji="0" lang="en-US" altLang="zh-TW" dirty="0">
                <a:solidFill>
                  <a:schemeClr val="tx1"/>
                </a:solidFill>
                <a:latin typeface="微軟正黑體" panose="020B0604030504040204" pitchFamily="34" charset="-120"/>
                <a:ea typeface="微軟正黑體" panose="020B0604030504040204" pitchFamily="34" charset="-120"/>
              </a:rPr>
              <a:t>)</a:t>
            </a:r>
            <a:r>
              <a:rPr kumimoji="0" altLang="en-US" dirty="0">
                <a:solidFill>
                  <a:schemeClr val="tx1"/>
                </a:solidFill>
                <a:latin typeface="微軟正黑體" panose="020B0604030504040204" pitchFamily="34" charset="-120"/>
                <a:ea typeface="微軟正黑體" panose="020B0604030504040204" pitchFamily="34" charset="-120"/>
              </a:rPr>
              <a:t>，故超額比序時，</a:t>
            </a:r>
            <a:r>
              <a:rPr kumimoji="0" altLang="en-US" b="1" dirty="0">
                <a:solidFill>
                  <a:srgbClr val="0000FF"/>
                </a:solidFill>
                <a:latin typeface="微軟正黑體" panose="020B0604030504040204" pitchFamily="34" charset="-120"/>
                <a:ea typeface="微軟正黑體" panose="020B0604030504040204" pitchFamily="34" charset="-120"/>
              </a:rPr>
              <a:t>甲生</a:t>
            </a:r>
            <a:r>
              <a:rPr kumimoji="0" altLang="en-US" dirty="0">
                <a:solidFill>
                  <a:schemeClr val="tx1"/>
                </a:solidFill>
                <a:latin typeface="微軟正黑體" panose="020B0604030504040204" pitchFamily="34" charset="-120"/>
                <a:ea typeface="微軟正黑體" panose="020B0604030504040204" pitchFamily="34" charset="-120"/>
              </a:rPr>
              <a:t>勝出。</a:t>
            </a:r>
            <a:endParaRPr kumimoji="0" altLang="en-US" dirty="0">
              <a:latin typeface="微軟正黑體" panose="020B0604030504040204" pitchFamily="34" charset="-120"/>
              <a:ea typeface="微軟正黑體" panose="020B0604030504040204" pitchFamily="34" charset="-120"/>
            </a:endParaRPr>
          </a:p>
        </p:txBody>
      </p:sp>
      <p:graphicFrame>
        <p:nvGraphicFramePr>
          <p:cNvPr id="10" name="表格 9"/>
          <p:cNvGraphicFramePr>
            <a:graphicFrameLocks noGrp="1"/>
          </p:cNvGraphicFramePr>
          <p:nvPr>
            <p:extLst>
              <p:ext uri="{D42A27DB-BD31-4B8C-83A1-F6EECF244321}">
                <p14:modId xmlns:p14="http://schemas.microsoft.com/office/powerpoint/2010/main" val="1774281990"/>
              </p:ext>
            </p:extLst>
          </p:nvPr>
        </p:nvGraphicFramePr>
        <p:xfrm>
          <a:off x="175421" y="933450"/>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2000" b="0" dirty="0">
                          <a:latin typeface="微軟正黑體" panose="020B0604030504040204" pitchFamily="34" charset="-120"/>
                          <a:ea typeface="微軟正黑體" panose="020B0604030504040204" pitchFamily="34" charset="-120"/>
                        </a:rPr>
                        <a:t>總</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積</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分</a:t>
                      </a:r>
                      <a:endParaRPr lang="en-US" altLang="zh-TW" sz="20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(1)</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多元學習</a:t>
                      </a:r>
                      <a:endParaRPr lang="en-US" altLang="zh-TW" sz="1800" b="0" kern="1200" dirty="0">
                        <a:solidFill>
                          <a:schemeClr val="lt1"/>
                        </a:solidFill>
                        <a:latin typeface="微軟正黑體" panose="020B0604030504040204" pitchFamily="34" charset="-120"/>
                        <a:ea typeface="微軟正黑體" panose="020B0604030504040204" pitchFamily="34" charset="-120"/>
                        <a:cs typeface="+mn-cs"/>
                      </a:endParaRPr>
                    </a:p>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表現</a:t>
                      </a:r>
                      <a:r>
                        <a:rPr lang="en-US" altLang="zh-TW" sz="1800" b="0" kern="1200" dirty="0">
                          <a:solidFill>
                            <a:srgbClr val="0000FF"/>
                          </a:solidFill>
                          <a:latin typeface="微軟正黑體" panose="020B0604030504040204" pitchFamily="34" charset="-120"/>
                          <a:ea typeface="微軟正黑體" panose="020B0604030504040204" pitchFamily="34" charset="-120"/>
                          <a:cs typeface="+mn-cs"/>
                        </a:rPr>
                        <a:t>(2)</a:t>
                      </a:r>
                      <a:endParaRPr lang="zh-TW" altLang="en-US" sz="1800" b="0" kern="1200" dirty="0">
                        <a:solidFill>
                          <a:srgbClr val="0000FF"/>
                        </a:solidFill>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總</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積</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分</a:t>
                      </a:r>
                      <a:endParaRPr lang="en-US" altLang="zh-TW" sz="18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(3)</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志</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願</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序積分</a:t>
                      </a:r>
                      <a:endParaRPr lang="en-US" altLang="zh-TW" sz="1800" b="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endParaRPr kumimoji="0" lang="zh-TW" altLang="en-US"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zh-TW" altLang="en-US" sz="2000" b="0" dirty="0">
                          <a:latin typeface="微軟正黑體" panose="020B0604030504040204" pitchFamily="34" charset="-120"/>
                          <a:ea typeface="微軟正黑體" panose="020B0604030504040204" pitchFamily="34" charset="-120"/>
                        </a:rPr>
                        <a:t>會考各科等第標示</a:t>
                      </a:r>
                      <a:r>
                        <a:rPr lang="en-US" altLang="zh-TW" sz="2000" b="0" dirty="0">
                          <a:solidFill>
                            <a:srgbClr val="0000FF"/>
                          </a:solidFill>
                          <a:latin typeface="微軟正黑體" panose="020B0604030504040204" pitchFamily="34" charset="-120"/>
                          <a:ea typeface="微軟正黑體" panose="020B0604030504040204" pitchFamily="34" charset="-120"/>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均衡</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服務</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000" b="0" dirty="0">
                          <a:latin typeface="微軟正黑體" panose="020B0604030504040204" pitchFamily="34" charset="-120"/>
                          <a:ea typeface="微軟正黑體" panose="020B0604030504040204" pitchFamily="34" charset="-120"/>
                        </a:rPr>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solidFill>
                            <a:srgbClr val="0000FF"/>
                          </a:solidFill>
                          <a:latin typeface="微軟正黑體" panose="020B0604030504040204" pitchFamily="34" charset="-120"/>
                          <a:ea typeface="微軟正黑體" panose="020B0604030504040204" pitchFamily="34" charset="-120"/>
                        </a:rPr>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寫</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作</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測</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文字方塊 7"/>
          <p:cNvSpPr txBox="1">
            <a:spLocks noChangeArrowheads="1"/>
          </p:cNvSpPr>
          <p:nvPr/>
        </p:nvSpPr>
        <p:spPr bwMode="auto">
          <a:xfrm>
            <a:off x="5231289" y="3170238"/>
            <a:ext cx="3903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dirty="0">
                <a:solidFill>
                  <a:srgbClr val="FF0000"/>
                </a:solidFill>
                <a:latin typeface="Arial" pitchFamily="34" charset="0"/>
              </a:rPr>
              <a:t>6          7          1        3       2      0.8</a:t>
            </a:r>
            <a:endParaRPr lang="zh-TW" altLang="en-US" sz="1800">
              <a:solidFill>
                <a:srgbClr val="FF0000"/>
              </a:solidFill>
              <a:latin typeface="Arial" pitchFamily="34" charset="0"/>
            </a:endParaRPr>
          </a:p>
        </p:txBody>
      </p:sp>
      <p:sp>
        <p:nvSpPr>
          <p:cNvPr id="12" name="文字方塊 9"/>
          <p:cNvSpPr txBox="1">
            <a:spLocks noChangeArrowheads="1"/>
          </p:cNvSpPr>
          <p:nvPr/>
        </p:nvSpPr>
        <p:spPr bwMode="auto">
          <a:xfrm>
            <a:off x="5251927" y="4302125"/>
            <a:ext cx="3903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dirty="0">
                <a:solidFill>
                  <a:srgbClr val="FF0000"/>
                </a:solidFill>
                <a:latin typeface="Arial" pitchFamily="34" charset="0"/>
              </a:rPr>
              <a:t>6          6          2        2       3      0.8</a:t>
            </a:r>
            <a:endParaRPr lang="zh-TW" altLang="en-US" sz="1800" dirty="0">
              <a:solidFill>
                <a:srgbClr val="FF0000"/>
              </a:solidFill>
              <a:latin typeface="Arial" pitchFamily="34" charset="0"/>
            </a:endParaRPr>
          </a:p>
        </p:txBody>
      </p:sp>
    </p:spTree>
    <p:extLst>
      <p:ext uri="{BB962C8B-B14F-4D97-AF65-F5344CB8AC3E}">
        <p14:creationId xmlns:p14="http://schemas.microsoft.com/office/powerpoint/2010/main" val="2123653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56" y="0"/>
            <a:ext cx="9097589" cy="6858000"/>
          </a:xfrm>
          <a:prstGeom prst="rect">
            <a:avLst/>
          </a:prstGeom>
        </p:spPr>
      </p:pic>
      <p:sp>
        <p:nvSpPr>
          <p:cNvPr id="2" name="標題 1"/>
          <p:cNvSpPr>
            <a:spLocks noGrp="1"/>
          </p:cNvSpPr>
          <p:nvPr>
            <p:ph type="title"/>
          </p:nvPr>
        </p:nvSpPr>
        <p:spPr>
          <a:xfrm>
            <a:off x="415738" y="2420888"/>
            <a:ext cx="8229600" cy="1143000"/>
          </a:xfrm>
        </p:spPr>
        <p:txBody>
          <a:bodyPr>
            <a:noAutofit/>
          </a:bodyPr>
          <a:lstStyle/>
          <a:p>
            <a:r>
              <a:rPr lang="en-US" altLang="zh-TW" sz="5400" b="1" dirty="0">
                <a:solidFill>
                  <a:schemeClr val="bg1"/>
                </a:solidFill>
                <a:latin typeface="微軟正黑體" panose="020B0604030504040204" pitchFamily="34" charset="-120"/>
                <a:ea typeface="微軟正黑體" panose="020B0604030504040204" pitchFamily="34" charset="-120"/>
              </a:rPr>
              <a:t>110</a:t>
            </a:r>
            <a:r>
              <a:rPr lang="zh-TW" altLang="en-US" sz="5400" b="1" dirty="0">
                <a:solidFill>
                  <a:schemeClr val="bg1"/>
                </a:solidFill>
                <a:latin typeface="微軟正黑體" panose="020B0604030504040204" pitchFamily="34" charset="-120"/>
                <a:ea typeface="微軟正黑體" panose="020B0604030504040204" pitchFamily="34" charset="-120"/>
              </a:rPr>
              <a:t>年臺北市</a:t>
            </a:r>
            <a:r>
              <a:rPr lang="en-US" altLang="zh-TW" sz="5400" b="1" dirty="0">
                <a:solidFill>
                  <a:schemeClr val="bg1"/>
                </a:solidFill>
                <a:latin typeface="微軟正黑體" panose="020B0604030504040204" pitchFamily="34" charset="-120"/>
                <a:ea typeface="微軟正黑體" panose="020B0604030504040204" pitchFamily="34" charset="-120"/>
              </a:rPr>
              <a:t/>
            </a:r>
            <a:br>
              <a:rPr lang="en-US" altLang="zh-TW" sz="5400" b="1" dirty="0">
                <a:solidFill>
                  <a:schemeClr val="bg1"/>
                </a:solidFill>
                <a:latin typeface="微軟正黑體" panose="020B0604030504040204" pitchFamily="34" charset="-120"/>
                <a:ea typeface="微軟正黑體" panose="020B0604030504040204" pitchFamily="34" charset="-120"/>
              </a:rPr>
            </a:br>
            <a:r>
              <a:rPr lang="zh-TW" altLang="en-US" sz="5400" b="1" dirty="0">
                <a:solidFill>
                  <a:schemeClr val="bg1"/>
                </a:solidFill>
                <a:latin typeface="微軟正黑體" panose="020B0604030504040204" pitchFamily="34" charset="-120"/>
                <a:ea typeface="微軟正黑體" panose="020B0604030504040204" pitchFamily="34" charset="-120"/>
              </a:rPr>
              <a:t>優先免試入學方案</a:t>
            </a:r>
          </a:p>
        </p:txBody>
      </p:sp>
    </p:spTree>
    <p:extLst>
      <p:ext uri="{BB962C8B-B14F-4D97-AF65-F5344CB8AC3E}">
        <p14:creationId xmlns:p14="http://schemas.microsoft.com/office/powerpoint/2010/main" val="3929134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99392"/>
            <a:ext cx="9144000" cy="6858000"/>
          </a:xfrm>
          <a:prstGeom prst="rect">
            <a:avLst/>
          </a:prstGeom>
        </p:spPr>
      </p:pic>
      <p:sp>
        <p:nvSpPr>
          <p:cNvPr id="2" name="標題 1"/>
          <p:cNvSpPr>
            <a:spLocks noGrp="1"/>
          </p:cNvSpPr>
          <p:nvPr>
            <p:ph type="title"/>
          </p:nvPr>
        </p:nvSpPr>
        <p:spPr>
          <a:xfrm>
            <a:off x="457200" y="44624"/>
            <a:ext cx="8229600" cy="1143000"/>
          </a:xfrm>
          <a:noFill/>
        </p:spPr>
        <p:txBody>
          <a:bodyPr>
            <a:normAutofit/>
          </a:bodyPr>
          <a:lstStyle/>
          <a:p>
            <a:r>
              <a:rPr kumimoji="1" lang="zh-TW" altLang="en-US" sz="4800" b="1" dirty="0">
                <a:solidFill>
                  <a:schemeClr val="accent1">
                    <a:lumMod val="50000"/>
                  </a:schemeClr>
                </a:solidFill>
                <a:latin typeface="微軟正黑體" panose="020B0604030504040204" pitchFamily="34" charset="-120"/>
                <a:ea typeface="微軟正黑體" panose="020B0604030504040204" pitchFamily="34" charset="-120"/>
              </a:rPr>
              <a:t>核心精神</a:t>
            </a:r>
          </a:p>
        </p:txBody>
      </p:sp>
      <p:sp>
        <p:nvSpPr>
          <p:cNvPr id="3" name="內容版面配置區 2"/>
          <p:cNvSpPr>
            <a:spLocks noGrp="1"/>
          </p:cNvSpPr>
          <p:nvPr>
            <p:ph idx="1"/>
          </p:nvPr>
        </p:nvSpPr>
        <p:spPr>
          <a:xfrm>
            <a:off x="1475656" y="1700808"/>
            <a:ext cx="6347048" cy="1900808"/>
          </a:xfrm>
        </p:spPr>
        <p:txBody>
          <a:bodyPr>
            <a:normAutofit/>
          </a:bodyPr>
          <a:lstStyle/>
          <a:p>
            <a:r>
              <a:rPr kumimoji="1" lang="zh-TW" altLang="en-US" sz="3600" dirty="0">
                <a:latin typeface="微軟正黑體" panose="020B0604030504040204" pitchFamily="34" charset="-120"/>
                <a:ea typeface="微軟正黑體" panose="020B0604030504040204" pitchFamily="34" charset="-120"/>
              </a:rPr>
              <a:t>臺北市國中應屆畢業生選擇</a:t>
            </a:r>
            <a:r>
              <a:rPr kumimoji="1" lang="zh-TW" altLang="en-US" sz="3600" b="1" dirty="0">
                <a:solidFill>
                  <a:srgbClr val="FF0000"/>
                </a:solidFill>
                <a:latin typeface="微軟正黑體" panose="020B0604030504040204" pitchFamily="34" charset="-120"/>
                <a:ea typeface="微軟正黑體" panose="020B0604030504040204" pitchFamily="34" charset="-120"/>
              </a:rPr>
              <a:t>單一志願</a:t>
            </a:r>
            <a:r>
              <a:rPr kumimoji="1" lang="zh-TW" altLang="en-US" sz="3600" dirty="0">
                <a:latin typeface="微軟正黑體" panose="020B0604030504040204" pitchFamily="34" charset="-120"/>
                <a:ea typeface="微軟正黑體" panose="020B0604030504040204" pitchFamily="34" charset="-120"/>
              </a:rPr>
              <a:t>優先免試入學。</a:t>
            </a:r>
            <a:endParaRPr kumimoji="1" lang="en-US" altLang="zh-TW" sz="3600" dirty="0">
              <a:latin typeface="微軟正黑體" panose="020B0604030504040204" pitchFamily="34" charset="-120"/>
              <a:ea typeface="微軟正黑體" panose="020B0604030504040204" pitchFamily="34" charset="-120"/>
            </a:endParaRPr>
          </a:p>
          <a:p>
            <a:r>
              <a:rPr kumimoji="1" lang="zh-TW" altLang="en-US" sz="3600" dirty="0">
                <a:latin typeface="微軟正黑體" panose="020B0604030504040204" pitchFamily="34" charset="-120"/>
                <a:ea typeface="微軟正黑體" panose="020B0604030504040204" pitchFamily="34" charset="-120"/>
              </a:rPr>
              <a:t>鼓勵</a:t>
            </a:r>
            <a:r>
              <a:rPr kumimoji="1" lang="zh-TW" altLang="en-US" sz="3600" b="1" dirty="0">
                <a:solidFill>
                  <a:srgbClr val="FF0000"/>
                </a:solidFill>
                <a:latin typeface="微軟正黑體" panose="020B0604030504040204" pitchFamily="34" charset="-120"/>
                <a:ea typeface="微軟正黑體" panose="020B0604030504040204" pitchFamily="34" charset="-120"/>
              </a:rPr>
              <a:t>就近入學</a:t>
            </a:r>
            <a:r>
              <a:rPr kumimoji="1" lang="zh-TW" altLang="en-US" sz="3600" dirty="0">
                <a:latin typeface="微軟正黑體" panose="020B0604030504040204" pitchFamily="34" charset="-120"/>
                <a:ea typeface="微軟正黑體" panose="020B0604030504040204" pitchFamily="34" charset="-120"/>
              </a:rPr>
              <a:t>。</a:t>
            </a:r>
            <a:endParaRPr kumimoji="1" lang="en-US" altLang="zh-TW" sz="3600" dirty="0">
              <a:latin typeface="微軟正黑體" panose="020B0604030504040204" pitchFamily="34" charset="-120"/>
              <a:ea typeface="微軟正黑體" panose="020B0604030504040204" pitchFamily="34" charset="-120"/>
            </a:endParaRPr>
          </a:p>
          <a:p>
            <a:endParaRPr kumimoji="1" lang="en-US" altLang="zh-TW" sz="36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79383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27539" y="0"/>
            <a:ext cx="9144000" cy="6858000"/>
          </a:xfrm>
          <a:prstGeom prst="rect">
            <a:avLst/>
          </a:prstGeom>
        </p:spPr>
      </p:pic>
      <p:sp>
        <p:nvSpPr>
          <p:cNvPr id="7" name="標題 1"/>
          <p:cNvSpPr>
            <a:spLocks noGrp="1"/>
          </p:cNvSpPr>
          <p:nvPr>
            <p:ph type="title"/>
          </p:nvPr>
        </p:nvSpPr>
        <p:spPr>
          <a:xfrm>
            <a:off x="602023" y="260648"/>
            <a:ext cx="7884876" cy="758952"/>
          </a:xfrm>
          <a:noFill/>
        </p:spPr>
        <p:txBody>
          <a:bodyPr>
            <a:noAutofit/>
          </a:bodyPr>
          <a:lstStyle/>
          <a:p>
            <a:pPr rtl="0" eaLnBrk="1" latinLnBrk="0" hangingPunct="1"/>
            <a:r>
              <a:rPr lang="en-US" altLang="zh-TW" sz="4000" b="1" kern="1200" dirty="0">
                <a:solidFill>
                  <a:schemeClr val="accent1">
                    <a:lumMod val="50000"/>
                  </a:schemeClr>
                </a:solidFill>
                <a:effectLst/>
                <a:latin typeface="微軟正黑體" panose="020B0604030504040204" pitchFamily="34" charset="-120"/>
                <a:ea typeface="微軟正黑體" panose="020B0604030504040204" pitchFamily="34" charset="-120"/>
                <a:cs typeface="BiauKai"/>
              </a:rPr>
              <a:t>110</a:t>
            </a:r>
            <a:r>
              <a:rPr lang="zh-TW" altLang="en-US" sz="4000" b="1" kern="1200" dirty="0">
                <a:solidFill>
                  <a:schemeClr val="accent1">
                    <a:lumMod val="50000"/>
                  </a:schemeClr>
                </a:solidFill>
                <a:effectLst/>
                <a:latin typeface="微軟正黑體" panose="020B0604030504040204" pitchFamily="34" charset="-120"/>
                <a:ea typeface="微軟正黑體" panose="020B0604030504040204" pitchFamily="34" charset="-120"/>
                <a:cs typeface="BiauKai"/>
              </a:rPr>
              <a:t>學年度優先免試入學流程圖</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019600"/>
            <a:ext cx="7109022" cy="5487947"/>
          </a:xfrm>
          <a:prstGeom prst="rect">
            <a:avLst/>
          </a:prstGeom>
        </p:spPr>
      </p:pic>
    </p:spTree>
    <p:extLst>
      <p:ext uri="{BB962C8B-B14F-4D97-AF65-F5344CB8AC3E}">
        <p14:creationId xmlns:p14="http://schemas.microsoft.com/office/powerpoint/2010/main" val="220911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539552" y="188640"/>
            <a:ext cx="7690048" cy="792088"/>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十二年國民基本教育政策架構</a:t>
            </a:r>
          </a:p>
        </p:txBody>
      </p:sp>
      <p:pic>
        <p:nvPicPr>
          <p:cNvPr id="7" name="Picture 2" descr="「三大願景」的圖片搜尋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374" y="1052736"/>
            <a:ext cx="6949252"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22945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 name="標題 1"/>
          <p:cNvSpPr>
            <a:spLocks noGrp="1"/>
          </p:cNvSpPr>
          <p:nvPr>
            <p:ph type="title"/>
          </p:nvPr>
        </p:nvSpPr>
        <p:spPr>
          <a:xfrm>
            <a:off x="935596" y="260648"/>
            <a:ext cx="7272808" cy="654896"/>
          </a:xfrm>
          <a:noFill/>
        </p:spPr>
        <p:txBody>
          <a:bodyPr vert="horz" anchor="b">
            <a:noAutofit/>
          </a:bodyPr>
          <a:lstStyle/>
          <a:p>
            <a:r>
              <a:rPr kumimoji="1"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重要日程</a:t>
            </a:r>
            <a:r>
              <a:rPr kumimoji="1"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kumimoji="1"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第一類</a:t>
            </a:r>
            <a:r>
              <a:rPr kumimoji="1"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endParaRPr kumimoji="1"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4" name="內容版面配置區 2"/>
          <p:cNvSpPr txBox="1">
            <a:spLocks/>
          </p:cNvSpPr>
          <p:nvPr/>
        </p:nvSpPr>
        <p:spPr>
          <a:xfrm>
            <a:off x="248934" y="1421160"/>
            <a:ext cx="8646132" cy="3592016"/>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110/05/17(</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至</a:t>
            </a:r>
            <a:r>
              <a:rPr lang="en-US" altLang="zh-TW" sz="2400" dirty="0">
                <a:solidFill>
                  <a:srgbClr val="FF0000"/>
                </a:solidFill>
                <a:latin typeface="微軟正黑體" panose="020B0604030504040204" pitchFamily="34" charset="-120"/>
                <a:ea typeface="微軟正黑體" panose="020B0604030504040204" pitchFamily="34" charset="-120"/>
              </a:rPr>
              <a:t>110/05/18(</a:t>
            </a:r>
            <a:r>
              <a:rPr lang="zh-TW" altLang="en-US" sz="2400" dirty="0">
                <a:solidFill>
                  <a:srgbClr val="FF0000"/>
                </a:solidFill>
                <a:latin typeface="微軟正黑體" panose="020B0604030504040204" pitchFamily="34" charset="-120"/>
                <a:ea typeface="微軟正黑體" panose="020B0604030504040204" pitchFamily="34" charset="-120"/>
              </a:rPr>
              <a:t>二</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中午</a:t>
            </a:r>
            <a:r>
              <a:rPr lang="en-US" altLang="zh-TW" sz="2400" dirty="0">
                <a:solidFill>
                  <a:srgbClr val="FF0000"/>
                </a:solidFill>
                <a:latin typeface="微軟正黑體" panose="020B0604030504040204" pitchFamily="34" charset="-120"/>
                <a:ea typeface="微軟正黑體" panose="020B0604030504040204" pitchFamily="34" charset="-120"/>
              </a:rPr>
              <a:t>12</a:t>
            </a:r>
            <a:r>
              <a:rPr lang="zh-TW" altLang="en-US" sz="2400" dirty="0">
                <a:solidFill>
                  <a:srgbClr val="FF0000"/>
                </a:solidFill>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236788" indent="0">
              <a:buFont typeface="Wingdings 3"/>
              <a:buNone/>
              <a:defRPr/>
            </a:pPr>
            <a:r>
              <a:rPr lang="zh-TW" altLang="en-US" sz="2400" dirty="0">
                <a:latin typeface="微軟正黑體" panose="020B0604030504040204" pitchFamily="34" charset="-120"/>
                <a:ea typeface="微軟正黑體" panose="020B0604030504040204" pitchFamily="34" charset="-120"/>
              </a:rPr>
              <a:t>選填志願與報名</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000" dirty="0">
                <a:solidFill>
                  <a:srgbClr val="0000FF"/>
                </a:solidFill>
                <a:latin typeface="微軟正黑體" panose="020B0604030504040204" pitchFamily="34" charset="-120"/>
                <a:ea typeface="微軟正黑體" panose="020B0604030504040204" pitchFamily="34" charset="-120"/>
              </a:rPr>
              <a:t>(</a:t>
            </a:r>
            <a:r>
              <a:rPr lang="zh-TW" altLang="en-US" sz="2000" dirty="0">
                <a:solidFill>
                  <a:srgbClr val="0000FF"/>
                </a:solidFill>
                <a:latin typeface="微軟正黑體" panose="020B0604030504040204" pitchFamily="34" charset="-120"/>
                <a:ea typeface="微軟正黑體" panose="020B0604030504040204" pitchFamily="34" charset="-120"/>
              </a:rPr>
              <a:t>國中校內</a:t>
            </a:r>
            <a:r>
              <a:rPr lang="zh-TW" altLang="en-US" sz="2000" dirty="0">
                <a:solidFill>
                  <a:srgbClr val="00B050"/>
                </a:solidFill>
                <a:latin typeface="微軟正黑體" panose="020B0604030504040204" pitchFamily="34" charset="-120"/>
                <a:ea typeface="微軟正黑體" panose="020B0604030504040204" pitchFamily="34" charset="-120"/>
              </a:rPr>
              <a:t>收件</a:t>
            </a:r>
            <a:r>
              <a:rPr lang="zh-TW" altLang="en-US" sz="2000" dirty="0">
                <a:solidFill>
                  <a:srgbClr val="0000FF"/>
                </a:solidFill>
                <a:latin typeface="微軟正黑體" panose="020B0604030504040204" pitchFamily="34" charset="-120"/>
                <a:ea typeface="微軟正黑體" panose="020B0604030504040204" pitchFamily="34" charset="-120"/>
              </a:rPr>
              <a:t>報名時間，以校內公告為準！</a:t>
            </a:r>
            <a:r>
              <a:rPr lang="en-US" altLang="zh-TW" sz="2000" dirty="0">
                <a:solidFill>
                  <a:srgbClr val="0000FF"/>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110/05/24(</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招生學校公告報名結果</a:t>
            </a:r>
            <a:r>
              <a:rPr lang="en-US" altLang="zh-TW" sz="1800" dirty="0">
                <a:latin typeface="微軟正黑體" panose="020B0604030504040204" pitchFamily="34" charset="-120"/>
                <a:ea typeface="微軟正黑體" panose="020B0604030504040204" pitchFamily="34" charset="-120"/>
              </a:rPr>
              <a:t>(</a:t>
            </a:r>
            <a:r>
              <a:rPr lang="en-US" altLang="zh-TW" sz="1800" dirty="0">
                <a:solidFill>
                  <a:srgbClr val="FF0000"/>
                </a:solidFill>
                <a:latin typeface="微軟正黑體" panose="020B0604030504040204" pitchFamily="34" charset="-120"/>
                <a:ea typeface="微軟正黑體" panose="020B0604030504040204" pitchFamily="34" charset="-120"/>
              </a:rPr>
              <a:t>11:00</a:t>
            </a:r>
            <a:r>
              <a:rPr lang="en-US" altLang="zh-TW" sz="18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110/05/25(</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登記</a:t>
            </a:r>
            <a:r>
              <a:rPr lang="en-US" altLang="zh-TW" sz="1800" dirty="0">
                <a:latin typeface="微軟正黑體" panose="020B0604030504040204" pitchFamily="34" charset="-120"/>
                <a:ea typeface="微軟正黑體" panose="020B0604030504040204" pitchFamily="34" charset="-120"/>
              </a:rPr>
              <a:t>(09:00~10:00)</a:t>
            </a:r>
            <a:br>
              <a:rPr lang="en-US" altLang="zh-TW" sz="1800" dirty="0">
                <a:latin typeface="微軟正黑體" panose="020B0604030504040204" pitchFamily="34" charset="-120"/>
                <a:ea typeface="微軟正黑體" panose="020B0604030504040204" pitchFamily="34" charset="-120"/>
              </a:rPr>
            </a:br>
            <a:r>
              <a:rPr lang="zh-TW" altLang="en-US" sz="2400" dirty="0">
                <a:solidFill>
                  <a:srgbClr val="00B050"/>
                </a:solidFill>
                <a:latin typeface="微軟正黑體" panose="020B0604030504040204" pitchFamily="34" charset="-120"/>
                <a:ea typeface="微軟正黑體" panose="020B0604030504040204" pitchFamily="34" charset="-120"/>
              </a:rPr>
              <a:t>                          公開</a:t>
            </a:r>
            <a:r>
              <a:rPr lang="zh-TW" altLang="en-US" sz="2400" dirty="0">
                <a:latin typeface="微軟正黑體" panose="020B0604030504040204" pitchFamily="34" charset="-120"/>
                <a:ea typeface="微軟正黑體" panose="020B0604030504040204" pitchFamily="34" charset="-120"/>
              </a:rPr>
              <a:t>抽籤、撕榜、報到</a:t>
            </a:r>
            <a:r>
              <a:rPr lang="en-US" altLang="zh-TW" sz="1800" dirty="0">
                <a:latin typeface="微軟正黑體" panose="020B0604030504040204" pitchFamily="34" charset="-120"/>
                <a:ea typeface="微軟正黑體" panose="020B0604030504040204" pitchFamily="34" charset="-120"/>
              </a:rPr>
              <a:t>(10:00~12:00)</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110/06/07(</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報到後聲明放棄錄取資格</a:t>
            </a:r>
            <a:r>
              <a:rPr lang="en-US" altLang="zh-TW" sz="2000" dirty="0">
                <a:latin typeface="微軟正黑體" panose="020B0604030504040204" pitchFamily="34" charset="-120"/>
                <a:ea typeface="微軟正黑體" panose="020B0604030504040204" pitchFamily="34" charset="-120"/>
              </a:rPr>
              <a:t>(</a:t>
            </a:r>
            <a:r>
              <a:rPr lang="en-US" altLang="zh-TW" sz="2000" dirty="0">
                <a:solidFill>
                  <a:srgbClr val="FF0000"/>
                </a:solidFill>
                <a:latin typeface="微軟正黑體" panose="020B0604030504040204" pitchFamily="34" charset="-120"/>
                <a:ea typeface="微軟正黑體" panose="020B0604030504040204" pitchFamily="34" charset="-120"/>
              </a:rPr>
              <a:t>08:00~12:00</a:t>
            </a:r>
            <a:r>
              <a:rPr lang="en-US" altLang="zh-TW" sz="2000" dirty="0">
                <a:latin typeface="微軟正黑體" panose="020B0604030504040204" pitchFamily="34" charset="-120"/>
                <a:ea typeface="微軟正黑體" panose="020B0604030504040204" pitchFamily="34" charset="-120"/>
              </a:rPr>
              <a:t>)</a:t>
            </a:r>
            <a:br>
              <a:rPr lang="en-US" altLang="zh-TW" sz="20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已報到且未放棄者不得報名</a:t>
            </a:r>
            <a:r>
              <a:rPr lang="zh-TW" altLang="en-US" sz="2000" dirty="0">
                <a:solidFill>
                  <a:srgbClr val="00B050"/>
                </a:solidFill>
                <a:latin typeface="微軟正黑體" panose="020B0604030504040204" pitchFamily="34" charset="-120"/>
                <a:ea typeface="微軟正黑體" panose="020B0604030504040204" pitchFamily="34" charset="-120"/>
              </a:rPr>
              <a:t>第二類及</a:t>
            </a:r>
            <a:r>
              <a:rPr lang="zh-TW" altLang="en-US" sz="2000" dirty="0">
                <a:solidFill>
                  <a:srgbClr val="FF0000"/>
                </a:solidFill>
                <a:latin typeface="微軟正黑體" panose="020B0604030504040204" pitchFamily="34" charset="-120"/>
                <a:ea typeface="微軟正黑體" panose="020B0604030504040204" pitchFamily="34" charset="-120"/>
              </a:rPr>
              <a:t>基北區免試入學</a:t>
            </a:r>
            <a:r>
              <a:rPr lang="en-US" altLang="zh-TW" sz="20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indent="-256032">
              <a:buFont typeface="Wingdings 3"/>
              <a:buChar char=""/>
              <a:defRPr/>
            </a:pP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38719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 name="標題 1"/>
          <p:cNvSpPr>
            <a:spLocks noGrp="1"/>
          </p:cNvSpPr>
          <p:nvPr>
            <p:ph type="title"/>
          </p:nvPr>
        </p:nvSpPr>
        <p:spPr>
          <a:xfrm>
            <a:off x="935596" y="332656"/>
            <a:ext cx="7272808" cy="654896"/>
          </a:xfrm>
          <a:noFill/>
        </p:spPr>
        <p:txBody>
          <a:bodyPr vert="horz" anchor="b">
            <a:noAutofit/>
          </a:bodyPr>
          <a:lstStyle/>
          <a:p>
            <a:r>
              <a:rPr kumimoji="1"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重要日程</a:t>
            </a:r>
            <a:r>
              <a:rPr kumimoji="1"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r>
              <a:rPr kumimoji="1"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第二類</a:t>
            </a:r>
            <a:r>
              <a:rPr kumimoji="1"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a:t>
            </a:r>
            <a:endParaRPr kumimoji="1"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7" name="內容版面配置區 2"/>
          <p:cNvSpPr>
            <a:spLocks noGrp="1"/>
          </p:cNvSpPr>
          <p:nvPr>
            <p:ph idx="1"/>
          </p:nvPr>
        </p:nvSpPr>
        <p:spPr>
          <a:xfrm>
            <a:off x="457200" y="1412776"/>
            <a:ext cx="8229600" cy="3888432"/>
          </a:xfrm>
        </p:spPr>
        <p:txBody>
          <a:bodyPr>
            <a:normAutofit/>
          </a:bodyPr>
          <a:lstStyle/>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110/06/01(</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至</a:t>
            </a:r>
            <a:r>
              <a:rPr lang="en-US" altLang="zh-TW" sz="2400" dirty="0">
                <a:solidFill>
                  <a:srgbClr val="FF0000"/>
                </a:solidFill>
                <a:latin typeface="微軟正黑體" panose="020B0604030504040204" pitchFamily="34" charset="-120"/>
                <a:ea typeface="微軟正黑體" panose="020B0604030504040204" pitchFamily="34" charset="-120"/>
              </a:rPr>
              <a:t>110/06/07(</a:t>
            </a:r>
            <a:r>
              <a:rPr lang="zh-TW" altLang="en-US" sz="2400" dirty="0">
                <a:solidFill>
                  <a:srgbClr val="FF0000"/>
                </a:solidFill>
                <a:latin typeface="微軟正黑體" panose="020B0604030504040204" pitchFamily="34" charset="-120"/>
                <a:ea typeface="微軟正黑體" panose="020B0604030504040204" pitchFamily="34" charset="-120"/>
              </a:rPr>
              <a:t>一</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rgbClr val="00B050"/>
                </a:solidFill>
                <a:latin typeface="微軟正黑體" panose="020B0604030504040204" pitchFamily="34" charset="-120"/>
                <a:ea typeface="微軟正黑體" panose="020B0604030504040204" pitchFamily="34" charset="-120"/>
              </a:rPr>
              <a:t>中午</a:t>
            </a:r>
            <a:r>
              <a:rPr lang="en-US" altLang="zh-TW" sz="2400" dirty="0">
                <a:solidFill>
                  <a:srgbClr val="00B050"/>
                </a:solidFill>
                <a:latin typeface="微軟正黑體" panose="020B0604030504040204" pitchFamily="34" charset="-120"/>
                <a:ea typeface="微軟正黑體" panose="020B0604030504040204" pitchFamily="34" charset="-120"/>
              </a:rPr>
              <a:t>12</a:t>
            </a:r>
            <a:r>
              <a:rPr lang="zh-TW" altLang="en-US" sz="2400" dirty="0">
                <a:solidFill>
                  <a:srgbClr val="00B050"/>
                </a:solidFill>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236788" indent="0">
              <a:buNone/>
              <a:defRPr/>
            </a:pPr>
            <a:r>
              <a:rPr lang="zh-TW" altLang="en-US" sz="2400" dirty="0">
                <a:latin typeface="微軟正黑體" panose="020B0604030504040204" pitchFamily="34" charset="-120"/>
                <a:ea typeface="微軟正黑體" panose="020B0604030504040204" pitchFamily="34" charset="-120"/>
              </a:rPr>
              <a:t>優先免試入學選填志願與報名</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000" dirty="0">
                <a:solidFill>
                  <a:srgbClr val="0000FF"/>
                </a:solidFill>
                <a:latin typeface="微軟正黑體" panose="020B0604030504040204" pitchFamily="34" charset="-120"/>
                <a:ea typeface="微軟正黑體" panose="020B0604030504040204" pitchFamily="34" charset="-120"/>
              </a:rPr>
              <a:t>(</a:t>
            </a:r>
            <a:r>
              <a:rPr lang="zh-TW" altLang="en-US" sz="2000" dirty="0">
                <a:solidFill>
                  <a:srgbClr val="0000FF"/>
                </a:solidFill>
                <a:latin typeface="微軟正黑體" panose="020B0604030504040204" pitchFamily="34" charset="-120"/>
                <a:ea typeface="微軟正黑體" panose="020B0604030504040204" pitchFamily="34" charset="-120"/>
              </a:rPr>
              <a:t>國中校內</a:t>
            </a:r>
            <a:r>
              <a:rPr lang="zh-TW" altLang="en-US" sz="2000" dirty="0">
                <a:solidFill>
                  <a:srgbClr val="00B050"/>
                </a:solidFill>
                <a:latin typeface="微軟正黑體" panose="020B0604030504040204" pitchFamily="34" charset="-120"/>
                <a:ea typeface="微軟正黑體" panose="020B0604030504040204" pitchFamily="34" charset="-120"/>
              </a:rPr>
              <a:t>收件</a:t>
            </a:r>
            <a:r>
              <a:rPr lang="zh-TW" altLang="en-US" sz="2000" dirty="0">
                <a:solidFill>
                  <a:srgbClr val="0000FF"/>
                </a:solidFill>
                <a:latin typeface="微軟正黑體" panose="020B0604030504040204" pitchFamily="34" charset="-120"/>
                <a:ea typeface="微軟正黑體" panose="020B0604030504040204" pitchFamily="34" charset="-120"/>
              </a:rPr>
              <a:t>報名時間，以校內公告為準！</a:t>
            </a:r>
            <a:r>
              <a:rPr lang="en-US" altLang="zh-TW" sz="2000" dirty="0">
                <a:solidFill>
                  <a:srgbClr val="0000FF"/>
                </a:solidFill>
                <a:latin typeface="微軟正黑體" panose="020B0604030504040204" pitchFamily="34" charset="-120"/>
                <a:ea typeface="微軟正黑體" panose="020B0604030504040204" pitchFamily="34" charset="-120"/>
              </a:rPr>
              <a:t>)</a:t>
            </a:r>
          </a:p>
          <a:p>
            <a:pPr marL="365760" indent="-256032" eaLnBrk="1" fontAlgn="auto" hangingPunct="1">
              <a:spcAft>
                <a:spcPts val="0"/>
              </a:spcAft>
              <a:buFont typeface="Wingdings 3"/>
              <a:buChar char=""/>
              <a:defRPr/>
            </a:pPr>
            <a:r>
              <a:rPr lang="en-US" altLang="zh-TW" sz="2400" dirty="0">
                <a:latin typeface="微軟正黑體" panose="020B0604030504040204" pitchFamily="34" charset="-120"/>
                <a:ea typeface="微軟正黑體" panose="020B0604030504040204" pitchFamily="34" charset="-120"/>
              </a:rPr>
              <a:t>110/06/04(</a:t>
            </a:r>
            <a:r>
              <a:rPr lang="zh-TW" altLang="en-US" sz="2400" dirty="0">
                <a:latin typeface="微軟正黑體" panose="020B0604030504040204" pitchFamily="34" charset="-120"/>
                <a:ea typeface="微軟正黑體" panose="020B0604030504040204" pitchFamily="34" charset="-120"/>
              </a:rPr>
              <a:t>五</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寄發國中教育會考成績單並開放網路查詢</a:t>
            </a:r>
          </a:p>
          <a:p>
            <a:pPr marL="365760" indent="-256032" eaLnBrk="1" fontAlgn="auto" hangingPunct="1">
              <a:spcAft>
                <a:spcPts val="0"/>
              </a:spcAft>
              <a:buFont typeface="Wingdings 3"/>
              <a:buChar char=""/>
              <a:defRPr/>
            </a:pPr>
            <a:r>
              <a:rPr lang="en-US" altLang="zh-TW" sz="2400" dirty="0">
                <a:latin typeface="微軟正黑體" panose="020B0604030504040204" pitchFamily="34" charset="-120"/>
                <a:ea typeface="微軟正黑體" panose="020B0604030504040204" pitchFamily="34" charset="-120"/>
              </a:rPr>
              <a:t>110/06/11(</a:t>
            </a:r>
            <a:r>
              <a:rPr lang="zh-TW" altLang="en-US" sz="2400" dirty="0">
                <a:latin typeface="微軟正黑體" panose="020B0604030504040204" pitchFamily="34" charset="-120"/>
                <a:ea typeface="微軟正黑體" panose="020B0604030504040204" pitchFamily="34" charset="-120"/>
              </a:rPr>
              <a:t>五</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招生學校公告分發序</a:t>
            </a:r>
            <a:r>
              <a:rPr lang="en-US" altLang="zh-TW" sz="1800" dirty="0">
                <a:latin typeface="微軟正黑體" panose="020B0604030504040204" pitchFamily="34" charset="-120"/>
                <a:ea typeface="微軟正黑體" panose="020B0604030504040204" pitchFamily="34" charset="-120"/>
              </a:rPr>
              <a:t>(</a:t>
            </a:r>
            <a:r>
              <a:rPr lang="en-US" altLang="zh-TW" sz="1800" dirty="0">
                <a:solidFill>
                  <a:srgbClr val="FF0000"/>
                </a:solidFill>
                <a:latin typeface="微軟正黑體" panose="020B0604030504040204" pitchFamily="34" charset="-120"/>
                <a:ea typeface="微軟正黑體" panose="020B0604030504040204" pitchFamily="34" charset="-120"/>
              </a:rPr>
              <a:t>11:00</a:t>
            </a:r>
            <a:r>
              <a:rPr lang="en-US" altLang="zh-TW" sz="18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110/06/15(</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登記</a:t>
            </a:r>
            <a:r>
              <a:rPr lang="en-US" altLang="zh-TW" sz="1800" dirty="0">
                <a:latin typeface="微軟正黑體" panose="020B0604030504040204" pitchFamily="34" charset="-120"/>
                <a:ea typeface="微軟正黑體" panose="020B0604030504040204" pitchFamily="34" charset="-120"/>
              </a:rPr>
              <a:t>(09:00~10:00)</a:t>
            </a:r>
            <a:br>
              <a:rPr lang="en-US" altLang="zh-TW" sz="1800" dirty="0">
                <a:latin typeface="微軟正黑體" panose="020B0604030504040204" pitchFamily="34" charset="-120"/>
                <a:ea typeface="微軟正黑體" panose="020B0604030504040204" pitchFamily="34" charset="-120"/>
              </a:rPr>
            </a:br>
            <a:r>
              <a:rPr lang="en-US" altLang="zh-TW" sz="1800" dirty="0">
                <a:latin typeface="微軟正黑體" panose="020B0604030504040204" pitchFamily="34" charset="-120"/>
                <a:ea typeface="微軟正黑體" panose="020B0604030504040204" pitchFamily="34" charset="-120"/>
              </a:rPr>
              <a:t>                </a:t>
            </a:r>
            <a:r>
              <a:rPr lang="zh-TW" altLang="en-US" sz="1800" dirty="0">
                <a:latin typeface="微軟正黑體" panose="020B0604030504040204" pitchFamily="34" charset="-120"/>
                <a:ea typeface="微軟正黑體" panose="020B0604030504040204" pitchFamily="34" charset="-120"/>
              </a:rPr>
              <a:t>                  </a:t>
            </a:r>
            <a:r>
              <a:rPr lang="en-US" altLang="zh-TW" sz="18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現場撕榜報到</a:t>
            </a:r>
            <a:r>
              <a:rPr lang="en-US" altLang="zh-TW" sz="1800" dirty="0">
                <a:latin typeface="微軟正黑體" panose="020B0604030504040204" pitchFamily="34" charset="-120"/>
                <a:ea typeface="微軟正黑體" panose="020B0604030504040204" pitchFamily="34" charset="-120"/>
              </a:rPr>
              <a:t>(10:00~12:00)</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110/06/15(</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報到後聲明放棄錄取資格</a:t>
            </a:r>
            <a:r>
              <a:rPr lang="en-US" altLang="zh-TW" sz="2000" dirty="0">
                <a:latin typeface="微軟正黑體" panose="020B0604030504040204" pitchFamily="34" charset="-120"/>
                <a:ea typeface="微軟正黑體" panose="020B0604030504040204" pitchFamily="34" charset="-120"/>
              </a:rPr>
              <a:t>(13:00~15:00)</a:t>
            </a:r>
            <a:br>
              <a:rPr lang="en-US" altLang="zh-TW" sz="20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已報到且未放棄者不得報名基北區免試入學</a:t>
            </a:r>
            <a:r>
              <a:rPr lang="en-US" altLang="zh-TW" sz="20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365760" indent="-256032" eaLnBrk="1" fontAlgn="auto" hangingPunct="1">
              <a:spcAft>
                <a:spcPts val="0"/>
              </a:spcAft>
              <a:buFont typeface="Wingdings 3"/>
              <a:buChar char=""/>
              <a:defRPr/>
            </a:pP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07144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3112"/>
            <a:ext cx="9144000" cy="6858000"/>
          </a:xfrm>
          <a:prstGeom prst="rect">
            <a:avLst/>
          </a:prstGeom>
        </p:spPr>
      </p:pic>
      <p:sp>
        <p:nvSpPr>
          <p:cNvPr id="3" name="內容版面配置區 2"/>
          <p:cNvSpPr>
            <a:spLocks noGrp="1"/>
          </p:cNvSpPr>
          <p:nvPr>
            <p:ph idx="1"/>
          </p:nvPr>
        </p:nvSpPr>
        <p:spPr>
          <a:xfrm>
            <a:off x="822960" y="1637974"/>
            <a:ext cx="7498080" cy="3663234"/>
          </a:xfrm>
        </p:spPr>
        <p:txBody>
          <a:bodyPr>
            <a:normAutofit/>
          </a:bodyPr>
          <a:lstStyle/>
          <a:p>
            <a:r>
              <a:rPr kumimoji="1" lang="zh-TW" altLang="en-US" b="1" dirty="0">
                <a:latin typeface="微軟正黑體" panose="020B0604030504040204" pitchFamily="34" charset="-120"/>
                <a:ea typeface="微軟正黑體" panose="020B0604030504040204" pitchFamily="34" charset="-120"/>
              </a:rPr>
              <a:t>招生範圍</a:t>
            </a:r>
            <a:r>
              <a:rPr kumimoji="1" lang="zh-TW" altLang="en-US" dirty="0">
                <a:latin typeface="微軟正黑體" panose="020B0604030504040204" pitchFamily="34" charset="-120"/>
                <a:ea typeface="微軟正黑體" panose="020B0604030504040204" pitchFamily="34" charset="-120"/>
              </a:rPr>
              <a:t>：本市國中應屆畢業生</a:t>
            </a:r>
            <a:endParaRPr kumimoji="1" lang="en-US" altLang="zh-TW" dirty="0">
              <a:latin typeface="微軟正黑體" panose="020B0604030504040204" pitchFamily="34" charset="-120"/>
              <a:ea typeface="微軟正黑體" panose="020B0604030504040204" pitchFamily="34" charset="-120"/>
            </a:endParaRPr>
          </a:p>
          <a:p>
            <a:r>
              <a:rPr kumimoji="1" lang="zh-TW" altLang="en-US" b="1" dirty="0">
                <a:latin typeface="微軟正黑體" panose="020B0604030504040204" pitchFamily="34" charset="-120"/>
                <a:ea typeface="微軟正黑體" panose="020B0604030504040204" pitchFamily="34" charset="-120"/>
              </a:rPr>
              <a:t>招生學校</a:t>
            </a:r>
            <a:r>
              <a:rPr kumimoji="1" lang="zh-TW" altLang="en-US" dirty="0">
                <a:latin typeface="微軟正黑體" panose="020B0604030504040204" pitchFamily="34" charset="-120"/>
                <a:ea typeface="微軟正黑體" panose="020B0604030504040204" pitchFamily="34" charset="-120"/>
              </a:rPr>
              <a:t>：</a:t>
            </a:r>
            <a:endParaRPr kumimoji="1" lang="en-US" altLang="zh-TW" dirty="0">
              <a:latin typeface="微軟正黑體" panose="020B0604030504040204" pitchFamily="34" charset="-120"/>
              <a:ea typeface="微軟正黑體" panose="020B0604030504040204" pitchFamily="34" charset="-120"/>
            </a:endParaRPr>
          </a:p>
          <a:p>
            <a:pPr lvl="1"/>
            <a:r>
              <a:rPr kumimoji="1" lang="zh-TW" altLang="en-US" dirty="0">
                <a:latin typeface="微軟正黑體" panose="020B0604030504040204" pitchFamily="34" charset="-120"/>
                <a:ea typeface="微軟正黑體" panose="020B0604030504040204" pitchFamily="34" charset="-120"/>
              </a:rPr>
              <a:t>公立高級中等學校：</a:t>
            </a:r>
            <a:r>
              <a:rPr lang="zh-TW" altLang="en-US" sz="2800" kern="1200" dirty="0">
                <a:solidFill>
                  <a:schemeClr val="tx1"/>
                </a:solidFill>
                <a:effectLst/>
                <a:latin typeface="微軟正黑體" panose="020B0604030504040204" pitchFamily="34" charset="-120"/>
                <a:ea typeface="微軟正黑體" panose="020B0604030504040204" pitchFamily="34" charset="-120"/>
              </a:rPr>
              <a:t>近三年入學學生來源比例符合優先免試就近入學條件之公立高級中等學校</a:t>
            </a:r>
            <a:endParaRPr lang="en-US" altLang="zh-TW" sz="2800" kern="1200" dirty="0">
              <a:solidFill>
                <a:schemeClr val="tx1"/>
              </a:solidFill>
              <a:effectLst/>
              <a:latin typeface="微軟正黑體" panose="020B0604030504040204" pitchFamily="34" charset="-120"/>
              <a:ea typeface="微軟正黑體" panose="020B0604030504040204" pitchFamily="34" charset="-120"/>
            </a:endParaRPr>
          </a:p>
          <a:p>
            <a:pPr lvl="1"/>
            <a:r>
              <a:rPr lang="zh-TW" altLang="en-US" sz="2800" kern="1200" dirty="0">
                <a:solidFill>
                  <a:schemeClr val="tx1"/>
                </a:solidFill>
                <a:effectLst/>
                <a:latin typeface="微軟正黑體" panose="020B0604030504040204" pitchFamily="34" charset="-120"/>
                <a:ea typeface="微軟正黑體" panose="020B0604030504040204" pitchFamily="34" charset="-120"/>
              </a:rPr>
              <a:t>私立高級中等學校：自行決定申請辦理</a:t>
            </a:r>
            <a:endParaRPr lang="en-US" altLang="zh-TW" sz="2800" kern="1200" dirty="0">
              <a:solidFill>
                <a:schemeClr val="tx1"/>
              </a:solidFill>
              <a:effectLst/>
              <a:latin typeface="微軟正黑體" panose="020B0604030504040204" pitchFamily="34" charset="-120"/>
              <a:ea typeface="微軟正黑體" panose="020B0604030504040204" pitchFamily="34" charset="-120"/>
            </a:endParaRPr>
          </a:p>
        </p:txBody>
      </p:sp>
      <p:sp>
        <p:nvSpPr>
          <p:cNvPr id="2" name="矩形 1"/>
          <p:cNvSpPr/>
          <p:nvPr/>
        </p:nvSpPr>
        <p:spPr>
          <a:xfrm>
            <a:off x="1691680" y="548680"/>
            <a:ext cx="5328592" cy="707886"/>
          </a:xfrm>
          <a:prstGeom prst="rect">
            <a:avLst/>
          </a:prstGeom>
        </p:spPr>
        <p:txBody>
          <a:bodyPr wrap="square">
            <a:spAutoFit/>
          </a:bodyPr>
          <a:lstStyle/>
          <a:p>
            <a:pPr algn="ct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學年度優先免試</a:t>
            </a:r>
            <a:endParaRPr lang="zh-TW" altLang="en-US" sz="4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1314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21477" y="12349"/>
            <a:ext cx="9144000" cy="6858000"/>
          </a:xfrm>
          <a:prstGeom prst="rect">
            <a:avLst/>
          </a:prstGeom>
        </p:spPr>
      </p:pic>
      <p:sp>
        <p:nvSpPr>
          <p:cNvPr id="3" name="內容版面配置區 2"/>
          <p:cNvSpPr>
            <a:spLocks noGrp="1"/>
          </p:cNvSpPr>
          <p:nvPr>
            <p:ph idx="1"/>
          </p:nvPr>
        </p:nvSpPr>
        <p:spPr>
          <a:xfrm>
            <a:off x="908947" y="1268760"/>
            <a:ext cx="7283152" cy="4525963"/>
          </a:xfrm>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zh-TW" altLang="en-US" b="1" dirty="0">
                <a:latin typeface="微軟正黑體" panose="020B0604030504040204" pitchFamily="34" charset="-120"/>
                <a:ea typeface="微軟正黑體" panose="020B0604030504040204" pitchFamily="34" charset="-120"/>
              </a:rPr>
              <a:t>招生名額</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marL="742950" marR="0" lvl="1" indent="-342900" algn="l" defTabSz="457200" rtl="0" eaLnBrk="1" fontAlgn="auto" latinLnBrk="0" hangingPunct="1">
              <a:lnSpc>
                <a:spcPct val="100000"/>
              </a:lnSpc>
              <a:spcBef>
                <a:spcPct val="20000"/>
              </a:spcBef>
              <a:spcAft>
                <a:spcPts val="0"/>
              </a:spcAft>
              <a:buClrTx/>
              <a:buSzTx/>
              <a:buFont typeface="Arial"/>
              <a:buChar char="•"/>
              <a:tabLst/>
              <a:defRPr/>
            </a:pPr>
            <a:r>
              <a:rPr lang="zh-TW" altLang="en-US" sz="2800" kern="1200" dirty="0">
                <a:solidFill>
                  <a:schemeClr val="tx1"/>
                </a:solidFill>
                <a:effectLst/>
                <a:latin typeface="微軟正黑體" panose="020B0604030504040204" pitchFamily="34" charset="-120"/>
                <a:ea typeface="微軟正黑體" panose="020B0604030504040204" pitchFamily="34" charset="-120"/>
              </a:rPr>
              <a:t>提報該校免試入學總名額之</a:t>
            </a:r>
            <a:r>
              <a:rPr lang="en-US" altLang="zh-TW" sz="2800" kern="1200" dirty="0">
                <a:solidFill>
                  <a:schemeClr val="tx1"/>
                </a:solidFill>
                <a:effectLst/>
                <a:latin typeface="微軟正黑體" panose="020B0604030504040204" pitchFamily="34" charset="-120"/>
                <a:ea typeface="微軟正黑體" panose="020B0604030504040204" pitchFamily="34" charset="-120"/>
              </a:rPr>
              <a:t>5%</a:t>
            </a:r>
            <a:r>
              <a:rPr lang="zh-TW" altLang="en-US" sz="2800" kern="1200" dirty="0" smtClean="0">
                <a:solidFill>
                  <a:schemeClr val="tx1"/>
                </a:solidFill>
                <a:effectLst/>
                <a:latin typeface="微軟正黑體" panose="020B0604030504040204" pitchFamily="34" charset="-120"/>
                <a:ea typeface="微軟正黑體" panose="020B0604030504040204" pitchFamily="34" charset="-120"/>
              </a:rPr>
              <a:t>至</a:t>
            </a:r>
            <a:r>
              <a:rPr lang="en-US" altLang="zh-TW" dirty="0">
                <a:solidFill>
                  <a:srgbClr val="FF0000"/>
                </a:solidFill>
                <a:latin typeface="微軟正黑體" panose="020B0604030504040204" pitchFamily="34" charset="-120"/>
                <a:ea typeface="微軟正黑體" panose="020B0604030504040204" pitchFamily="34" charset="-120"/>
              </a:rPr>
              <a:t>3</a:t>
            </a:r>
            <a:r>
              <a:rPr lang="en-US" altLang="zh-TW" sz="2800" kern="1200" dirty="0" smtClean="0">
                <a:solidFill>
                  <a:srgbClr val="FF0000"/>
                </a:solidFill>
                <a:effectLst/>
                <a:latin typeface="微軟正黑體" panose="020B0604030504040204" pitchFamily="34" charset="-120"/>
                <a:ea typeface="微軟正黑體" panose="020B0604030504040204" pitchFamily="34" charset="-120"/>
              </a:rPr>
              <a:t>0</a:t>
            </a:r>
            <a:r>
              <a:rPr lang="en-US" altLang="zh-TW" sz="2800" kern="1200" dirty="0">
                <a:solidFill>
                  <a:schemeClr val="tx1"/>
                </a:solidFill>
                <a:effectLst/>
                <a:latin typeface="微軟正黑體" panose="020B0604030504040204" pitchFamily="34" charset="-120"/>
                <a:ea typeface="微軟正黑體" panose="020B0604030504040204" pitchFamily="34" charset="-120"/>
              </a:rPr>
              <a:t>%</a:t>
            </a:r>
            <a:r>
              <a:rPr lang="zh-TW" altLang="en-US" sz="2800" kern="1200" dirty="0">
                <a:solidFill>
                  <a:schemeClr val="tx1"/>
                </a:solidFill>
                <a:effectLst/>
                <a:latin typeface="微軟正黑體" panose="020B0604030504040204" pitchFamily="34" charset="-120"/>
                <a:ea typeface="微軟正黑體" panose="020B0604030504040204" pitchFamily="34" charset="-120"/>
              </a:rPr>
              <a:t>（完全中學直升名額扣除後計列）。</a:t>
            </a:r>
            <a:endParaRPr lang="en-US" altLang="zh-TW" sz="2800" kern="1200" dirty="0">
              <a:solidFill>
                <a:schemeClr val="tx1"/>
              </a:solidFill>
              <a:effectLst/>
              <a:latin typeface="微軟正黑體" panose="020B0604030504040204" pitchFamily="34" charset="-120"/>
              <a:ea typeface="微軟正黑體" panose="020B0604030504040204" pitchFamily="34" charset="-120"/>
            </a:endParaRPr>
          </a:p>
          <a:p>
            <a:pPr marL="742950" marR="0" lvl="1" indent="-342900" algn="l" defTabSz="457200" rtl="0" eaLnBrk="1" fontAlgn="auto" latinLnBrk="0" hangingPunct="1">
              <a:lnSpc>
                <a:spcPct val="100000"/>
              </a:lnSpc>
              <a:spcBef>
                <a:spcPct val="20000"/>
              </a:spcBef>
              <a:spcAft>
                <a:spcPts val="0"/>
              </a:spcAft>
              <a:buClrTx/>
              <a:buSzTx/>
              <a:buFont typeface="Arial"/>
              <a:buChar char="•"/>
              <a:tabLst/>
              <a:defRPr/>
            </a:pPr>
            <a:r>
              <a:rPr lang="zh-TW" altLang="en-US" sz="2800" kern="1200" dirty="0">
                <a:solidFill>
                  <a:schemeClr val="tx1"/>
                </a:solidFill>
                <a:effectLst/>
                <a:latin typeface="微軟正黑體" panose="020B0604030504040204" pitchFamily="34" charset="-120"/>
                <a:ea typeface="微軟正黑體" panose="020B0604030504040204" pitchFamily="34" charset="-120"/>
              </a:rPr>
              <a:t>高職學校以各類科都有名額為原則。</a:t>
            </a:r>
            <a:endParaRPr lang="zh-TW" altLang="en-US" dirty="0">
              <a:effectLst/>
              <a:latin typeface="微軟正黑體" panose="020B0604030504040204" pitchFamily="34" charset="-120"/>
              <a:ea typeface="微軟正黑體" panose="020B0604030504040204" pitchFamily="34" charset="-120"/>
            </a:endParaRPr>
          </a:p>
          <a:p>
            <a:pPr lvl="1"/>
            <a:r>
              <a:rPr lang="zh-TW" altLang="en-US" sz="2800" kern="1200" dirty="0">
                <a:solidFill>
                  <a:schemeClr val="tx1"/>
                </a:solidFill>
                <a:effectLst/>
                <a:latin typeface="微軟正黑體" panose="020B0604030504040204" pitchFamily="34" charset="-120"/>
                <a:ea typeface="微軟正黑體" panose="020B0604030504040204" pitchFamily="34" charset="-120"/>
              </a:rPr>
              <a:t>未接受政府補助申請獨立招生之私立學校不得參與</a:t>
            </a:r>
            <a:endParaRPr kumimoji="1" lang="zh-TW" altLang="en-US" dirty="0">
              <a:latin typeface="微軟正黑體" panose="020B0604030504040204" pitchFamily="34" charset="-120"/>
              <a:ea typeface="微軟正黑體" panose="020B0604030504040204" pitchFamily="34" charset="-120"/>
            </a:endParaRPr>
          </a:p>
        </p:txBody>
      </p:sp>
      <p:sp>
        <p:nvSpPr>
          <p:cNvPr id="2" name="矩形 1"/>
          <p:cNvSpPr/>
          <p:nvPr/>
        </p:nvSpPr>
        <p:spPr>
          <a:xfrm>
            <a:off x="1547664" y="344850"/>
            <a:ext cx="5832648" cy="707886"/>
          </a:xfrm>
          <a:prstGeom prst="rect">
            <a:avLst/>
          </a:prstGeom>
        </p:spPr>
        <p:txBody>
          <a:bodyPr wrap="square">
            <a:spAutoFit/>
          </a:bodyPr>
          <a:lstStyle/>
          <a:p>
            <a:pPr algn="ctr"/>
            <a:r>
              <a:rPr kumimoji="1"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kumimoji="1"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年臺北市優先免試</a:t>
            </a:r>
            <a:endParaRPr lang="zh-TW" altLang="en-US" sz="4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74684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863588" y="332656"/>
            <a:ext cx="7416824" cy="1158952"/>
          </a:xfrm>
          <a:noFill/>
        </p:spPr>
        <p:txBody>
          <a:bodyPr vert="horz" anchor="b">
            <a:normAutofit fontScale="90000"/>
          </a:bodyPr>
          <a:lstStyle/>
          <a:p>
            <a:r>
              <a:rPr lang="en-US" altLang="zh-TW" b="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kumimoji="1" lang="en-US" altLang="zh-TW" b="1" dirty="0">
                <a:solidFill>
                  <a:schemeClr val="accent1">
                    <a:lumMod val="50000"/>
                  </a:schemeClr>
                </a:solidFill>
                <a:latin typeface="微軟正黑體" panose="020B0604030504040204" pitchFamily="34" charset="-120"/>
                <a:ea typeface="微軟正黑體" panose="020B0604030504040204" pitchFamily="34" charset="-120"/>
              </a:rPr>
              <a:t>110</a:t>
            </a:r>
            <a:r>
              <a:rPr kumimoji="1" lang="zh-TW" altLang="en-US" b="1" dirty="0">
                <a:solidFill>
                  <a:schemeClr val="accent1">
                    <a:lumMod val="50000"/>
                  </a:schemeClr>
                </a:solidFill>
                <a:latin typeface="微軟正黑體" panose="020B0604030504040204" pitchFamily="34" charset="-120"/>
                <a:ea typeface="微軟正黑體" panose="020B0604030504040204" pitchFamily="34" charset="-120"/>
              </a:rPr>
              <a:t>年臺北市優先免試辦理學校第一類</a:t>
            </a:r>
            <a:r>
              <a:rPr kumimoji="1" lang="en-US" altLang="zh-TW" b="1" dirty="0">
                <a:solidFill>
                  <a:schemeClr val="accent1">
                    <a:lumMod val="50000"/>
                  </a:schemeClr>
                </a:solidFill>
                <a:latin typeface="微軟正黑體" panose="020B0604030504040204" pitchFamily="34" charset="-120"/>
                <a:ea typeface="微軟正黑體" panose="020B0604030504040204" pitchFamily="34" charset="-120"/>
              </a:rPr>
              <a:t/>
            </a:r>
            <a:br>
              <a:rPr kumimoji="1" lang="en-US" altLang="zh-TW" b="1" dirty="0">
                <a:solidFill>
                  <a:schemeClr val="accent1">
                    <a:lumMod val="50000"/>
                  </a:schemeClr>
                </a:solidFill>
                <a:latin typeface="微軟正黑體" panose="020B0604030504040204" pitchFamily="34" charset="-120"/>
                <a:ea typeface="微軟正黑體" panose="020B0604030504040204" pitchFamily="34" charset="-120"/>
              </a:rPr>
            </a:br>
            <a:r>
              <a:rPr kumimoji="1" lang="en-US" altLang="zh-TW" sz="2000" b="1" dirty="0">
                <a:solidFill>
                  <a:srgbClr val="FF0000"/>
                </a:solidFill>
                <a:latin typeface="微軟正黑體" panose="020B0604030504040204" pitchFamily="34" charset="-120"/>
                <a:ea typeface="微軟正黑體" panose="020B0604030504040204" pitchFamily="34" charset="-120"/>
              </a:rPr>
              <a:t>(</a:t>
            </a:r>
            <a:r>
              <a:rPr kumimoji="1" lang="zh-TW" altLang="en-US" sz="2000" b="1" dirty="0">
                <a:solidFill>
                  <a:srgbClr val="FF0000"/>
                </a:solidFill>
                <a:latin typeface="微軟正黑體" panose="020B0604030504040204" pitchFamily="34" charset="-120"/>
                <a:ea typeface="微軟正黑體" panose="020B0604030504040204" pitchFamily="34" charset="-120"/>
              </a:rPr>
              <a:t>請以簡章為準</a:t>
            </a:r>
            <a:r>
              <a:rPr kumimoji="1" lang="en-US" altLang="zh-TW" sz="2000" b="1" dirty="0">
                <a:solidFill>
                  <a:srgbClr val="FF0000"/>
                </a:solidFill>
                <a:latin typeface="微軟正黑體" panose="020B0604030504040204" pitchFamily="34" charset="-120"/>
                <a:ea typeface="微軟正黑體" panose="020B0604030504040204" pitchFamily="34" charset="-120"/>
              </a:rPr>
              <a:t>!)</a:t>
            </a:r>
            <a:endParaRPr kumimoji="1" lang="zh-TW" altLang="en-US" b="1" dirty="0">
              <a:solidFill>
                <a:srgbClr val="FF0000"/>
              </a:solidFill>
              <a:latin typeface="微軟正黑體" panose="020B0604030504040204" pitchFamily="34" charset="-120"/>
              <a:ea typeface="微軟正黑體" panose="020B0604030504040204" pitchFamily="34" charset="-120"/>
            </a:endParaRPr>
          </a:p>
        </p:txBody>
      </p:sp>
      <p:graphicFrame>
        <p:nvGraphicFramePr>
          <p:cNvPr id="4" name="內容版面配置區 4"/>
          <p:cNvGraphicFramePr>
            <a:graphicFrameLocks/>
          </p:cNvGraphicFramePr>
          <p:nvPr>
            <p:extLst>
              <p:ext uri="{D42A27DB-BD31-4B8C-83A1-F6EECF244321}">
                <p14:modId xmlns:p14="http://schemas.microsoft.com/office/powerpoint/2010/main" val="3376605274"/>
              </p:ext>
            </p:extLst>
          </p:nvPr>
        </p:nvGraphicFramePr>
        <p:xfrm>
          <a:off x="755576" y="1628800"/>
          <a:ext cx="7344816" cy="4279088"/>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6840760">
                  <a:extLst>
                    <a:ext uri="{9D8B030D-6E8A-4147-A177-3AD203B41FA5}">
                      <a16:colId xmlns:a16="http://schemas.microsoft.com/office/drawing/2014/main" val="20001"/>
                    </a:ext>
                  </a:extLst>
                </a:gridCol>
              </a:tblGrid>
              <a:tr h="459922">
                <a:tc>
                  <a:txBody>
                    <a:bodyPr/>
                    <a:lstStyle/>
                    <a:p>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00" dirty="0">
                          <a:effectLst/>
                          <a:latin typeface="微軟正黑體" panose="020B0604030504040204" pitchFamily="34" charset="-120"/>
                          <a:ea typeface="微軟正黑體" panose="020B0604030504040204" pitchFamily="34" charset="-120"/>
                          <a:cs typeface="Times New Roman"/>
                        </a:rPr>
                        <a:t>校名</a:t>
                      </a:r>
                      <a:endParaRPr lang="zh-TW" sz="2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2250975">
                <a:tc>
                  <a:txBody>
                    <a:bodyPr/>
                    <a:lstStyle/>
                    <a:p>
                      <a:pPr algn="ctr"/>
                      <a:r>
                        <a:rPr lang="zh-TW" altLang="en-US" sz="2000" b="1" dirty="0">
                          <a:latin typeface="微軟正黑體" panose="020B0604030504040204" pitchFamily="34" charset="-120"/>
                          <a:ea typeface="微軟正黑體" panose="020B0604030504040204" pitchFamily="34" charset="-120"/>
                        </a:rPr>
                        <a:t>私立學校</a:t>
                      </a:r>
                      <a:endParaRPr lang="en-US" altLang="zh-TW" sz="2000" b="1" dirty="0">
                        <a:latin typeface="微軟正黑體" panose="020B0604030504040204" pitchFamily="34" charset="-120"/>
                        <a:ea typeface="微軟正黑體" panose="020B0604030504040204" pitchFamily="34" charset="-120"/>
                      </a:endParaRP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協和祐德高中、金甌女中、強恕高中、滬江高中、大誠高中、景文高中、泰北高中、幼華高中、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普林思頓高中、東方工商、喬治工商、開平餐飲、稻江護家、開南高中、稻江高商、惇敘工商</a:t>
                      </a:r>
                      <a:endParaRPr lang="zh-TW" sz="2400" kern="100" dirty="0">
                        <a:solidFill>
                          <a:srgbClr val="00B05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1"/>
                  </a:ext>
                </a:extLst>
              </a:tr>
              <a:tr h="1568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kern="1200" dirty="0">
                          <a:solidFill>
                            <a:schemeClr val="dk1"/>
                          </a:solidFill>
                          <a:latin typeface="微軟正黑體" panose="020B0604030504040204" pitchFamily="34" charset="-120"/>
                          <a:ea typeface="微軟正黑體" panose="020B0604030504040204" pitchFamily="34" charset="-120"/>
                          <a:cs typeface="+mn-cs"/>
                        </a:rPr>
                        <a:t>進修部</a:t>
                      </a:r>
                      <a:r>
                        <a:rPr lang="en-US" altLang="zh-TW" sz="2000" b="1" kern="1200" dirty="0">
                          <a:solidFill>
                            <a:schemeClr val="dk1"/>
                          </a:solidFill>
                          <a:latin typeface="微軟正黑體" panose="020B0604030504040204" pitchFamily="34" charset="-120"/>
                          <a:ea typeface="微軟正黑體" panose="020B0604030504040204" pitchFamily="34" charset="-120"/>
                          <a:cs typeface="+mn-cs"/>
                        </a:rPr>
                        <a:t>(</a:t>
                      </a:r>
                      <a:r>
                        <a:rPr lang="zh-TW" altLang="en-US" sz="2000" b="1" kern="1200" dirty="0">
                          <a:solidFill>
                            <a:schemeClr val="dk1"/>
                          </a:solidFill>
                          <a:latin typeface="微軟正黑體" panose="020B0604030504040204" pitchFamily="34" charset="-120"/>
                          <a:ea typeface="微軟正黑體" panose="020B0604030504040204" pitchFamily="34" charset="-120"/>
                          <a:cs typeface="+mn-cs"/>
                        </a:rPr>
                        <a:t>學校</a:t>
                      </a:r>
                      <a:r>
                        <a:rPr lang="en-US" altLang="zh-TW" sz="2000" b="1" dirty="0">
                          <a:latin typeface="微軟正黑體" panose="020B0604030504040204" pitchFamily="34" charset="-120"/>
                          <a:ea typeface="微軟正黑體" panose="020B0604030504040204" pitchFamily="34" charset="-120"/>
                        </a:rPr>
                        <a:t>)</a:t>
                      </a:r>
                    </a:p>
                  </a:txBody>
                  <a:tcPr vert="eaVert"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東方工商、</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喬治</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工商、強恕高中、</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大誠高中</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泰北高中</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稻江</a:t>
                      </a: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高商、稻江護家、南華高中、</a:t>
                      </a:r>
                      <a: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400" kern="1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400" kern="100" dirty="0">
                          <a:solidFill>
                            <a:srgbClr val="333333"/>
                          </a:solidFill>
                          <a:effectLst/>
                          <a:latin typeface="微軟正黑體" panose="020B0604030504040204" pitchFamily="34" charset="-120"/>
                          <a:ea typeface="微軟正黑體" panose="020B0604030504040204" pitchFamily="34" charset="-120"/>
                          <a:cs typeface="Times New Roman"/>
                        </a:rPr>
                        <a:t>志仁高中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84806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6" name="內容版面配置區 4"/>
          <p:cNvGraphicFramePr>
            <a:graphicFrameLocks/>
          </p:cNvGraphicFramePr>
          <p:nvPr>
            <p:extLst>
              <p:ext uri="{D42A27DB-BD31-4B8C-83A1-F6EECF244321}">
                <p14:modId xmlns:p14="http://schemas.microsoft.com/office/powerpoint/2010/main" val="416360601"/>
              </p:ext>
            </p:extLst>
          </p:nvPr>
        </p:nvGraphicFramePr>
        <p:xfrm>
          <a:off x="1092486" y="1556792"/>
          <a:ext cx="7295937" cy="3045042"/>
        </p:xfrm>
        <a:graphic>
          <a:graphicData uri="http://schemas.openxmlformats.org/drawingml/2006/table">
            <a:tbl>
              <a:tblPr firstRow="1" bandRow="1">
                <a:tableStyleId>{5C22544A-7EE6-4342-B048-85BDC9FD1C3A}</a:tableStyleId>
              </a:tblPr>
              <a:tblGrid>
                <a:gridCol w="481807">
                  <a:extLst>
                    <a:ext uri="{9D8B030D-6E8A-4147-A177-3AD203B41FA5}">
                      <a16:colId xmlns:a16="http://schemas.microsoft.com/office/drawing/2014/main" val="20000"/>
                    </a:ext>
                  </a:extLst>
                </a:gridCol>
                <a:gridCol w="6814130">
                  <a:extLst>
                    <a:ext uri="{9D8B030D-6E8A-4147-A177-3AD203B41FA5}">
                      <a16:colId xmlns:a16="http://schemas.microsoft.com/office/drawing/2014/main" val="20001"/>
                    </a:ext>
                  </a:extLst>
                </a:gridCol>
              </a:tblGrid>
              <a:tr h="378042">
                <a:tc>
                  <a:txBody>
                    <a:bodyPr/>
                    <a:lstStyle/>
                    <a:p>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微軟正黑體" panose="020B0604030504040204" pitchFamily="34" charset="-120"/>
                          <a:ea typeface="微軟正黑體" panose="020B0604030504040204" pitchFamily="34" charset="-120"/>
                          <a:cs typeface="Times New Roman"/>
                        </a:rPr>
                        <a:t>校名</a:t>
                      </a:r>
                      <a:endParaRPr lang="zh-TW" alt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2646294">
                <a:tc>
                  <a:txBody>
                    <a:bodyPr/>
                    <a:lstStyle/>
                    <a:p>
                      <a:pPr algn="ctr"/>
                      <a:r>
                        <a:rPr lang="zh-TW" altLang="en-US" sz="2000" b="1" dirty="0">
                          <a:latin typeface="微軟正黑體" panose="020B0604030504040204" pitchFamily="34" charset="-120"/>
                          <a:ea typeface="微軟正黑體" panose="020B0604030504040204" pitchFamily="34" charset="-120"/>
                        </a:rPr>
                        <a:t>公立學校</a:t>
                      </a: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大直高中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明倫高中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女</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高</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萬芳高中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麗山高中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南湖高中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中正高中</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松山家商</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a:t>
                      </a:r>
                      <a: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南港高工</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zh-TW" altLang="en-US" sz="2500" kern="1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500" kern="100" dirty="0">
                          <a:solidFill>
                            <a:srgbClr val="333333"/>
                          </a:solidFill>
                          <a:effectLst/>
                          <a:latin typeface="微軟正黑體" panose="020B0604030504040204" pitchFamily="34" charset="-120"/>
                          <a:ea typeface="微軟正黑體" panose="020B0604030504040204" pitchFamily="34" charset="-120"/>
                          <a:cs typeface="Times New Roman"/>
                        </a:rPr>
                        <a:t>士林高商</a:t>
                      </a:r>
                      <a:endParaRPr lang="en-US" altLang="zh-TW" sz="2500" kern="100" dirty="0">
                        <a:solidFill>
                          <a:srgbClr val="333333"/>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1"/>
                  </a:ext>
                </a:extLst>
              </a:tr>
            </a:tbl>
          </a:graphicData>
        </a:graphic>
      </p:graphicFrame>
      <p:sp>
        <p:nvSpPr>
          <p:cNvPr id="7" name="標題 1"/>
          <p:cNvSpPr txBox="1">
            <a:spLocks/>
          </p:cNvSpPr>
          <p:nvPr/>
        </p:nvSpPr>
        <p:spPr>
          <a:xfrm>
            <a:off x="503548" y="260648"/>
            <a:ext cx="7884876" cy="1158952"/>
          </a:xfrm>
          <a:prstGeom prst="rect">
            <a:avLst/>
          </a:prstGeom>
          <a:noFill/>
        </p:spPr>
        <p:txBody>
          <a:bodyPr vert="horz" anchor="b">
            <a:normAutofit fontScale="975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kumimoji="1" lang="en-US" altLang="zh-TW" sz="3300" b="1" dirty="0">
                <a:solidFill>
                  <a:schemeClr val="accent1">
                    <a:lumMod val="50000"/>
                  </a:schemeClr>
                </a:solidFill>
                <a:effectLst/>
                <a:latin typeface="微軟正黑體" panose="020B0604030504040204" pitchFamily="34" charset="-120"/>
                <a:ea typeface="微軟正黑體" panose="020B0604030504040204" pitchFamily="34" charset="-120"/>
              </a:rPr>
              <a:t>110</a:t>
            </a:r>
            <a:r>
              <a:rPr kumimoji="1" lang="zh-TW" altLang="en-US" sz="3300" b="1" dirty="0">
                <a:solidFill>
                  <a:schemeClr val="accent1">
                    <a:lumMod val="50000"/>
                  </a:schemeClr>
                </a:solidFill>
                <a:effectLst/>
                <a:latin typeface="微軟正黑體" panose="020B0604030504040204" pitchFamily="34" charset="-120"/>
                <a:ea typeface="微軟正黑體" panose="020B0604030504040204" pitchFamily="34" charset="-120"/>
              </a:rPr>
              <a:t>年臺北市優先免試辦理學校第二類</a:t>
            </a:r>
            <a:r>
              <a:rPr kumimoji="1" lang="en-US" altLang="zh-TW" sz="3300" b="1" dirty="0">
                <a:solidFill>
                  <a:schemeClr val="accent1">
                    <a:lumMod val="50000"/>
                  </a:schemeClr>
                </a:solidFill>
                <a:effectLst/>
                <a:latin typeface="微軟正黑體" panose="020B0604030504040204" pitchFamily="34" charset="-120"/>
                <a:ea typeface="微軟正黑體" panose="020B0604030504040204" pitchFamily="34" charset="-120"/>
              </a:rPr>
              <a:t/>
            </a:r>
            <a:br>
              <a:rPr kumimoji="1" lang="en-US" altLang="zh-TW" sz="3300" b="1" dirty="0">
                <a:solidFill>
                  <a:schemeClr val="accent1">
                    <a:lumMod val="50000"/>
                  </a:schemeClr>
                </a:solidFill>
                <a:effectLst/>
                <a:latin typeface="微軟正黑體" panose="020B0604030504040204" pitchFamily="34" charset="-120"/>
                <a:ea typeface="微軟正黑體" panose="020B0604030504040204" pitchFamily="34" charset="-120"/>
              </a:rPr>
            </a:br>
            <a:r>
              <a:rPr kumimoji="1" lang="en-US" altLang="zh-TW" sz="1800" b="1" dirty="0">
                <a:solidFill>
                  <a:srgbClr val="FF0000"/>
                </a:solidFill>
                <a:effectLst/>
                <a:latin typeface="微軟正黑體" panose="020B0604030504040204" pitchFamily="34" charset="-120"/>
                <a:ea typeface="微軟正黑體" panose="020B0604030504040204" pitchFamily="34" charset="-120"/>
              </a:rPr>
              <a:t>(</a:t>
            </a:r>
            <a:r>
              <a:rPr kumimoji="1" lang="zh-TW" altLang="en-US" sz="1800" b="1" dirty="0">
                <a:solidFill>
                  <a:srgbClr val="FF0000"/>
                </a:solidFill>
                <a:effectLst/>
                <a:latin typeface="微軟正黑體" panose="020B0604030504040204" pitchFamily="34" charset="-120"/>
                <a:ea typeface="微軟正黑體" panose="020B0604030504040204" pitchFamily="34" charset="-120"/>
              </a:rPr>
              <a:t>請以簡章為準</a:t>
            </a:r>
            <a:r>
              <a:rPr kumimoji="1" lang="en-US" altLang="zh-TW" sz="1800" b="1" dirty="0">
                <a:solidFill>
                  <a:srgbClr val="FF0000"/>
                </a:solidFill>
                <a:effectLst/>
                <a:latin typeface="微軟正黑體" panose="020B0604030504040204" pitchFamily="34" charset="-120"/>
                <a:ea typeface="微軟正黑體" panose="020B0604030504040204" pitchFamily="34" charset="-120"/>
              </a:rPr>
              <a:t>!)</a:t>
            </a:r>
            <a:endParaRPr kumimoji="1" lang="zh-TW" altLang="en-US" b="1" dirty="0">
              <a:solidFill>
                <a:srgbClr val="C00000"/>
              </a:solidFill>
              <a:effectLst/>
              <a:latin typeface="華康硬黑體 Std W7" pitchFamily="34" charset="-120"/>
              <a:ea typeface="華康硬黑體 Std W7" pitchFamily="34" charset="-120"/>
            </a:endParaRPr>
          </a:p>
        </p:txBody>
      </p:sp>
      <p:sp>
        <p:nvSpPr>
          <p:cNvPr id="2" name="文字方塊 1"/>
          <p:cNvSpPr txBox="1"/>
          <p:nvPr/>
        </p:nvSpPr>
        <p:spPr>
          <a:xfrm>
            <a:off x="1500094" y="4722150"/>
            <a:ext cx="6600298" cy="1631216"/>
          </a:xfrm>
          <a:prstGeom prst="rect">
            <a:avLst/>
          </a:prstGeom>
          <a:solidFill>
            <a:srgbClr val="FFF9F3"/>
          </a:solidFill>
          <a:ln>
            <a:solidFill>
              <a:schemeClr val="accent5">
                <a:lumMod val="75000"/>
              </a:schemeClr>
            </a:solidFill>
          </a:ln>
        </p:spPr>
        <p:txBody>
          <a:bodyPr wrap="square" rtlCol="0">
            <a:spAutoFit/>
          </a:bodyPr>
          <a:lstStyle/>
          <a:p>
            <a:pPr marL="457200" indent="-457200">
              <a:buFont typeface="Wingdings" panose="05000000000000000000" pitchFamily="2" charset="2"/>
              <a:buChar char="u"/>
              <a:defRPr/>
            </a:pPr>
            <a:r>
              <a:rPr lang="zh-TW" altLang="en-US" sz="2800" b="1" kern="100" dirty="0">
                <a:solidFill>
                  <a:srgbClr val="FF0000"/>
                </a:solidFill>
                <a:latin typeface="微軟正黑體" panose="020B0604030504040204" pitchFamily="34" charset="-120"/>
                <a:ea typeface="微軟正黑體" panose="020B0604030504040204" pitchFamily="34" charset="-120"/>
                <a:cs typeface="Times New Roman"/>
              </a:rPr>
              <a:t>未參與辦理學校：</a:t>
            </a:r>
            <a: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t/>
            </a:r>
            <a:b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br>
            <a:r>
              <a:rPr lang="zh-TW" altLang="en-US" sz="2400" kern="100" dirty="0">
                <a:solidFill>
                  <a:srgbClr val="FF0000"/>
                </a:solidFill>
                <a:latin typeface="微軟正黑體" panose="020B0604030504040204" pitchFamily="34" charset="-120"/>
                <a:ea typeface="微軟正黑體" panose="020B0604030504040204" pitchFamily="34" charset="-120"/>
                <a:cs typeface="Times New Roman"/>
              </a:rPr>
              <a:t>大同高中、中山女高、北一女中、成功高中、松山高中、建國中學、</a:t>
            </a:r>
            <a: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t/>
            </a:r>
            <a:b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br>
            <a:r>
              <a:rPr lang="zh-TW" altLang="en-US" sz="2400" kern="100" dirty="0">
                <a:solidFill>
                  <a:srgbClr val="FF0000"/>
                </a:solidFill>
                <a:latin typeface="微軟正黑體" panose="020B0604030504040204" pitchFamily="34" charset="-120"/>
                <a:ea typeface="微軟正黑體" panose="020B0604030504040204" pitchFamily="34" charset="-120"/>
                <a:cs typeface="Times New Roman"/>
              </a:rPr>
              <a:t>國立學校（師大附中、政大附中）</a:t>
            </a:r>
            <a:endParaRPr lang="zh-TW" altLang="zh-TW" sz="2400" kern="100" dirty="0">
              <a:solidFill>
                <a:srgbClr val="FF0000"/>
              </a:solidFill>
              <a:latin typeface="微軟正黑體" panose="020B0604030504040204" pitchFamily="34" charset="-120"/>
              <a:ea typeface="微軟正黑體" panose="020B0604030504040204" pitchFamily="34" charset="-120"/>
              <a:cs typeface="Times New Roman"/>
            </a:endParaRPr>
          </a:p>
        </p:txBody>
      </p:sp>
    </p:spTree>
    <p:extLst>
      <p:ext uri="{BB962C8B-B14F-4D97-AF65-F5344CB8AC3E}">
        <p14:creationId xmlns:p14="http://schemas.microsoft.com/office/powerpoint/2010/main" val="564041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8" name="內容版面配置區 4"/>
          <p:cNvGraphicFramePr>
            <a:graphicFrameLocks/>
          </p:cNvGraphicFramePr>
          <p:nvPr>
            <p:extLst>
              <p:ext uri="{D42A27DB-BD31-4B8C-83A1-F6EECF244321}">
                <p14:modId xmlns:p14="http://schemas.microsoft.com/office/powerpoint/2010/main" val="3672795891"/>
              </p:ext>
            </p:extLst>
          </p:nvPr>
        </p:nvGraphicFramePr>
        <p:xfrm>
          <a:off x="1691680" y="1772816"/>
          <a:ext cx="6120680" cy="3617734"/>
        </p:xfrm>
        <a:graphic>
          <a:graphicData uri="http://schemas.openxmlformats.org/drawingml/2006/table">
            <a:tbl>
              <a:tblPr firstRow="1" bandRow="1">
                <a:tableStyleId>{5C22544A-7EE6-4342-B048-85BDC9FD1C3A}</a:tableStyleId>
              </a:tblPr>
              <a:tblGrid>
                <a:gridCol w="536552">
                  <a:extLst>
                    <a:ext uri="{9D8B030D-6E8A-4147-A177-3AD203B41FA5}">
                      <a16:colId xmlns:a16="http://schemas.microsoft.com/office/drawing/2014/main" val="20000"/>
                    </a:ext>
                  </a:extLst>
                </a:gridCol>
                <a:gridCol w="5584128">
                  <a:extLst>
                    <a:ext uri="{9D8B030D-6E8A-4147-A177-3AD203B41FA5}">
                      <a16:colId xmlns:a16="http://schemas.microsoft.com/office/drawing/2014/main" val="20001"/>
                    </a:ext>
                  </a:extLst>
                </a:gridCol>
              </a:tblGrid>
              <a:tr h="213077">
                <a:tc>
                  <a:txBody>
                    <a:bodyPr/>
                    <a:lstStyle/>
                    <a:p>
                      <a:endParaRPr lang="zh-TW" altLang="en-US" dirty="0">
                        <a:latin typeface="微軟正黑體" panose="020B0604030504040204" pitchFamily="34" charset="-120"/>
                        <a:ea typeface="微軟正黑體" panose="020B0604030504040204"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微軟正黑體" panose="020B0604030504040204" pitchFamily="34" charset="-120"/>
                          <a:ea typeface="微軟正黑體" panose="020B0604030504040204" pitchFamily="34" charset="-120"/>
                          <a:cs typeface="Times New Roman"/>
                        </a:rPr>
                        <a:t>校名</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1724532">
                <a:tc>
                  <a:txBody>
                    <a:bodyPr/>
                    <a:lstStyle/>
                    <a:p>
                      <a:pPr algn="ctr"/>
                      <a:r>
                        <a:rPr lang="zh-TW" altLang="en-US" sz="2000" dirty="0">
                          <a:latin typeface="微軟正黑體" panose="020B0604030504040204" pitchFamily="34" charset="-120"/>
                          <a:ea typeface="微軟正黑體" panose="020B0604030504040204" pitchFamily="34" charset="-120"/>
                        </a:rPr>
                        <a:t>私立學校</a:t>
                      </a:r>
                      <a:endParaRPr lang="en-US" altLang="zh-TW" sz="2000" dirty="0">
                        <a:latin typeface="微軟正黑體" panose="020B0604030504040204" pitchFamily="34" charset="-120"/>
                        <a:ea typeface="微軟正黑體" panose="020B0604030504040204" pitchFamily="34" charset="-120"/>
                      </a:endParaRP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kern="100" dirty="0">
                          <a:effectLst/>
                          <a:latin typeface="微軟正黑體" panose="020B0604030504040204" pitchFamily="34" charset="-120"/>
                          <a:ea typeface="微軟正黑體" panose="020B0604030504040204" pitchFamily="34" charset="-120"/>
                          <a:cs typeface="Times New Roman"/>
                        </a:rPr>
                        <a:t>大同高中、靜修高中、文德女中、方濟高中、達人女中、衛理女中、華興中學</a:t>
                      </a:r>
                      <a:endParaRPr lang="zh-TW" sz="2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1"/>
                  </a:ext>
                </a:extLst>
              </a:tr>
              <a:tr h="15274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公立進修部</a:t>
                      </a:r>
                      <a:endParaRPr lang="en-US" altLang="zh-TW" sz="2000" dirty="0">
                        <a:latin typeface="微軟正黑體" panose="020B0604030504040204" pitchFamily="34" charset="-120"/>
                        <a:ea typeface="微軟正黑體" panose="020B0604030504040204" pitchFamily="34" charset="-120"/>
                      </a:endParaRPr>
                    </a:p>
                    <a:p>
                      <a:pPr algn="ctr"/>
                      <a:endParaRPr lang="en-US" altLang="zh-TW" sz="2000" dirty="0">
                        <a:latin typeface="微軟正黑體" panose="020B0604030504040204" pitchFamily="34" charset="-120"/>
                        <a:ea typeface="微軟正黑體" panose="020B0604030504040204" pitchFamily="34" charset="-120"/>
                      </a:endParaRPr>
                    </a:p>
                  </a:txBody>
                  <a:tcPr vert="eaVert"/>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kern="100" dirty="0">
                          <a:effectLst/>
                          <a:latin typeface="微軟正黑體" panose="020B0604030504040204" pitchFamily="34" charset="-120"/>
                          <a:ea typeface="微軟正黑體" panose="020B0604030504040204" pitchFamily="34" charset="-120"/>
                          <a:cs typeface="Times New Roman"/>
                        </a:rPr>
                        <a:t>大安高工、士林高商</a:t>
                      </a:r>
                      <a:endParaRPr lang="zh-TW" sz="2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2"/>
                  </a:ext>
                </a:extLst>
              </a:tr>
            </a:tbl>
          </a:graphicData>
        </a:graphic>
      </p:graphicFrame>
      <p:sp>
        <p:nvSpPr>
          <p:cNvPr id="6" name="標題 1"/>
          <p:cNvSpPr txBox="1">
            <a:spLocks/>
          </p:cNvSpPr>
          <p:nvPr/>
        </p:nvSpPr>
        <p:spPr>
          <a:xfrm>
            <a:off x="629562" y="188640"/>
            <a:ext cx="7884876" cy="1158952"/>
          </a:xfrm>
          <a:prstGeom prst="rect">
            <a:avLst/>
          </a:prstGeom>
          <a:noFill/>
        </p:spPr>
        <p:txBody>
          <a:bodyPr vert="horz" anchor="b">
            <a:normAutofit fontScale="975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kumimoji="1" lang="en-US" altLang="zh-TW" sz="3300" b="1" dirty="0">
                <a:solidFill>
                  <a:schemeClr val="accent1">
                    <a:lumMod val="50000"/>
                  </a:schemeClr>
                </a:solidFill>
                <a:effectLst/>
                <a:latin typeface="微軟正黑體" panose="020B0604030504040204" pitchFamily="34" charset="-120"/>
                <a:ea typeface="微軟正黑體" panose="020B0604030504040204" pitchFamily="34" charset="-120"/>
              </a:rPr>
              <a:t>110</a:t>
            </a:r>
            <a:r>
              <a:rPr kumimoji="1" lang="zh-TW" altLang="en-US" sz="3300" b="1" dirty="0">
                <a:solidFill>
                  <a:schemeClr val="accent1">
                    <a:lumMod val="50000"/>
                  </a:schemeClr>
                </a:solidFill>
                <a:effectLst/>
                <a:latin typeface="微軟正黑體" panose="020B0604030504040204" pitchFamily="34" charset="-120"/>
                <a:ea typeface="微軟正黑體" panose="020B0604030504040204" pitchFamily="34" charset="-120"/>
              </a:rPr>
              <a:t>年臺北市優先免試辦理學校第二類</a:t>
            </a:r>
            <a:r>
              <a:rPr kumimoji="1" lang="en-US" altLang="zh-TW" sz="3300" b="1" dirty="0">
                <a:solidFill>
                  <a:schemeClr val="accent1">
                    <a:lumMod val="50000"/>
                  </a:schemeClr>
                </a:solidFill>
                <a:effectLst/>
                <a:latin typeface="微軟正黑體" panose="020B0604030504040204" pitchFamily="34" charset="-120"/>
                <a:ea typeface="微軟正黑體" panose="020B0604030504040204" pitchFamily="34" charset="-120"/>
              </a:rPr>
              <a:t/>
            </a:r>
            <a:br>
              <a:rPr kumimoji="1" lang="en-US" altLang="zh-TW" sz="3300" b="1" dirty="0">
                <a:solidFill>
                  <a:schemeClr val="accent1">
                    <a:lumMod val="50000"/>
                  </a:schemeClr>
                </a:solidFill>
                <a:effectLst/>
                <a:latin typeface="微軟正黑體" panose="020B0604030504040204" pitchFamily="34" charset="-120"/>
                <a:ea typeface="微軟正黑體" panose="020B0604030504040204" pitchFamily="34" charset="-120"/>
              </a:rPr>
            </a:br>
            <a:r>
              <a:rPr kumimoji="1" lang="en-US" altLang="zh-TW" sz="1800" b="1" dirty="0">
                <a:solidFill>
                  <a:srgbClr val="FF0000"/>
                </a:solidFill>
                <a:effectLst/>
                <a:latin typeface="微軟正黑體" panose="020B0604030504040204" pitchFamily="34" charset="-120"/>
                <a:ea typeface="微軟正黑體" panose="020B0604030504040204" pitchFamily="34" charset="-120"/>
              </a:rPr>
              <a:t>(</a:t>
            </a:r>
            <a:r>
              <a:rPr kumimoji="1" lang="zh-TW" altLang="en-US" sz="1800" b="1" dirty="0">
                <a:solidFill>
                  <a:srgbClr val="FF0000"/>
                </a:solidFill>
                <a:effectLst/>
                <a:latin typeface="微軟正黑體" panose="020B0604030504040204" pitchFamily="34" charset="-120"/>
                <a:ea typeface="微軟正黑體" panose="020B0604030504040204" pitchFamily="34" charset="-120"/>
              </a:rPr>
              <a:t>請以簡章為準</a:t>
            </a:r>
            <a:r>
              <a:rPr kumimoji="1" lang="en-US" altLang="zh-TW" sz="1800" b="1" dirty="0">
                <a:solidFill>
                  <a:srgbClr val="FF0000"/>
                </a:solidFill>
                <a:effectLst/>
                <a:latin typeface="微軟正黑體" panose="020B0604030504040204" pitchFamily="34" charset="-120"/>
                <a:ea typeface="微軟正黑體" panose="020B0604030504040204" pitchFamily="34" charset="-120"/>
              </a:rPr>
              <a:t>!)</a:t>
            </a:r>
            <a:endParaRPr kumimoji="1" lang="zh-TW" altLang="en-US" b="1" dirty="0">
              <a:solidFill>
                <a:srgbClr val="C00000"/>
              </a:solidFill>
              <a:effectLst/>
              <a:latin typeface="華康硬黑體 Std W7" pitchFamily="34" charset="-120"/>
              <a:ea typeface="華康硬黑體 Std W7" pitchFamily="34" charset="-120"/>
            </a:endParaRPr>
          </a:p>
        </p:txBody>
      </p:sp>
    </p:spTree>
    <p:extLst>
      <p:ext uri="{BB962C8B-B14F-4D97-AF65-F5344CB8AC3E}">
        <p14:creationId xmlns:p14="http://schemas.microsoft.com/office/powerpoint/2010/main" val="2142640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755576" y="692696"/>
            <a:ext cx="7524836" cy="582888"/>
          </a:xfrm>
          <a:noFill/>
        </p:spPr>
        <p:txBody>
          <a:bodyPr>
            <a:noAutofit/>
          </a:bodyPr>
          <a:lstStyle/>
          <a:p>
            <a:pPr>
              <a:defRPr/>
            </a:pPr>
            <a:r>
              <a:rPr lang="en-US" altLang="zh-TW" sz="4000" kern="100" dirty="0">
                <a:solidFill>
                  <a:srgbClr val="FF0000"/>
                </a:solidFill>
                <a:latin typeface="華康硬黑體 Std W7" pitchFamily="34" charset="-120"/>
                <a:ea typeface="華康硬黑體 Std W7" pitchFamily="34" charset="-120"/>
                <a:cs typeface="Times New Roman" panose="02020603050405020304" pitchFamily="18" charset="0"/>
              </a:rPr>
              <a:t> </a:t>
            </a:r>
            <a:r>
              <a:rPr kumimoji="1"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kumimoji="1"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年臺北市優先免試</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招生名額</a:t>
            </a:r>
            <a:endParaRPr lang="en-US" altLang="zh-TW"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177280" y="1412776"/>
            <a:ext cx="5554960" cy="4525963"/>
          </a:xfrm>
        </p:spPr>
        <p:txBody>
          <a:bodyPr>
            <a:normAutofit lnSpcReduction="10000"/>
          </a:bodyPr>
          <a:lstStyle/>
          <a:p>
            <a:pPr marL="365760" indent="-256032" eaLnBrk="1" fontAlgn="auto" hangingPunct="1">
              <a:spcAft>
                <a:spcPts val="0"/>
              </a:spcAft>
              <a:buFont typeface="Wingdings 3"/>
              <a:buChar char=""/>
              <a:defRPr/>
            </a:pPr>
            <a:r>
              <a:rPr lang="zh-TW" altLang="en-US" dirty="0">
                <a:latin typeface="微軟正黑體" panose="020B0604030504040204" pitchFamily="34" charset="-120"/>
                <a:ea typeface="微軟正黑體" panose="020B0604030504040204" pitchFamily="34" charset="-120"/>
              </a:rPr>
              <a:t>第一類</a:t>
            </a:r>
            <a:endParaRPr lang="en-US" altLang="zh-TW" dirty="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a:latin typeface="微軟正黑體" panose="020B0604030504040204" pitchFamily="34" charset="-120"/>
                <a:ea typeface="微軟正黑體" panose="020B0604030504040204" pitchFamily="34" charset="-120"/>
              </a:rPr>
              <a:t>私立學校：</a:t>
            </a:r>
            <a:r>
              <a:rPr lang="en-US" altLang="zh-TW" dirty="0">
                <a:latin typeface="微軟正黑體" panose="020B0604030504040204" pitchFamily="34" charset="-120"/>
                <a:ea typeface="微軟正黑體" panose="020B0604030504040204" pitchFamily="34" charset="-120"/>
              </a:rPr>
              <a:t>1,194</a:t>
            </a:r>
            <a:r>
              <a:rPr lang="zh-TW" altLang="en-US" dirty="0">
                <a:latin typeface="微軟正黑體" panose="020B0604030504040204" pitchFamily="34" charset="-120"/>
                <a:ea typeface="微軟正黑體" panose="020B0604030504040204" pitchFamily="34" charset="-120"/>
              </a:rPr>
              <a:t>位</a:t>
            </a:r>
            <a:endParaRPr lang="en-US" altLang="zh-TW" dirty="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a:latin typeface="微軟正黑體" panose="020B0604030504040204" pitchFamily="34" charset="-120"/>
                <a:ea typeface="微軟正黑體" panose="020B0604030504040204" pitchFamily="34" charset="-120"/>
              </a:rPr>
              <a:t>私立進修學校：</a:t>
            </a:r>
            <a:r>
              <a:rPr lang="en-US" altLang="zh-TW" dirty="0">
                <a:latin typeface="微軟正黑體" panose="020B0604030504040204" pitchFamily="34" charset="-120"/>
                <a:ea typeface="微軟正黑體" panose="020B0604030504040204" pitchFamily="34" charset="-120"/>
              </a:rPr>
              <a:t>580</a:t>
            </a:r>
            <a:r>
              <a:rPr lang="zh-TW" altLang="en-US" dirty="0">
                <a:latin typeface="微軟正黑體" panose="020B0604030504040204" pitchFamily="34" charset="-120"/>
                <a:ea typeface="微軟正黑體" panose="020B0604030504040204" pitchFamily="34" charset="-120"/>
              </a:rPr>
              <a:t>位</a:t>
            </a:r>
            <a:endParaRPr lang="en-US" altLang="zh-TW" dirty="0">
              <a:latin typeface="微軟正黑體" panose="020B0604030504040204" pitchFamily="34" charset="-120"/>
              <a:ea typeface="微軟正黑體" panose="020B0604030504040204" pitchFamily="34" charset="-120"/>
            </a:endParaRPr>
          </a:p>
          <a:p>
            <a:pPr marL="365760" indent="-256032" eaLnBrk="1" fontAlgn="auto" hangingPunct="1">
              <a:spcAft>
                <a:spcPts val="0"/>
              </a:spcAft>
              <a:buFont typeface="Wingdings 3"/>
              <a:buChar char=""/>
              <a:defRPr/>
            </a:pPr>
            <a:r>
              <a:rPr lang="zh-TW" altLang="en-US" dirty="0">
                <a:latin typeface="微軟正黑體" panose="020B0604030504040204" pitchFamily="34" charset="-120"/>
                <a:ea typeface="微軟正黑體" panose="020B0604030504040204" pitchFamily="34" charset="-120"/>
              </a:rPr>
              <a:t>第二類</a:t>
            </a:r>
            <a:endParaRPr lang="en-US" altLang="zh-TW" dirty="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a:latin typeface="微軟正黑體" panose="020B0604030504040204" pitchFamily="34" charset="-120"/>
                <a:ea typeface="微軟正黑體" panose="020B0604030504040204" pitchFamily="34" charset="-120"/>
              </a:rPr>
              <a:t>公立高中：</a:t>
            </a:r>
            <a:r>
              <a:rPr lang="en-US" altLang="zh-TW" dirty="0">
                <a:latin typeface="微軟正黑體" panose="020B0604030504040204" pitchFamily="34" charset="-120"/>
                <a:ea typeface="微軟正黑體" panose="020B0604030504040204" pitchFamily="34" charset="-120"/>
              </a:rPr>
              <a:t>1,169</a:t>
            </a:r>
            <a:r>
              <a:rPr lang="zh-TW" altLang="en-US" dirty="0">
                <a:latin typeface="微軟正黑體" panose="020B0604030504040204" pitchFamily="34" charset="-120"/>
                <a:ea typeface="微軟正黑體" panose="020B0604030504040204" pitchFamily="34" charset="-120"/>
              </a:rPr>
              <a:t>位</a:t>
            </a:r>
            <a:endParaRPr lang="en-US" altLang="zh-TW" dirty="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a:latin typeface="微軟正黑體" panose="020B0604030504040204" pitchFamily="34" charset="-120"/>
                <a:ea typeface="微軟正黑體" panose="020B0604030504040204" pitchFamily="34" charset="-120"/>
              </a:rPr>
              <a:t>公立高職：</a:t>
            </a:r>
            <a:r>
              <a:rPr lang="en-US" altLang="zh-TW" dirty="0">
                <a:latin typeface="微軟正黑體" panose="020B0604030504040204" pitchFamily="34" charset="-120"/>
                <a:ea typeface="微軟正黑體" panose="020B0604030504040204" pitchFamily="34" charset="-120"/>
              </a:rPr>
              <a:t>988</a:t>
            </a:r>
            <a:r>
              <a:rPr lang="zh-TW" altLang="en-US" dirty="0">
                <a:latin typeface="微軟正黑體" panose="020B0604030504040204" pitchFamily="34" charset="-120"/>
                <a:ea typeface="微軟正黑體" panose="020B0604030504040204" pitchFamily="34" charset="-120"/>
              </a:rPr>
              <a:t>位</a:t>
            </a:r>
            <a:endParaRPr lang="en-US" altLang="zh-TW" dirty="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a:latin typeface="微軟正黑體" panose="020B0604030504040204" pitchFamily="34" charset="-120"/>
                <a:ea typeface="微軟正黑體" panose="020B0604030504040204" pitchFamily="34" charset="-120"/>
              </a:rPr>
              <a:t>私立學校：</a:t>
            </a:r>
            <a:r>
              <a:rPr lang="en-US" altLang="zh-TW" dirty="0">
                <a:latin typeface="微軟正黑體" panose="020B0604030504040204" pitchFamily="34" charset="-120"/>
                <a:ea typeface="微軟正黑體" panose="020B0604030504040204" pitchFamily="34" charset="-120"/>
              </a:rPr>
              <a:t>317</a:t>
            </a:r>
            <a:r>
              <a:rPr lang="zh-TW" altLang="en-US" dirty="0">
                <a:latin typeface="微軟正黑體" panose="020B0604030504040204" pitchFamily="34" charset="-120"/>
                <a:ea typeface="微軟正黑體" panose="020B0604030504040204" pitchFamily="34" charset="-120"/>
              </a:rPr>
              <a:t>位</a:t>
            </a:r>
            <a:endParaRPr lang="en-US" altLang="zh-TW" dirty="0">
              <a:latin typeface="微軟正黑體" panose="020B0604030504040204" pitchFamily="34" charset="-120"/>
              <a:ea typeface="微軟正黑體" panose="020B0604030504040204" pitchFamily="34" charset="-120"/>
            </a:endParaRPr>
          </a:p>
          <a:p>
            <a:pPr lvl="1" indent="-256032">
              <a:buFont typeface="Wingdings 3"/>
              <a:buChar char=""/>
              <a:defRPr/>
            </a:pPr>
            <a:r>
              <a:rPr lang="zh-TW" altLang="en-US" dirty="0">
                <a:latin typeface="微軟正黑體" panose="020B0604030504040204" pitchFamily="34" charset="-120"/>
                <a:ea typeface="微軟正黑體" panose="020B0604030504040204" pitchFamily="34" charset="-120"/>
              </a:rPr>
              <a:t>公立進修學校：</a:t>
            </a:r>
            <a:r>
              <a:rPr lang="en-US" altLang="zh-TW" dirty="0">
                <a:latin typeface="微軟正黑體" panose="020B0604030504040204" pitchFamily="34" charset="-120"/>
                <a:ea typeface="微軟正黑體" panose="020B0604030504040204" pitchFamily="34" charset="-120"/>
              </a:rPr>
              <a:t>74</a:t>
            </a:r>
            <a:r>
              <a:rPr lang="zh-TW" altLang="en-US" dirty="0">
                <a:latin typeface="微軟正黑體" panose="020B0604030504040204" pitchFamily="34" charset="-120"/>
                <a:ea typeface="微軟正黑體" panose="020B0604030504040204" pitchFamily="34" charset="-120"/>
              </a:rPr>
              <a:t>位</a:t>
            </a:r>
            <a:endParaRPr lang="en-US" altLang="zh-TW" dirty="0">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Wingdings 3"/>
              <a:buNone/>
              <a:defRPr/>
            </a:pP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實際招生名額以簡章為準</a:t>
            </a:r>
            <a:r>
              <a:rPr lang="en-US" altLang="zh-TW" b="1" dirty="0">
                <a:solidFill>
                  <a:srgbClr val="FF0000"/>
                </a:solidFill>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73885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2015716" y="332656"/>
            <a:ext cx="5112568" cy="582888"/>
          </a:xfrm>
          <a:noFill/>
        </p:spPr>
        <p:txBody>
          <a:bodyPr>
            <a:noAutofit/>
          </a:bodyPr>
          <a:lstStyle/>
          <a:p>
            <a:pPr algn="ctr" eaLnBrk="1" fontAlgn="auto" hangingPunct="1">
              <a:spcAft>
                <a:spcPts val="0"/>
              </a:spcAft>
              <a:defRPr/>
            </a:pP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第一類優免</a:t>
            </a:r>
            <a:endParaRPr lang="en-US" altLang="zh-TW"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5" name="內容版面配置區 2"/>
          <p:cNvSpPr>
            <a:spLocks noGrp="1"/>
          </p:cNvSpPr>
          <p:nvPr>
            <p:ph idx="1"/>
          </p:nvPr>
        </p:nvSpPr>
        <p:spPr>
          <a:xfrm>
            <a:off x="1023584" y="1268760"/>
            <a:ext cx="7096832" cy="4213448"/>
          </a:xfrm>
        </p:spPr>
        <p:txBody>
          <a:bodyPr>
            <a:normAutofit lnSpcReduction="10000"/>
          </a:bodyPr>
          <a:lstStyle/>
          <a:p>
            <a:r>
              <a:rPr kumimoji="1" lang="zh-TW" altLang="en-US" b="1" dirty="0">
                <a:latin typeface="微軟正黑體" panose="020B0604030504040204" pitchFamily="34" charset="-120"/>
                <a:ea typeface="微軟正黑體" panose="020B0604030504040204" pitchFamily="34" charset="-120"/>
              </a:rPr>
              <a:t>志願選擇</a:t>
            </a:r>
            <a:r>
              <a:rPr kumimoji="1" lang="zh-TW" altLang="en-US" dirty="0">
                <a:latin typeface="微軟正黑體" panose="020B0604030504040204" pitchFamily="34" charset="-120"/>
                <a:ea typeface="微軟正黑體" panose="020B0604030504040204" pitchFamily="34" charset="-120"/>
              </a:rPr>
              <a:t>：</a:t>
            </a:r>
            <a:endParaRPr kumimoji="1" lang="en-US" altLang="zh-TW" dirty="0">
              <a:latin typeface="微軟正黑體" panose="020B0604030504040204" pitchFamily="34" charset="-120"/>
              <a:ea typeface="微軟正黑體" panose="020B0604030504040204" pitchFamily="34" charset="-120"/>
            </a:endParaRPr>
          </a:p>
          <a:p>
            <a:pPr lvl="1" rtl="0" eaLnBrk="1" latinLnBrk="0" hangingPunct="1"/>
            <a:r>
              <a:rPr lang="zh-TW" altLang="en-US" sz="2800" kern="1200" dirty="0">
                <a:solidFill>
                  <a:schemeClr val="tx1"/>
                </a:solidFill>
                <a:effectLst/>
                <a:latin typeface="微軟正黑體" panose="020B0604030504040204" pitchFamily="34" charset="-120"/>
                <a:ea typeface="微軟正黑體" panose="020B0604030504040204" pitchFamily="34" charset="-120"/>
              </a:rPr>
              <a:t>本市國中學生擇定一所高級中等學校報名。</a:t>
            </a:r>
            <a:endParaRPr lang="zh-TW" altLang="en-US" dirty="0">
              <a:effectLst/>
              <a:latin typeface="微軟正黑體" panose="020B0604030504040204" pitchFamily="34" charset="-120"/>
              <a:ea typeface="微軟正黑體" panose="020B0604030504040204" pitchFamily="34" charset="-120"/>
            </a:endParaRPr>
          </a:p>
          <a:p>
            <a:pPr lvl="0"/>
            <a:r>
              <a:rPr kumimoji="1" lang="zh-TW" altLang="en-US" dirty="0">
                <a:latin typeface="微軟正黑體" panose="020B0604030504040204" pitchFamily="34" charset="-120"/>
                <a:ea typeface="微軟正黑體" panose="020B0604030504040204" pitchFamily="34" charset="-120"/>
              </a:rPr>
              <a:t>學生按照學校</a:t>
            </a:r>
            <a:r>
              <a:rPr kumimoji="1" lang="zh-TW" altLang="en-US" b="1" dirty="0">
                <a:latin typeface="微軟正黑體" panose="020B0604030504040204" pitchFamily="34" charset="-120"/>
                <a:ea typeface="微軟正黑體" panose="020B0604030504040204" pitchFamily="34" charset="-120"/>
              </a:rPr>
              <a:t>公告之報名結果</a:t>
            </a:r>
            <a:r>
              <a:rPr kumimoji="1" lang="zh-TW" altLang="en-US" dirty="0">
                <a:latin typeface="微軟正黑體" panose="020B0604030504040204" pitchFamily="34" charset="-120"/>
                <a:ea typeface="微軟正黑體" panose="020B0604030504040204" pitchFamily="34" charset="-120"/>
              </a:rPr>
              <a:t>，辦理</a:t>
            </a:r>
            <a:r>
              <a:rPr kumimoji="1" lang="zh-TW" altLang="en-US" b="1" dirty="0">
                <a:latin typeface="微軟正黑體" panose="020B0604030504040204" pitchFamily="34" charset="-120"/>
                <a:ea typeface="微軟正黑體" panose="020B0604030504040204" pitchFamily="34" charset="-120"/>
              </a:rPr>
              <a:t>現場登記</a:t>
            </a:r>
            <a:r>
              <a:rPr kumimoji="1" lang="zh-TW" altLang="en-US" dirty="0">
                <a:latin typeface="微軟正黑體" panose="020B0604030504040204" pitchFamily="34" charset="-120"/>
                <a:ea typeface="微軟正黑體" panose="020B0604030504040204" pitchFamily="34" charset="-120"/>
              </a:rPr>
              <a:t>、</a:t>
            </a:r>
            <a:r>
              <a:rPr kumimoji="1" lang="zh-TW" altLang="en-US" b="1" dirty="0">
                <a:latin typeface="微軟正黑體" panose="020B0604030504040204" pitchFamily="34" charset="-120"/>
                <a:ea typeface="微軟正黑體" panose="020B0604030504040204" pitchFamily="34" charset="-120"/>
              </a:rPr>
              <a:t>公開抽籤</a:t>
            </a:r>
            <a:r>
              <a:rPr kumimoji="1" lang="zh-TW" altLang="en-US" dirty="0">
                <a:latin typeface="微軟正黑體" panose="020B0604030504040204" pitchFamily="34" charset="-120"/>
                <a:ea typeface="微軟正黑體" panose="020B0604030504040204" pitchFamily="34" charset="-120"/>
              </a:rPr>
              <a:t>、</a:t>
            </a:r>
            <a:r>
              <a:rPr kumimoji="1" lang="zh-TW" altLang="en-US" b="1" dirty="0">
                <a:latin typeface="微軟正黑體" panose="020B0604030504040204" pitchFamily="34" charset="-120"/>
                <a:ea typeface="微軟正黑體" panose="020B0604030504040204" pitchFamily="34" charset="-120"/>
              </a:rPr>
              <a:t>撕榜</a:t>
            </a:r>
            <a:r>
              <a:rPr kumimoji="1" lang="zh-TW" altLang="en-US" dirty="0">
                <a:latin typeface="微軟正黑體" panose="020B0604030504040204" pitchFamily="34" charset="-120"/>
                <a:ea typeface="微軟正黑體" panose="020B0604030504040204" pitchFamily="34" charset="-120"/>
              </a:rPr>
              <a:t>、</a:t>
            </a:r>
            <a:r>
              <a:rPr kumimoji="1" lang="zh-TW" altLang="en-US" b="1" dirty="0">
                <a:latin typeface="微軟正黑體" panose="020B0604030504040204" pitchFamily="34" charset="-120"/>
                <a:ea typeface="微軟正黑體" panose="020B0604030504040204" pitchFamily="34" charset="-120"/>
              </a:rPr>
              <a:t>報到</a:t>
            </a:r>
            <a:r>
              <a:rPr kumimoji="1" lang="zh-TW" altLang="en-US" dirty="0">
                <a:latin typeface="微軟正黑體" panose="020B0604030504040204" pitchFamily="34" charset="-120"/>
                <a:ea typeface="微軟正黑體" panose="020B0604030504040204" pitchFamily="34" charset="-120"/>
              </a:rPr>
              <a:t>。</a:t>
            </a:r>
            <a:r>
              <a:rPr kumimoji="1" lang="en-US" altLang="zh-TW" b="1" dirty="0">
                <a:solidFill>
                  <a:srgbClr val="FF0000"/>
                </a:solidFill>
                <a:latin typeface="微軟正黑體" panose="020B0604030504040204" pitchFamily="34" charset="-120"/>
                <a:ea typeface="微軟正黑體" panose="020B0604030504040204" pitchFamily="34" charset="-120"/>
              </a:rPr>
              <a:t>(</a:t>
            </a:r>
            <a:r>
              <a:rPr kumimoji="1" lang="zh-TW" altLang="en-US" b="1" dirty="0">
                <a:solidFill>
                  <a:srgbClr val="FF0000"/>
                </a:solidFill>
                <a:latin typeface="微軟正黑體" panose="020B0604030504040204" pitchFamily="34" charset="-120"/>
                <a:ea typeface="微軟正黑體" panose="020B0604030504040204" pitchFamily="34" charset="-120"/>
              </a:rPr>
              <a:t>不進行比序</a:t>
            </a:r>
            <a:r>
              <a:rPr kumimoji="1" lang="en-US" altLang="zh-TW" b="1" dirty="0">
                <a:solidFill>
                  <a:srgbClr val="FF0000"/>
                </a:solidFill>
                <a:latin typeface="微軟正黑體" panose="020B0604030504040204" pitchFamily="34" charset="-120"/>
                <a:ea typeface="微軟正黑體" panose="020B0604030504040204" pitchFamily="34" charset="-120"/>
              </a:rPr>
              <a:t>)</a:t>
            </a:r>
          </a:p>
          <a:p>
            <a:endParaRPr lang="en-US" altLang="zh-TW" sz="1400" dirty="0">
              <a:solidFill>
                <a:srgbClr val="FF0000"/>
              </a:solidFill>
              <a:latin typeface="微軟正黑體" panose="020B0604030504040204" pitchFamily="34" charset="-120"/>
              <a:ea typeface="微軟正黑體" panose="020B0604030504040204" pitchFamily="34" charset="-120"/>
            </a:endParaRPr>
          </a:p>
          <a:p>
            <a:r>
              <a:rPr lang="zh-TW" altLang="en-US" dirty="0">
                <a:solidFill>
                  <a:srgbClr val="FF0000"/>
                </a:solidFill>
                <a:latin typeface="微軟正黑體" panose="020B0604030504040204" pitchFamily="34" charset="-120"/>
                <a:ea typeface="微軟正黑體" panose="020B0604030504040204" pitchFamily="34" charset="-120"/>
              </a:rPr>
              <a:t>第一類優免未錄取或錄取後完成放棄之學生始得參加第二類優免。</a:t>
            </a:r>
          </a:p>
          <a:p>
            <a:pPr marL="82296" lvl="0" indent="0">
              <a:buNone/>
            </a:pPr>
            <a:endParaRPr kumimoji="1" lang="en-US" altLang="zh-TW" dirty="0">
              <a:latin typeface="+mj-ea"/>
            </a:endParaRPr>
          </a:p>
          <a:p>
            <a:pPr lvl="0"/>
            <a:endParaRPr kumimoji="1" lang="en-US" altLang="zh-TW" dirty="0">
              <a:latin typeface="+mj-ea"/>
            </a:endParaRPr>
          </a:p>
          <a:p>
            <a:pPr lvl="0"/>
            <a:endParaRPr kumimoji="1" lang="en-US" altLang="zh-TW" dirty="0">
              <a:latin typeface="+mj-ea"/>
              <a:ea typeface="+mj-ea"/>
            </a:endParaRPr>
          </a:p>
          <a:p>
            <a:pPr marL="457200" marR="0" lvl="1" indent="0" algn="l" defTabSz="457200" rtl="0" eaLnBrk="1" fontAlgn="auto" latinLnBrk="0" hangingPunct="1">
              <a:lnSpc>
                <a:spcPct val="100000"/>
              </a:lnSpc>
              <a:spcBef>
                <a:spcPct val="20000"/>
              </a:spcBef>
              <a:spcAft>
                <a:spcPts val="0"/>
              </a:spcAft>
              <a:buClrTx/>
              <a:buSzTx/>
              <a:buNone/>
              <a:tabLst/>
              <a:defRPr/>
            </a:pPr>
            <a:endParaRPr lang="en-US" altLang="zh-TW" sz="2800" kern="1200" dirty="0">
              <a:solidFill>
                <a:schemeClr val="tx1"/>
              </a:solidFill>
              <a:effectLst/>
              <a:latin typeface="+mj-ea"/>
              <a:ea typeface="+mj-ea"/>
            </a:endParaRPr>
          </a:p>
        </p:txBody>
      </p:sp>
    </p:spTree>
    <p:extLst>
      <p:ext uri="{BB962C8B-B14F-4D97-AF65-F5344CB8AC3E}">
        <p14:creationId xmlns:p14="http://schemas.microsoft.com/office/powerpoint/2010/main" val="608128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713" y="-566"/>
            <a:ext cx="9144000" cy="6858000"/>
          </a:xfrm>
          <a:prstGeom prst="rect">
            <a:avLst/>
          </a:prstGeom>
        </p:spPr>
      </p:pic>
      <p:sp>
        <p:nvSpPr>
          <p:cNvPr id="2" name="標題 1"/>
          <p:cNvSpPr>
            <a:spLocks noGrp="1"/>
          </p:cNvSpPr>
          <p:nvPr>
            <p:ph type="title"/>
          </p:nvPr>
        </p:nvSpPr>
        <p:spPr>
          <a:xfrm>
            <a:off x="321470" y="260648"/>
            <a:ext cx="8501060" cy="922114"/>
          </a:xfrm>
          <a:noFill/>
        </p:spPr>
        <p:txBody>
          <a:bodyPr>
            <a:normAutofit fontScale="90000"/>
          </a:bodyPr>
          <a:lstStyle/>
          <a:p>
            <a:pPr algn="ctr" eaLnBrk="1" fontAlgn="auto" hangingPunct="1">
              <a:spcAft>
                <a:spcPts val="0"/>
              </a:spcAft>
              <a:defRPr/>
            </a:pPr>
            <a:r>
              <a:rPr lang="zh-TW" altLang="en-US" sz="4000" b="1" spc="-150" dirty="0">
                <a:solidFill>
                  <a:schemeClr val="accent5">
                    <a:lumMod val="50000"/>
                  </a:schemeClr>
                </a:solidFill>
                <a:latin typeface="微軟正黑體" panose="020B0604030504040204" pitchFamily="34" charset="-120"/>
                <a:ea typeface="微軟正黑體" panose="020B0604030504040204" pitchFamily="34" charset="-120"/>
              </a:rPr>
              <a:t>第一類優免</a:t>
            </a:r>
            <a: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pc="-150" dirty="0">
                <a:solidFill>
                  <a:schemeClr val="accent5">
                    <a:lumMod val="50000"/>
                  </a:schemeClr>
                </a:solidFill>
                <a:latin typeface="微軟正黑體" panose="020B0604030504040204" pitchFamily="34" charset="-120"/>
                <a:ea typeface="微軟正黑體" panose="020B0604030504040204" pitchFamily="34" charset="-120"/>
              </a:rPr>
              <a:t>登記、</a:t>
            </a:r>
            <a:r>
              <a:rPr lang="zh-TW" altLang="en-US" spc="-150" dirty="0">
                <a:solidFill>
                  <a:srgbClr val="00B050"/>
                </a:solidFill>
                <a:latin typeface="微軟正黑體" panose="020B0604030504040204" pitchFamily="34" charset="-120"/>
                <a:ea typeface="微軟正黑體" panose="020B0604030504040204" pitchFamily="34" charset="-120"/>
              </a:rPr>
              <a:t>公開抽籤、</a:t>
            </a:r>
            <a:r>
              <a:rPr lang="zh-TW" altLang="en-US" spc="-150" dirty="0">
                <a:solidFill>
                  <a:schemeClr val="accent5">
                    <a:lumMod val="50000"/>
                  </a:schemeClr>
                </a:solidFill>
                <a:latin typeface="微軟正黑體" panose="020B0604030504040204" pitchFamily="34" charset="-120"/>
                <a:ea typeface="微軟正黑體" panose="020B0604030504040204" pitchFamily="34" charset="-120"/>
              </a:rPr>
              <a:t>撕榜、報到</a:t>
            </a:r>
            <a:r>
              <a:rPr lang="en-US" altLang="zh-TW" spc="-150" dirty="0">
                <a:solidFill>
                  <a:schemeClr val="accent5">
                    <a:lumMod val="50000"/>
                  </a:schemeClr>
                </a:solidFill>
                <a:latin typeface="微軟正黑體" panose="020B0604030504040204" pitchFamily="34" charset="-120"/>
                <a:ea typeface="微軟正黑體" panose="020B0604030504040204" pitchFamily="34" charset="-120"/>
              </a:rPr>
              <a:t>(1)</a:t>
            </a:r>
            <a: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z="2200" b="1" dirty="0">
                <a:solidFill>
                  <a:srgbClr val="FF0000"/>
                </a:solidFill>
                <a:latin typeface="微軟正黑體" panose="020B0604030504040204" pitchFamily="34" charset="-120"/>
                <a:ea typeface="微軟正黑體" panose="020B0604030504040204" pitchFamily="34" charset="-120"/>
              </a:rPr>
              <a:t>實際作法請以簡章為準</a:t>
            </a:r>
            <a:r>
              <a:rPr lang="en-US" altLang="zh-TW" sz="2200" b="1" dirty="0">
                <a:solidFill>
                  <a:srgbClr val="FF0000"/>
                </a:solidFill>
                <a:latin typeface="微軟正黑體" panose="020B0604030504040204" pitchFamily="34" charset="-120"/>
                <a:ea typeface="微軟正黑體" panose="020B0604030504040204" pitchFamily="34" charset="-120"/>
              </a:rPr>
              <a:t>!</a:t>
            </a:r>
            <a:endParaRPr lang="en-US" altLang="zh-TW" sz="4400" b="1" dirty="0">
              <a:solidFill>
                <a:srgbClr val="FF0000"/>
              </a:solidFill>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156839617"/>
              </p:ext>
            </p:extLst>
          </p:nvPr>
        </p:nvGraphicFramePr>
        <p:xfrm>
          <a:off x="1259632" y="1556792"/>
          <a:ext cx="6922416" cy="3838788"/>
        </p:xfrm>
        <a:graphic>
          <a:graphicData uri="http://schemas.openxmlformats.org/drawingml/2006/table">
            <a:tbl>
              <a:tblPr firstRow="1" firstCol="1" bandRow="1">
                <a:tableStyleId>{5C22544A-7EE6-4342-B048-85BDC9FD1C3A}</a:tableStyleId>
              </a:tblPr>
              <a:tblGrid>
                <a:gridCol w="1428344">
                  <a:extLst>
                    <a:ext uri="{9D8B030D-6E8A-4147-A177-3AD203B41FA5}">
                      <a16:colId xmlns:a16="http://schemas.microsoft.com/office/drawing/2014/main" val="20000"/>
                    </a:ext>
                  </a:extLst>
                </a:gridCol>
                <a:gridCol w="5494072">
                  <a:extLst>
                    <a:ext uri="{9D8B030D-6E8A-4147-A177-3AD203B41FA5}">
                      <a16:colId xmlns:a16="http://schemas.microsoft.com/office/drawing/2014/main" val="20002"/>
                    </a:ext>
                  </a:extLst>
                </a:gridCol>
              </a:tblGrid>
              <a:tr h="310747">
                <a:tc>
                  <a:txBody>
                    <a:bodyPr/>
                    <a:lstStyle/>
                    <a:p>
                      <a:pPr algn="ctr">
                        <a:spcAft>
                          <a:spcPts val="0"/>
                        </a:spcAft>
                      </a:pPr>
                      <a:r>
                        <a:rPr lang="zh-TW" sz="2400" b="0" kern="10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Mangal"/>
                      </a:endParaRPr>
                    </a:p>
                  </a:txBody>
                  <a:tcPr marL="64258" marR="64258" marT="0" marB="0" anchor="ctr"/>
                </a:tc>
                <a:tc>
                  <a:txBody>
                    <a:bodyPr/>
                    <a:lstStyle/>
                    <a:p>
                      <a:pPr algn="ctr">
                        <a:spcAft>
                          <a:spcPts val="0"/>
                        </a:spcAft>
                      </a:pPr>
                      <a:r>
                        <a:rPr lang="zh-TW" sz="2400" b="0" kern="100" dirty="0">
                          <a:effectLst/>
                          <a:latin typeface="微軟正黑體" panose="020B0604030504040204" pitchFamily="34" charset="-120"/>
                          <a:ea typeface="微軟正黑體" panose="020B0604030504040204" pitchFamily="34" charset="-120"/>
                        </a:rPr>
                        <a:t>說明</a:t>
                      </a:r>
                      <a:endParaRPr lang="zh-TW" sz="2400" b="0" kern="100" dirty="0">
                        <a:effectLst/>
                        <a:latin typeface="微軟正黑體" panose="020B0604030504040204" pitchFamily="34" charset="-120"/>
                        <a:ea typeface="微軟正黑體" panose="020B0604030504040204" pitchFamily="34" charset="-120"/>
                        <a:cs typeface="Mangal"/>
                      </a:endParaRPr>
                    </a:p>
                  </a:txBody>
                  <a:tcPr marL="64258" marR="64258" marT="0" marB="0" anchor="ctr"/>
                </a:tc>
                <a:extLst>
                  <a:ext uri="{0D108BD9-81ED-4DB2-BD59-A6C34878D82A}">
                    <a16:rowId xmlns:a16="http://schemas.microsoft.com/office/drawing/2014/main" val="10000"/>
                  </a:ext>
                </a:extLst>
              </a:tr>
              <a:tr h="1035824">
                <a:tc>
                  <a:txBody>
                    <a:bodyPr/>
                    <a:lstStyle/>
                    <a:p>
                      <a:pPr algn="ctr">
                        <a:spcAft>
                          <a:spcPts val="0"/>
                        </a:spcAft>
                      </a:pPr>
                      <a:endParaRPr lang="en-US" altLang="zh-TW" sz="2400" b="0" kern="100" dirty="0">
                        <a:effectLst/>
                        <a:latin typeface="微軟正黑體" panose="020B0604030504040204" pitchFamily="34" charset="-120"/>
                        <a:ea typeface="微軟正黑體" panose="020B0604030504040204" pitchFamily="34" charset="-120"/>
                      </a:endParaRPr>
                    </a:p>
                    <a:p>
                      <a:pPr algn="ctr">
                        <a:spcAft>
                          <a:spcPts val="0"/>
                        </a:spcAft>
                      </a:pPr>
                      <a:r>
                        <a:rPr lang="zh-TW" sz="2400" b="0" kern="100" dirty="0">
                          <a:effectLst/>
                          <a:latin typeface="微軟正黑體" panose="020B0604030504040204" pitchFamily="34" charset="-120"/>
                          <a:ea typeface="微軟正黑體" panose="020B0604030504040204" pitchFamily="34" charset="-120"/>
                        </a:rPr>
                        <a:t>登記</a:t>
                      </a:r>
                      <a:endParaRPr lang="zh-TW" sz="2400" b="0" kern="100" dirty="0">
                        <a:effectLst/>
                        <a:latin typeface="微軟正黑體" panose="020B0604030504040204" pitchFamily="34" charset="-120"/>
                        <a:ea typeface="微軟正黑體" panose="020B0604030504040204" pitchFamily="34" charset="-120"/>
                        <a:cs typeface="Mangal"/>
                      </a:endParaRPr>
                    </a:p>
                  </a:txBody>
                  <a:tcPr marL="64258" marR="64258" marT="0" marB="0"/>
                </a:tc>
                <a:tc>
                  <a:txBody>
                    <a:bodyPr/>
                    <a:lstStyle/>
                    <a:p>
                      <a:pPr marL="342900" indent="-342900" algn="just">
                        <a:spcAft>
                          <a:spcPts val="0"/>
                        </a:spcAft>
                        <a:buFont typeface="+mj-lt"/>
                        <a:buAutoNum type="arabicPeriod"/>
                      </a:pPr>
                      <a:r>
                        <a:rPr lang="zh-TW" sz="2000" kern="100" dirty="0">
                          <a:effectLst/>
                          <a:latin typeface="微軟正黑體" panose="020B0604030504040204" pitchFamily="34" charset="-120"/>
                          <a:ea typeface="微軟正黑體" panose="020B0604030504040204" pitchFamily="34" charset="-120"/>
                        </a:rPr>
                        <a:t>學生</a:t>
                      </a:r>
                      <a:r>
                        <a:rPr lang="zh-TW" sz="2000" u="sng" kern="100" dirty="0">
                          <a:effectLst/>
                          <a:latin typeface="微軟正黑體" panose="020B0604030504040204" pitchFamily="34" charset="-120"/>
                          <a:ea typeface="微軟正黑體" panose="020B0604030504040204" pitchFamily="34" charset="-120"/>
                        </a:rPr>
                        <a:t>親自或由家長（或法定代理人）辦理登記</a:t>
                      </a:r>
                      <a:r>
                        <a:rPr lang="zh-TW" sz="2000" kern="100" dirty="0">
                          <a:effectLst/>
                          <a:latin typeface="微軟正黑體" panose="020B0604030504040204" pitchFamily="34" charset="-120"/>
                          <a:ea typeface="微軟正黑體" panose="020B0604030504040204" pitchFamily="34" charset="-120"/>
                        </a:rPr>
                        <a:t>，</a:t>
                      </a:r>
                      <a:r>
                        <a:rPr lang="zh-TW" sz="2000" kern="10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2000" kern="100" dirty="0">
                          <a:solidFill>
                            <a:srgbClr val="00B050"/>
                          </a:solidFill>
                          <a:effectLst/>
                          <a:latin typeface="微軟正黑體" panose="020B0604030504040204" pitchFamily="34" charset="-120"/>
                          <a:ea typeface="微軟正黑體" panose="020B0604030504040204" pitchFamily="34" charset="-120"/>
                        </a:rPr>
                        <a:t>抽籤、</a:t>
                      </a:r>
                      <a:r>
                        <a:rPr lang="zh-TW" altLang="en-US" sz="2000" kern="100" dirty="0">
                          <a:solidFill>
                            <a:srgbClr val="FF0000"/>
                          </a:solidFill>
                          <a:effectLst/>
                          <a:latin typeface="微軟正黑體" panose="020B0604030504040204" pitchFamily="34" charset="-120"/>
                          <a:ea typeface="微軟正黑體" panose="020B0604030504040204" pitchFamily="34" charset="-120"/>
                        </a:rPr>
                        <a:t>撕榜資格</a:t>
                      </a:r>
                      <a:r>
                        <a:rPr lang="zh-TW" sz="2000" kern="100" dirty="0">
                          <a:solidFill>
                            <a:srgbClr val="FF0000"/>
                          </a:solidFill>
                          <a:effectLst/>
                          <a:latin typeface="微軟正黑體" panose="020B0604030504040204" pitchFamily="34" charset="-120"/>
                          <a:ea typeface="微軟正黑體" panose="020B0604030504040204" pitchFamily="34" charset="-120"/>
                        </a:rPr>
                        <a:t>。</a:t>
                      </a:r>
                      <a:endParaRPr lang="en-US" altLang="zh-TW" sz="2000" kern="100" dirty="0">
                        <a:solidFill>
                          <a:srgbClr val="FF0000"/>
                        </a:solidFill>
                        <a:effectLst/>
                        <a:latin typeface="微軟正黑體" panose="020B0604030504040204" pitchFamily="34" charset="-120"/>
                        <a:ea typeface="微軟正黑體" panose="020B0604030504040204" pitchFamily="34" charset="-120"/>
                      </a:endParaRPr>
                    </a:p>
                    <a:p>
                      <a:pPr marL="342900" indent="-342900" algn="just">
                        <a:spcAft>
                          <a:spcPts val="0"/>
                        </a:spcAft>
                        <a:buFont typeface="+mj-lt"/>
                        <a:buAutoNum type="arabicPeriod"/>
                      </a:pPr>
                      <a:r>
                        <a:rPr kumimoji="0" lang="zh-TW" altLang="zh-TW" sz="2000" b="1" kern="1200" dirty="0">
                          <a:solidFill>
                            <a:srgbClr val="00B050"/>
                          </a:solidFill>
                          <a:effectLst/>
                          <a:latin typeface="微軟正黑體" panose="020B0604030504040204" pitchFamily="34" charset="-120"/>
                          <a:ea typeface="微軟正黑體" panose="020B0604030504040204" pitchFamily="34" charset="-120"/>
                          <a:cs typeface="+mn-cs"/>
                        </a:rPr>
                        <a:t>一校一科未超額者，完成登記即視同報到，不需進行抽籤及撕榜。</a:t>
                      </a:r>
                      <a:endParaRPr lang="zh-TW" sz="2000" kern="100" dirty="0">
                        <a:solidFill>
                          <a:srgbClr val="00B050"/>
                        </a:solidFill>
                        <a:effectLst/>
                        <a:latin typeface="微軟正黑體" panose="020B0604030504040204" pitchFamily="34" charset="-120"/>
                        <a:ea typeface="微軟正黑體" panose="020B0604030504040204" pitchFamily="34" charset="-120"/>
                        <a:cs typeface="Mangal"/>
                      </a:endParaRPr>
                    </a:p>
                  </a:txBody>
                  <a:tcPr marL="64258" marR="64258" marT="0" marB="0"/>
                </a:tc>
                <a:extLst>
                  <a:ext uri="{0D108BD9-81ED-4DB2-BD59-A6C34878D82A}">
                    <a16:rowId xmlns:a16="http://schemas.microsoft.com/office/drawing/2014/main" val="10001"/>
                  </a:ext>
                </a:extLst>
              </a:tr>
              <a:tr h="2253828">
                <a:tc>
                  <a:txBody>
                    <a:bodyPr/>
                    <a:lstStyle/>
                    <a:p>
                      <a:pPr algn="ctr">
                        <a:spcAft>
                          <a:spcPts val="0"/>
                        </a:spcAft>
                      </a:pPr>
                      <a:endParaRPr lang="en-US" altLang="zh-TW" sz="2400" b="0" kern="10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2400" b="0" kern="100" dirty="0">
                        <a:effectLst/>
                        <a:latin typeface="微軟正黑體" panose="020B0604030504040204" pitchFamily="34" charset="-120"/>
                        <a:ea typeface="微軟正黑體" panose="020B0604030504040204" pitchFamily="34" charset="-120"/>
                      </a:endParaRPr>
                    </a:p>
                    <a:p>
                      <a:pPr algn="ctr">
                        <a:spcAft>
                          <a:spcPts val="0"/>
                        </a:spcAft>
                      </a:pPr>
                      <a:r>
                        <a:rPr lang="zh-TW" altLang="en-US" sz="2400" b="0" kern="100" dirty="0">
                          <a:effectLst/>
                          <a:latin typeface="微軟正黑體" panose="020B0604030504040204" pitchFamily="34" charset="-120"/>
                          <a:ea typeface="微軟正黑體" panose="020B0604030504040204" pitchFamily="34" charset="-120"/>
                        </a:rPr>
                        <a:t>公開抽籤</a:t>
                      </a:r>
                      <a:endParaRPr lang="en-US" altLang="zh-TW" sz="2000" b="0" u="sng"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endParaRPr lang="en-US" altLang="zh-TW" sz="2000" b="0" u="sng"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en-US" altLang="zh-TW" sz="1800" b="0" u="sng" kern="100" spc="0" dirty="0">
                          <a:solidFill>
                            <a:schemeClr val="bg1"/>
                          </a:solidFill>
                          <a:effectLst/>
                          <a:latin typeface="微軟正黑體" panose="020B0604030504040204" pitchFamily="34" charset="-120"/>
                          <a:ea typeface="微軟正黑體" panose="020B0604030504040204" pitchFamily="34" charset="-120"/>
                        </a:rPr>
                        <a:t>(</a:t>
                      </a:r>
                      <a:r>
                        <a:rPr lang="zh-TW" altLang="en-US" sz="1800" b="0" u="sng" kern="100" spc="0" dirty="0">
                          <a:solidFill>
                            <a:schemeClr val="bg1"/>
                          </a:solidFill>
                          <a:effectLst/>
                          <a:latin typeface="微軟正黑體" panose="020B0604030504040204" pitchFamily="34" charset="-120"/>
                          <a:ea typeface="微軟正黑體" panose="020B0604030504040204" pitchFamily="34" charset="-120"/>
                        </a:rPr>
                        <a:t>取得分發序</a:t>
                      </a:r>
                      <a:r>
                        <a:rPr lang="en-US" altLang="zh-TW" sz="1800" b="0" u="sng" kern="100" spc="0" dirty="0">
                          <a:solidFill>
                            <a:schemeClr val="bg1"/>
                          </a:solidFill>
                          <a:effectLst/>
                          <a:latin typeface="微軟正黑體" panose="020B0604030504040204" pitchFamily="34" charset="-120"/>
                          <a:ea typeface="微軟正黑體" panose="020B0604030504040204" pitchFamily="34" charset="-120"/>
                        </a:rPr>
                        <a:t>)</a:t>
                      </a:r>
                      <a:endParaRPr lang="zh-TW" sz="1800" b="0" u="sng" kern="100" spc="0" dirty="0">
                        <a:solidFill>
                          <a:schemeClr val="bg1"/>
                        </a:solidFill>
                        <a:effectLst/>
                        <a:latin typeface="微軟正黑體" panose="020B0604030504040204" pitchFamily="34" charset="-120"/>
                        <a:ea typeface="微軟正黑體" panose="020B0604030504040204" pitchFamily="34" charset="-120"/>
                        <a:cs typeface="Mangal"/>
                      </a:endParaRPr>
                    </a:p>
                  </a:txBody>
                  <a:tcPr marL="64258" marR="64258" marT="0" marB="0"/>
                </a:tc>
                <a:tc>
                  <a:txBody>
                    <a:bodyPr/>
                    <a:lstStyle/>
                    <a:p>
                      <a:pPr marL="342900" lvl="0" indent="-342900" algn="just">
                        <a:spcAft>
                          <a:spcPts val="0"/>
                        </a:spcAft>
                        <a:buFont typeface="+mj-lt"/>
                        <a:buAutoNum type="arabicPeriod"/>
                      </a:pPr>
                      <a:endParaRPr lang="en-US" altLang="zh-TW" sz="2000" b="1" u="sng" kern="100" dirty="0">
                        <a:solidFill>
                          <a:srgbClr val="FF0000"/>
                        </a:solidFill>
                        <a:effectLst/>
                        <a:latin typeface="微軟正黑體" panose="020B0604030504040204" pitchFamily="34" charset="-120"/>
                        <a:ea typeface="微軟正黑體" panose="020B0604030504040204" pitchFamily="34" charset="-120"/>
                      </a:endParaRPr>
                    </a:p>
                    <a:p>
                      <a:pPr marL="342900" lvl="0" indent="-342900" algn="just">
                        <a:spcAft>
                          <a:spcPts val="0"/>
                        </a:spcAft>
                        <a:buFont typeface="+mj-lt"/>
                        <a:buAutoNum type="arabicPeriod"/>
                      </a:pPr>
                      <a:r>
                        <a:rPr lang="zh-TW" sz="2000" b="1" u="sng" kern="100" dirty="0">
                          <a:solidFill>
                            <a:srgbClr val="FF0000"/>
                          </a:solidFill>
                          <a:effectLst/>
                          <a:latin typeface="微軟正黑體" panose="020B0604030504040204" pitchFamily="34" charset="-120"/>
                          <a:ea typeface="微軟正黑體" panose="020B0604030504040204" pitchFamily="34" charset="-120"/>
                        </a:rPr>
                        <a:t>需按時完成登記者方能參加</a:t>
                      </a:r>
                      <a:r>
                        <a:rPr lang="zh-TW" altLang="en-US" sz="2000" b="1" u="sng" kern="100" dirty="0">
                          <a:solidFill>
                            <a:srgbClr val="00B050"/>
                          </a:solidFill>
                          <a:effectLst/>
                          <a:latin typeface="微軟正黑體" panose="020B0604030504040204" pitchFamily="34" charset="-120"/>
                          <a:ea typeface="微軟正黑體" panose="020B0604030504040204" pitchFamily="34" charset="-120"/>
                        </a:rPr>
                        <a:t>公開抽籤</a:t>
                      </a:r>
                      <a:r>
                        <a:rPr lang="zh-TW" sz="2000" b="1" u="sng" kern="100" dirty="0">
                          <a:solidFill>
                            <a:srgbClr val="FF0000"/>
                          </a:solidFill>
                          <a:effectLst/>
                          <a:latin typeface="微軟正黑體" panose="020B0604030504040204" pitchFamily="34" charset="-120"/>
                          <a:ea typeface="微軟正黑體" panose="020B0604030504040204" pitchFamily="34" charset="-120"/>
                        </a:rPr>
                        <a:t>作業。</a:t>
                      </a:r>
                      <a:endParaRPr lang="en-US" altLang="zh-TW" sz="2000" b="1" u="sng" kern="100" dirty="0">
                        <a:solidFill>
                          <a:srgbClr val="FF0000"/>
                        </a:solidFill>
                        <a:effectLst/>
                        <a:latin typeface="微軟正黑體" panose="020B0604030504040204" pitchFamily="34" charset="-120"/>
                        <a:ea typeface="微軟正黑體" panose="020B0604030504040204" pitchFamily="34" charset="-120"/>
                      </a:endParaRPr>
                    </a:p>
                    <a:p>
                      <a:pPr marL="342900" lvl="0" indent="-342900" algn="just">
                        <a:spcAft>
                          <a:spcPts val="0"/>
                        </a:spcAft>
                        <a:buFont typeface="+mj-lt"/>
                        <a:buAutoNum type="arabicPeriod"/>
                      </a:pPr>
                      <a:r>
                        <a:rPr kumimoji="0" lang="zh-TW" altLang="zh-TW" sz="2000" kern="1200" dirty="0">
                          <a:solidFill>
                            <a:schemeClr val="dk1"/>
                          </a:solidFill>
                          <a:effectLst/>
                          <a:latin typeface="微軟正黑體" panose="020B0604030504040204" pitchFamily="34" charset="-120"/>
                          <a:ea typeface="微軟正黑體" panose="020B0604030504040204" pitchFamily="34" charset="-120"/>
                          <a:cs typeface="+mn-cs"/>
                        </a:rPr>
                        <a:t>公開抽籤分以下二階段進行：</a:t>
                      </a:r>
                      <a:endParaRPr kumimoji="0" lang="en-US" altLang="zh-TW" sz="2000" kern="1200" dirty="0">
                        <a:solidFill>
                          <a:schemeClr val="dk1"/>
                        </a:solidFill>
                        <a:effectLst/>
                        <a:latin typeface="微軟正黑體" panose="020B0604030504040204" pitchFamily="34" charset="-120"/>
                        <a:ea typeface="微軟正黑體" panose="020B0604030504040204" pitchFamily="34" charset="-120"/>
                        <a:cs typeface="+mn-cs"/>
                      </a:endParaRPr>
                    </a:p>
                    <a:p>
                      <a:pPr marL="1435100" lvl="0" indent="-1435100" algn="just">
                        <a:spcAft>
                          <a:spcPts val="0"/>
                        </a:spcAft>
                        <a:buFont typeface="+mj-lt"/>
                        <a:buNone/>
                      </a:pPr>
                      <a:r>
                        <a:rPr kumimoji="0" lang="en-US" altLang="zh-TW" sz="2000" kern="1200" dirty="0">
                          <a:solidFill>
                            <a:schemeClr val="dk1"/>
                          </a:solidFill>
                          <a:effectLst/>
                          <a:latin typeface="微軟正黑體" panose="020B0604030504040204" pitchFamily="34" charset="-120"/>
                          <a:ea typeface="微軟正黑體" panose="020B0604030504040204" pitchFamily="34" charset="-120"/>
                          <a:cs typeface="+mn-cs"/>
                        </a:rPr>
                        <a:t> (1)</a:t>
                      </a:r>
                      <a:r>
                        <a:rPr kumimoji="0" lang="zh-TW" altLang="zh-TW" sz="2000" kern="1200" dirty="0">
                          <a:solidFill>
                            <a:schemeClr val="dk1"/>
                          </a:solidFill>
                          <a:effectLst/>
                          <a:latin typeface="微軟正黑體" panose="020B0604030504040204" pitchFamily="34" charset="-120"/>
                          <a:ea typeface="微軟正黑體" panose="020B0604030504040204" pitchFamily="34" charset="-120"/>
                          <a:cs typeface="+mn-cs"/>
                        </a:rPr>
                        <a:t>第一階段：於現場公開以電腦程式隨機產生</a:t>
                      </a:r>
                      <a:r>
                        <a:rPr kumimoji="0" lang="zh-TW" altLang="en-US" sz="2000" kern="1200" dirty="0">
                          <a:solidFill>
                            <a:schemeClr val="dk1"/>
                          </a:solidFill>
                          <a:effectLst/>
                          <a:latin typeface="微軟正黑體" panose="020B0604030504040204" pitchFamily="34" charset="-120"/>
                          <a:ea typeface="微軟正黑體" panose="020B0604030504040204" pitchFamily="34" charset="-120"/>
                          <a:cs typeface="+mn-cs"/>
                        </a:rPr>
                        <a:t>  </a:t>
                      </a:r>
                      <a:r>
                        <a:rPr kumimoji="0" lang="en-US" altLang="zh-TW" sz="2000" kern="1200" dirty="0">
                          <a:solidFill>
                            <a:schemeClr val="dk1"/>
                          </a:solidFill>
                          <a:effectLst/>
                          <a:latin typeface="微軟正黑體" panose="020B0604030504040204" pitchFamily="34" charset="-120"/>
                          <a:ea typeface="微軟正黑體" panose="020B0604030504040204" pitchFamily="34" charset="-120"/>
                          <a:cs typeface="+mn-cs"/>
                        </a:rPr>
                        <a:t/>
                      </a:r>
                      <a:br>
                        <a:rPr kumimoji="0" lang="en-US" altLang="zh-TW" sz="2000" kern="1200" dirty="0">
                          <a:solidFill>
                            <a:schemeClr val="dk1"/>
                          </a:solidFill>
                          <a:effectLst/>
                          <a:latin typeface="微軟正黑體" panose="020B0604030504040204" pitchFamily="34" charset="-120"/>
                          <a:ea typeface="微軟正黑體" panose="020B0604030504040204" pitchFamily="34" charset="-120"/>
                          <a:cs typeface="+mn-cs"/>
                        </a:rPr>
                      </a:br>
                      <a:r>
                        <a:rPr kumimoji="0" lang="zh-TW" altLang="en-US" sz="2000" kern="1200" dirty="0">
                          <a:solidFill>
                            <a:schemeClr val="dk1"/>
                          </a:solidFill>
                          <a:effectLst/>
                          <a:latin typeface="微軟正黑體" panose="020B0604030504040204" pitchFamily="34" charset="-120"/>
                          <a:ea typeface="微軟正黑體" panose="020B0604030504040204" pitchFamily="34" charset="-120"/>
                          <a:cs typeface="+mn-cs"/>
                        </a:rPr>
                        <a:t>    </a:t>
                      </a:r>
                      <a:r>
                        <a:rPr kumimoji="0" lang="zh-TW" altLang="zh-TW" sz="2000" kern="1200" dirty="0">
                          <a:solidFill>
                            <a:schemeClr val="dk1"/>
                          </a:solidFill>
                          <a:effectLst/>
                          <a:latin typeface="微軟正黑體" panose="020B0604030504040204" pitchFamily="34" charset="-120"/>
                          <a:ea typeface="微軟正黑體" panose="020B0604030504040204" pitchFamily="34" charset="-120"/>
                          <a:cs typeface="+mn-cs"/>
                        </a:rPr>
                        <a:t>抽籤順序。</a:t>
                      </a:r>
                      <a:endParaRPr kumimoji="0" lang="en-US" altLang="zh-TW" sz="2000" kern="1200" dirty="0">
                        <a:solidFill>
                          <a:schemeClr val="dk1"/>
                        </a:solidFill>
                        <a:effectLst/>
                        <a:latin typeface="微軟正黑體" panose="020B0604030504040204" pitchFamily="34" charset="-120"/>
                        <a:ea typeface="微軟正黑體" panose="020B0604030504040204" pitchFamily="34" charset="-120"/>
                        <a:cs typeface="+mn-cs"/>
                      </a:endParaRPr>
                    </a:p>
                    <a:p>
                      <a:pPr marL="1435100" lvl="0" indent="-1435100" algn="just">
                        <a:spcAft>
                          <a:spcPts val="0"/>
                        </a:spcAft>
                        <a:buFont typeface="+mj-lt"/>
                        <a:buNone/>
                      </a:pPr>
                      <a:r>
                        <a:rPr kumimoji="0" lang="en-US" altLang="zh-TW" sz="2000" kern="1200" dirty="0">
                          <a:solidFill>
                            <a:schemeClr val="dk1"/>
                          </a:solidFill>
                          <a:effectLst/>
                          <a:latin typeface="微軟正黑體" panose="020B0604030504040204" pitchFamily="34" charset="-120"/>
                          <a:ea typeface="微軟正黑體" panose="020B0604030504040204" pitchFamily="34" charset="-120"/>
                          <a:cs typeface="+mn-cs"/>
                        </a:rPr>
                        <a:t> (2)</a:t>
                      </a:r>
                      <a:r>
                        <a:rPr kumimoji="0" lang="zh-TW" altLang="zh-TW" sz="2000" kern="1200" dirty="0">
                          <a:solidFill>
                            <a:schemeClr val="dk1"/>
                          </a:solidFill>
                          <a:effectLst/>
                          <a:latin typeface="微軟正黑體" panose="020B0604030504040204" pitchFamily="34" charset="-120"/>
                          <a:ea typeface="微軟正黑體" panose="020B0604030504040204" pitchFamily="34" charset="-120"/>
                          <a:cs typeface="+mn-cs"/>
                        </a:rPr>
                        <a:t>第二階段：依抽籤順序進行現場人工公開抽</a:t>
                      </a:r>
                      <a:r>
                        <a:rPr kumimoji="0" lang="en-US" altLang="zh-TW" sz="2000" kern="1200" dirty="0">
                          <a:solidFill>
                            <a:schemeClr val="dk1"/>
                          </a:solidFill>
                          <a:effectLst/>
                          <a:latin typeface="微軟正黑體" panose="020B0604030504040204" pitchFamily="34" charset="-120"/>
                          <a:ea typeface="微軟正黑體" panose="020B0604030504040204" pitchFamily="34" charset="-120"/>
                          <a:cs typeface="+mn-cs"/>
                        </a:rPr>
                        <a:t/>
                      </a:r>
                      <a:br>
                        <a:rPr kumimoji="0" lang="en-US" altLang="zh-TW" sz="2000" kern="1200" dirty="0">
                          <a:solidFill>
                            <a:schemeClr val="dk1"/>
                          </a:solidFill>
                          <a:effectLst/>
                          <a:latin typeface="微軟正黑體" panose="020B0604030504040204" pitchFamily="34" charset="-120"/>
                          <a:ea typeface="微軟正黑體" panose="020B0604030504040204" pitchFamily="34" charset="-120"/>
                          <a:cs typeface="+mn-cs"/>
                        </a:rPr>
                      </a:br>
                      <a:r>
                        <a:rPr kumimoji="0" lang="zh-TW" altLang="en-US" sz="2000" kern="1200" dirty="0">
                          <a:solidFill>
                            <a:schemeClr val="dk1"/>
                          </a:solidFill>
                          <a:effectLst/>
                          <a:latin typeface="微軟正黑體" panose="020B0604030504040204" pitchFamily="34" charset="-120"/>
                          <a:ea typeface="微軟正黑體" panose="020B0604030504040204" pitchFamily="34" charset="-120"/>
                          <a:cs typeface="+mn-cs"/>
                        </a:rPr>
                        <a:t>     </a:t>
                      </a:r>
                      <a:r>
                        <a:rPr kumimoji="0" lang="zh-TW" altLang="zh-TW" sz="2000" kern="1200" dirty="0">
                          <a:solidFill>
                            <a:schemeClr val="dk1"/>
                          </a:solidFill>
                          <a:effectLst/>
                          <a:latin typeface="微軟正黑體" panose="020B0604030504040204" pitchFamily="34" charset="-120"/>
                          <a:ea typeface="微軟正黑體" panose="020B0604030504040204" pitchFamily="34" charset="-120"/>
                          <a:cs typeface="+mn-cs"/>
                        </a:rPr>
                        <a:t>籤，</a:t>
                      </a:r>
                      <a:r>
                        <a:rPr kumimoji="0" lang="zh-TW" altLang="zh-TW" sz="2000" b="1" kern="1200" dirty="0">
                          <a:solidFill>
                            <a:schemeClr val="dk1"/>
                          </a:solidFill>
                          <a:effectLst/>
                          <a:latin typeface="微軟正黑體" panose="020B0604030504040204" pitchFamily="34" charset="-120"/>
                          <a:ea typeface="微軟正黑體" panose="020B0604030504040204" pitchFamily="34" charset="-120"/>
                          <a:cs typeface="+mn-cs"/>
                        </a:rPr>
                        <a:t>取得分發序</a:t>
                      </a:r>
                      <a:r>
                        <a:rPr kumimoji="0" lang="zh-TW" altLang="zh-TW" sz="2000" kern="1200" dirty="0">
                          <a:solidFill>
                            <a:schemeClr val="dk1"/>
                          </a:solidFill>
                          <a:effectLst/>
                          <a:latin typeface="微軟正黑體" panose="020B0604030504040204" pitchFamily="34" charset="-120"/>
                          <a:ea typeface="微軟正黑體" panose="020B0604030504040204" pitchFamily="34" charset="-120"/>
                          <a:cs typeface="+mn-cs"/>
                        </a:rPr>
                        <a:t>。</a:t>
                      </a:r>
                      <a:endParaRPr lang="zh-TW" sz="3200" kern="100" dirty="0">
                        <a:effectLst/>
                        <a:latin typeface="微軟正黑體" panose="020B0604030504040204" pitchFamily="34" charset="-120"/>
                        <a:ea typeface="微軟正黑體" panose="020B0604030504040204" pitchFamily="34" charset="-120"/>
                      </a:endParaRPr>
                    </a:p>
                  </a:txBody>
                  <a:tcPr marL="64258" marR="64258"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25082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演色-老師PPT設計_工作區域 1 複本 3.jpg"/>
          <p:cNvPicPr>
            <a:picLocks noChangeAspect="1"/>
          </p:cNvPicPr>
          <p:nvPr/>
        </p:nvPicPr>
        <p:blipFill>
          <a:blip r:embed="rId3" cstate="print"/>
          <a:stretch>
            <a:fillRect/>
          </a:stretch>
        </p:blipFill>
        <p:spPr>
          <a:xfrm>
            <a:off x="0" y="0"/>
            <a:ext cx="9144000" cy="6858000"/>
          </a:xfrm>
          <a:prstGeom prst="rect">
            <a:avLst/>
          </a:prstGeo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t="7232" r="4236"/>
          <a:stretch/>
        </p:blipFill>
        <p:spPr>
          <a:xfrm>
            <a:off x="432240" y="670384"/>
            <a:ext cx="8279520" cy="5517232"/>
          </a:xfrm>
          <a:prstGeom prst="rect">
            <a:avLst/>
          </a:prstGeom>
        </p:spPr>
      </p:pic>
    </p:spTree>
    <p:extLst>
      <p:ext uri="{BB962C8B-B14F-4D97-AF65-F5344CB8AC3E}">
        <p14:creationId xmlns:p14="http://schemas.microsoft.com/office/powerpoint/2010/main" val="3466688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1626308650"/>
              </p:ext>
            </p:extLst>
          </p:nvPr>
        </p:nvGraphicFramePr>
        <p:xfrm>
          <a:off x="935596" y="1692276"/>
          <a:ext cx="7272808" cy="4262317"/>
        </p:xfrm>
        <a:graphic>
          <a:graphicData uri="http://schemas.openxmlformats.org/drawingml/2006/table">
            <a:tbl>
              <a:tblPr firstRow="1" firstCol="1" bandRow="1">
                <a:tableStyleId>{5C22544A-7EE6-4342-B048-85BDC9FD1C3A}</a:tableStyleId>
              </a:tblPr>
              <a:tblGrid>
                <a:gridCol w="1962344">
                  <a:extLst>
                    <a:ext uri="{9D8B030D-6E8A-4147-A177-3AD203B41FA5}">
                      <a16:colId xmlns:a16="http://schemas.microsoft.com/office/drawing/2014/main" val="20000"/>
                    </a:ext>
                  </a:extLst>
                </a:gridCol>
                <a:gridCol w="5310464">
                  <a:extLst>
                    <a:ext uri="{9D8B030D-6E8A-4147-A177-3AD203B41FA5}">
                      <a16:colId xmlns:a16="http://schemas.microsoft.com/office/drawing/2014/main" val="20002"/>
                    </a:ext>
                  </a:extLst>
                </a:gridCol>
              </a:tblGrid>
              <a:tr h="267035">
                <a:tc>
                  <a:txBody>
                    <a:bodyPr/>
                    <a:lstStyle/>
                    <a:p>
                      <a:pPr algn="ctr">
                        <a:spcAft>
                          <a:spcPts val="0"/>
                        </a:spcAft>
                      </a:pPr>
                      <a:r>
                        <a:rPr lang="zh-TW" sz="2400" b="0" kern="10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Mangal"/>
                      </a:endParaRPr>
                    </a:p>
                  </a:txBody>
                  <a:tcPr marL="64258" marR="64258" marT="0" marB="0" anchor="ctr"/>
                </a:tc>
                <a:tc>
                  <a:txBody>
                    <a:bodyPr/>
                    <a:lstStyle/>
                    <a:p>
                      <a:pPr algn="ctr">
                        <a:spcAft>
                          <a:spcPts val="0"/>
                        </a:spcAft>
                      </a:pPr>
                      <a:r>
                        <a:rPr lang="zh-TW" sz="2400" b="0" kern="100" dirty="0">
                          <a:effectLst/>
                          <a:latin typeface="微軟正黑體" panose="020B0604030504040204" pitchFamily="34" charset="-120"/>
                          <a:ea typeface="微軟正黑體" panose="020B0604030504040204" pitchFamily="34" charset="-120"/>
                        </a:rPr>
                        <a:t>說明</a:t>
                      </a:r>
                      <a:endParaRPr lang="zh-TW" sz="2400" b="0" kern="100" dirty="0">
                        <a:effectLst/>
                        <a:latin typeface="微軟正黑體" panose="020B0604030504040204" pitchFamily="34" charset="-120"/>
                        <a:ea typeface="微軟正黑體" panose="020B0604030504040204" pitchFamily="34" charset="-120"/>
                        <a:cs typeface="Mangal"/>
                      </a:endParaRPr>
                    </a:p>
                  </a:txBody>
                  <a:tcPr marL="64258" marR="64258" marT="0" marB="0" anchor="ctr"/>
                </a:tc>
                <a:extLst>
                  <a:ext uri="{0D108BD9-81ED-4DB2-BD59-A6C34878D82A}">
                    <a16:rowId xmlns:a16="http://schemas.microsoft.com/office/drawing/2014/main" val="10000"/>
                  </a:ext>
                </a:extLst>
              </a:tr>
              <a:tr h="3896557">
                <a:tc>
                  <a:txBody>
                    <a:bodyPr/>
                    <a:lstStyle/>
                    <a:p>
                      <a:pPr algn="ctr">
                        <a:spcAft>
                          <a:spcPts val="0"/>
                        </a:spcAft>
                      </a:pPr>
                      <a:endParaRPr lang="en-US" altLang="zh-TW" sz="2400" b="0" kern="10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2400" b="0" kern="10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2400" b="0" kern="100" dirty="0">
                        <a:effectLst/>
                        <a:latin typeface="微軟正黑體" panose="020B0604030504040204" pitchFamily="34" charset="-120"/>
                        <a:ea typeface="微軟正黑體" panose="020B0604030504040204" pitchFamily="34" charset="-120"/>
                      </a:endParaRPr>
                    </a:p>
                    <a:p>
                      <a:pPr algn="ctr">
                        <a:spcAft>
                          <a:spcPts val="0"/>
                        </a:spcAft>
                      </a:pPr>
                      <a:r>
                        <a:rPr lang="zh-TW" sz="2400" b="0" kern="100" dirty="0">
                          <a:effectLst/>
                          <a:latin typeface="微軟正黑體" panose="020B0604030504040204" pitchFamily="34" charset="-120"/>
                          <a:ea typeface="微軟正黑體" panose="020B0604030504040204" pitchFamily="34" charset="-120"/>
                        </a:rPr>
                        <a:t>現場撕榜</a:t>
                      </a:r>
                      <a:endParaRPr lang="en-US" altLang="zh-TW" sz="2400" b="0" kern="10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1800" b="0" u="sng"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en-US" altLang="zh-TW" sz="1800" b="0" u="sng" kern="100" dirty="0">
                          <a:solidFill>
                            <a:schemeClr val="bg1"/>
                          </a:solidFill>
                          <a:effectLst/>
                          <a:latin typeface="微軟正黑體" panose="020B0604030504040204" pitchFamily="34" charset="-120"/>
                          <a:ea typeface="微軟正黑體" panose="020B0604030504040204" pitchFamily="34" charset="-120"/>
                        </a:rPr>
                        <a:t>(</a:t>
                      </a:r>
                      <a:r>
                        <a:rPr lang="zh-TW" sz="1800" b="0" u="sng" kern="100" dirty="0">
                          <a:solidFill>
                            <a:schemeClr val="bg1"/>
                          </a:solidFill>
                          <a:effectLst/>
                          <a:latin typeface="微軟正黑體" panose="020B0604030504040204" pitchFamily="34" charset="-120"/>
                          <a:ea typeface="微軟正黑體" panose="020B0604030504040204" pitchFamily="34" charset="-120"/>
                        </a:rPr>
                        <a:t>撕榜後視同報到</a:t>
                      </a:r>
                      <a:r>
                        <a:rPr lang="en-US" altLang="zh-TW" sz="1800" b="0" u="sng" kern="100" dirty="0">
                          <a:solidFill>
                            <a:schemeClr val="bg1"/>
                          </a:solidFill>
                          <a:effectLst/>
                          <a:latin typeface="微軟正黑體" panose="020B0604030504040204" pitchFamily="34" charset="-120"/>
                          <a:ea typeface="微軟正黑體" panose="020B0604030504040204" pitchFamily="34" charset="-120"/>
                        </a:rPr>
                        <a:t>)</a:t>
                      </a:r>
                      <a:endParaRPr lang="zh-TW" sz="1800" b="0" u="sng" kern="100" dirty="0">
                        <a:solidFill>
                          <a:schemeClr val="bg1"/>
                        </a:solidFill>
                        <a:effectLst/>
                        <a:latin typeface="微軟正黑體" panose="020B0604030504040204" pitchFamily="34" charset="-120"/>
                        <a:ea typeface="微軟正黑體" panose="020B0604030504040204" pitchFamily="34" charset="-120"/>
                        <a:cs typeface="Mangal"/>
                      </a:endParaRPr>
                    </a:p>
                  </a:txBody>
                  <a:tcPr marL="64258" marR="64258" marT="0" marB="0"/>
                </a:tc>
                <a:tc>
                  <a:txBody>
                    <a:bodyPr/>
                    <a:lstStyle/>
                    <a:p>
                      <a:pPr marL="342900" lvl="0" indent="-342900" algn="just">
                        <a:spcAft>
                          <a:spcPts val="0"/>
                        </a:spcAft>
                        <a:buFont typeface="+mj-lt"/>
                        <a:buAutoNum type="arabicPeriod"/>
                      </a:pPr>
                      <a:r>
                        <a:rPr kumimoji="0" lang="zh-TW" altLang="zh-TW" sz="1800" b="1" u="sng" kern="1200" dirty="0">
                          <a:solidFill>
                            <a:srgbClr val="FF0000"/>
                          </a:solidFill>
                          <a:effectLst/>
                          <a:latin typeface="微軟正黑體" panose="020B0604030504040204" pitchFamily="34" charset="-120"/>
                          <a:ea typeface="微軟正黑體" panose="020B0604030504040204" pitchFamily="34" charset="-120"/>
                          <a:cs typeface="+mn-cs"/>
                        </a:rPr>
                        <a:t>依公開抽籤取得之分發序</a:t>
                      </a:r>
                      <a:r>
                        <a:rPr kumimoji="0"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，依序進行現場撕榜作業（先進行一般生撕榜作業再進行特殊身分學生撕榜作業）。</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zh-TW" sz="1800" kern="100" dirty="0">
                          <a:effectLst/>
                          <a:latin typeface="微軟正黑體" panose="020B0604030504040204" pitchFamily="34" charset="-120"/>
                          <a:ea typeface="微軟正黑體" panose="020B0604030504040204" pitchFamily="34" charset="-120"/>
                        </a:rPr>
                        <a:t>一般生撕榜</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名額內含</a:t>
                      </a:r>
                      <a:r>
                        <a:rPr lang="en-US" sz="1800" kern="100" dirty="0">
                          <a:effectLst/>
                          <a:latin typeface="微軟正黑體" panose="020B0604030504040204" pitchFamily="34" charset="-120"/>
                          <a:ea typeface="微軟正黑體" panose="020B0604030504040204" pitchFamily="34" charset="-120"/>
                        </a:rPr>
                        <a:t>)</a:t>
                      </a:r>
                      <a:r>
                        <a:rPr lang="zh-TW" altLang="zh-TW" sz="1800" kern="100" dirty="0">
                          <a:effectLst/>
                          <a:latin typeface="微軟正黑體" panose="020B0604030504040204" pitchFamily="34" charset="-120"/>
                          <a:ea typeface="微軟正黑體" panose="020B0604030504040204" pitchFamily="34" charset="-120"/>
                        </a:rPr>
                        <a:t> 。</a:t>
                      </a:r>
                    </a:p>
                    <a:p>
                      <a:pPr lvl="1"/>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zh-TW" sz="1800" b="1" u="sng" kern="1200"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sz="1800" kern="100" dirty="0">
                        <a:effectLst/>
                        <a:latin typeface="微軟正黑體" panose="020B0604030504040204" pitchFamily="34" charset="-120"/>
                        <a:ea typeface="微軟正黑體" panose="020B0604030504040204" pitchFamily="34" charset="-12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zh-TW" sz="1800" kern="100" dirty="0">
                          <a:effectLst/>
                          <a:latin typeface="微軟正黑體" panose="020B0604030504040204" pitchFamily="34" charset="-120"/>
                          <a:ea typeface="微軟正黑體" panose="020B0604030504040204" pitchFamily="34" charset="-120"/>
                        </a:rPr>
                        <a:t>特殊身分學生撕榜</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名額外加</a:t>
                      </a:r>
                      <a:r>
                        <a:rPr lang="en-US" sz="1800" kern="100" dirty="0">
                          <a:effectLst/>
                          <a:latin typeface="微軟正黑體" panose="020B0604030504040204" pitchFamily="34" charset="-120"/>
                          <a:ea typeface="微軟正黑體" panose="020B0604030504040204" pitchFamily="34" charset="-120"/>
                        </a:rPr>
                        <a:t>)</a:t>
                      </a:r>
                      <a:r>
                        <a:rPr lang="zh-TW" altLang="zh-TW" sz="1800" kern="100" dirty="0">
                          <a:effectLst/>
                          <a:latin typeface="微軟正黑體" panose="020B0604030504040204" pitchFamily="34" charset="-120"/>
                          <a:ea typeface="微軟正黑體" panose="020B0604030504040204" pitchFamily="34" charset="-120"/>
                        </a:rPr>
                        <a:t> 。</a:t>
                      </a:r>
                      <a:endParaRPr lang="en-US" altLang="zh-TW" sz="1800" kern="100" dirty="0">
                        <a:effectLst/>
                        <a:latin typeface="微軟正黑體" panose="020B0604030504040204" pitchFamily="34" charset="-120"/>
                        <a:ea typeface="微軟正黑體" panose="020B0604030504040204" pitchFamily="34" charset="-120"/>
                      </a:endParaRPr>
                    </a:p>
                    <a:p>
                      <a:pPr lvl="1"/>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未於一般生撕榜作業時，錄取一般生名額或放棄一般生撕榜時，方能參加特殊身分學生撕榜作業</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a:t>
                      </a:r>
                    </a:p>
                    <a:p>
                      <a:pPr lvl="1"/>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zh-TW" sz="1800" b="1" u="sng" kern="1200" dirty="0">
                          <a:solidFill>
                            <a:schemeClr val="dk1"/>
                          </a:solidFill>
                          <a:effectLst/>
                          <a:latin typeface="微軟正黑體" panose="020B0604030504040204" pitchFamily="34" charset="-120"/>
                          <a:ea typeface="微軟正黑體" panose="020B0604030504040204" pitchFamily="34" charset="-120"/>
                          <a:cs typeface="+mn-cs"/>
                        </a:rPr>
                        <a:t>特殊身分學生外加名額</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sz="1800" kern="100" dirty="0">
                        <a:effectLst/>
                        <a:latin typeface="微軟正黑體" panose="020B0604030504040204" pitchFamily="34" charset="-120"/>
                        <a:ea typeface="微軟正黑體" panose="020B0604030504040204" pitchFamily="34" charset="-120"/>
                        <a:cs typeface="Mangal"/>
                      </a:endParaRPr>
                    </a:p>
                  </a:txBody>
                  <a:tcPr marL="64258" marR="64258" marT="0" marB="0"/>
                </a:tc>
                <a:extLst>
                  <a:ext uri="{0D108BD9-81ED-4DB2-BD59-A6C34878D82A}">
                    <a16:rowId xmlns:a16="http://schemas.microsoft.com/office/drawing/2014/main" val="10001"/>
                  </a:ext>
                </a:extLst>
              </a:tr>
            </a:tbl>
          </a:graphicData>
        </a:graphic>
      </p:graphicFrame>
      <p:sp>
        <p:nvSpPr>
          <p:cNvPr id="7" name="標題 1"/>
          <p:cNvSpPr>
            <a:spLocks noGrp="1"/>
          </p:cNvSpPr>
          <p:nvPr>
            <p:ph type="title"/>
          </p:nvPr>
        </p:nvSpPr>
        <p:spPr>
          <a:noFill/>
        </p:spPr>
        <p:txBody>
          <a:bodyPr>
            <a:normAutofit fontScale="90000"/>
          </a:bodyPr>
          <a:lstStyle/>
          <a:p>
            <a:pPr algn="ctr" eaLnBrk="1" fontAlgn="auto" hangingPunct="1">
              <a:spcAft>
                <a:spcPts val="0"/>
              </a:spcAft>
              <a:defRPr/>
            </a:pPr>
            <a:r>
              <a:rPr lang="zh-TW" altLang="en-US" sz="4000" b="1" spc="-150" dirty="0">
                <a:solidFill>
                  <a:schemeClr val="accent5">
                    <a:lumMod val="50000"/>
                  </a:schemeClr>
                </a:solidFill>
                <a:latin typeface="微軟正黑體" panose="020B0604030504040204" pitchFamily="34" charset="-120"/>
                <a:ea typeface="微軟正黑體" panose="020B0604030504040204" pitchFamily="34" charset="-120"/>
              </a:rPr>
              <a:t>第一類優免</a:t>
            </a:r>
            <a: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pc="-150" dirty="0">
                <a:solidFill>
                  <a:schemeClr val="accent5">
                    <a:lumMod val="50000"/>
                  </a:schemeClr>
                </a:solidFill>
                <a:latin typeface="微軟正黑體" panose="020B0604030504040204" pitchFamily="34" charset="-120"/>
                <a:ea typeface="微軟正黑體" panose="020B0604030504040204" pitchFamily="34" charset="-120"/>
              </a:rPr>
              <a:t>登記、</a:t>
            </a:r>
            <a:r>
              <a:rPr lang="zh-TW" altLang="en-US" spc="-150" dirty="0">
                <a:solidFill>
                  <a:srgbClr val="00B050"/>
                </a:solidFill>
                <a:latin typeface="微軟正黑體" panose="020B0604030504040204" pitchFamily="34" charset="-120"/>
                <a:ea typeface="微軟正黑體" panose="020B0604030504040204" pitchFamily="34" charset="-120"/>
              </a:rPr>
              <a:t>公開抽籤、</a:t>
            </a:r>
            <a:r>
              <a:rPr lang="zh-TW" altLang="en-US" spc="-150" dirty="0">
                <a:solidFill>
                  <a:schemeClr val="accent5">
                    <a:lumMod val="50000"/>
                  </a:schemeClr>
                </a:solidFill>
                <a:latin typeface="微軟正黑體" panose="020B0604030504040204" pitchFamily="34" charset="-120"/>
                <a:ea typeface="微軟正黑體" panose="020B0604030504040204" pitchFamily="34" charset="-120"/>
              </a:rPr>
              <a:t>撕榜、報到</a:t>
            </a:r>
            <a:r>
              <a:rPr lang="en-US" altLang="zh-TW" spc="-150" dirty="0">
                <a:solidFill>
                  <a:schemeClr val="accent5">
                    <a:lumMod val="50000"/>
                  </a:schemeClr>
                </a:solidFill>
                <a:latin typeface="微軟正黑體" panose="020B0604030504040204" pitchFamily="34" charset="-120"/>
                <a:ea typeface="微軟正黑體" panose="020B0604030504040204" pitchFamily="34" charset="-120"/>
              </a:rPr>
              <a:t>(2)</a:t>
            </a:r>
            <a: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z="2200" b="1" dirty="0">
                <a:solidFill>
                  <a:srgbClr val="FF0000"/>
                </a:solidFill>
                <a:latin typeface="微軟正黑體" panose="020B0604030504040204" pitchFamily="34" charset="-120"/>
                <a:ea typeface="微軟正黑體" panose="020B0604030504040204" pitchFamily="34" charset="-120"/>
              </a:rPr>
              <a:t>實際作法請以簡章為準</a:t>
            </a:r>
            <a:r>
              <a:rPr lang="en-US" altLang="zh-TW" sz="2200" b="1" dirty="0">
                <a:solidFill>
                  <a:srgbClr val="FF0000"/>
                </a:solidFill>
                <a:latin typeface="微軟正黑體" panose="020B0604030504040204" pitchFamily="34" charset="-120"/>
                <a:ea typeface="微軟正黑體" panose="020B0604030504040204" pitchFamily="34" charset="-120"/>
              </a:rPr>
              <a:t>!</a:t>
            </a:r>
            <a:endParaRPr lang="en-US" altLang="zh-TW" sz="44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96459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8434" name="內容版面配置區 2"/>
          <p:cNvSpPr>
            <a:spLocks noGrp="1"/>
          </p:cNvSpPr>
          <p:nvPr>
            <p:ph idx="1"/>
          </p:nvPr>
        </p:nvSpPr>
        <p:spPr>
          <a:xfrm>
            <a:off x="822960" y="1484784"/>
            <a:ext cx="7498080" cy="4800600"/>
          </a:xfrm>
        </p:spPr>
        <p:txBody>
          <a:bodyPr>
            <a:normAutofit/>
          </a:bodyPr>
          <a:lstStyle/>
          <a:p>
            <a:pPr eaLnBrk="1" hangingPunct="1"/>
            <a:r>
              <a:rPr lang="zh-TW" altLang="en-US" u="sng" dirty="0">
                <a:solidFill>
                  <a:srgbClr val="FF0000"/>
                </a:solidFill>
                <a:latin typeface="微軟正黑體" panose="020B0604030504040204" pitchFamily="34" charset="-120"/>
                <a:ea typeface="微軟正黑體" panose="020B0604030504040204" pitchFamily="34" charset="-120"/>
              </a:rPr>
              <a:t>凡取得招生學校發放之錄取證明，即視為錄取且報到該校</a:t>
            </a:r>
            <a:r>
              <a:rPr lang="en-US" altLang="zh-TW" u="sng" dirty="0">
                <a:solidFill>
                  <a:srgbClr val="FF0000"/>
                </a:solidFill>
                <a:latin typeface="微軟正黑體" panose="020B0604030504040204" pitchFamily="34" charset="-120"/>
                <a:ea typeface="微軟正黑體" panose="020B0604030504040204" pitchFamily="34" charset="-120"/>
              </a:rPr>
              <a:t>(</a:t>
            </a:r>
            <a:r>
              <a:rPr lang="zh-TW" altLang="en-US" u="sng" dirty="0">
                <a:solidFill>
                  <a:srgbClr val="FF0000"/>
                </a:solidFill>
                <a:latin typeface="微軟正黑體" panose="020B0604030504040204" pitchFamily="34" charset="-120"/>
                <a:ea typeface="微軟正黑體" panose="020B0604030504040204" pitchFamily="34" charset="-120"/>
              </a:rPr>
              <a:t>科</a:t>
            </a:r>
            <a:r>
              <a:rPr lang="en-US" altLang="zh-TW" u="sng" dirty="0">
                <a:solidFill>
                  <a:srgbClr val="FF0000"/>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如欲放棄錄取且報到該校</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者，須於簡章規定時間內填寫「放棄錄取資格聲明書」，方能參加第二類優免或</a:t>
            </a:r>
            <a:r>
              <a:rPr lang="en-US" altLang="zh-TW" sz="2800" dirty="0">
                <a:latin typeface="微軟正黑體" panose="020B0604030504040204" pitchFamily="34" charset="-120"/>
                <a:ea typeface="微軟正黑體" panose="020B0604030504040204" pitchFamily="34" charset="-120"/>
              </a:rPr>
              <a:t>110</a:t>
            </a:r>
            <a:r>
              <a:rPr lang="zh-TW" altLang="en-US" sz="2800" dirty="0">
                <a:latin typeface="微軟正黑體" panose="020B0604030504040204" pitchFamily="34" charset="-120"/>
                <a:ea typeface="微軟正黑體" panose="020B0604030504040204" pitchFamily="34" charset="-120"/>
              </a:rPr>
              <a:t>學年度基北區高級中等學校免試入學。</a:t>
            </a:r>
            <a:endParaRPr lang="en-US" altLang="zh-TW" sz="2800" dirty="0">
              <a:latin typeface="微軟正黑體" panose="020B0604030504040204" pitchFamily="34" charset="-120"/>
              <a:ea typeface="微軟正黑體" panose="020B0604030504040204" pitchFamily="34" charset="-120"/>
            </a:endParaRPr>
          </a:p>
          <a:p>
            <a:r>
              <a:rPr lang="zh-TW" altLang="en-US" dirty="0">
                <a:solidFill>
                  <a:srgbClr val="FF0000"/>
                </a:solidFill>
                <a:latin typeface="微軟正黑體" panose="020B0604030504040204" pitchFamily="34" charset="-120"/>
                <a:ea typeface="微軟正黑體" panose="020B0604030504040204" pitchFamily="34" charset="-120"/>
              </a:rPr>
              <a:t>已完成登記撕榜報到後放棄之學生，其名額流用至基北區免試</a:t>
            </a:r>
          </a:p>
        </p:txBody>
      </p:sp>
      <p:sp>
        <p:nvSpPr>
          <p:cNvPr id="5" name="標題 1"/>
          <p:cNvSpPr txBox="1">
            <a:spLocks/>
          </p:cNvSpPr>
          <p:nvPr/>
        </p:nvSpPr>
        <p:spPr>
          <a:xfrm>
            <a:off x="457200" y="170892"/>
            <a:ext cx="8229600" cy="1143000"/>
          </a:xfrm>
          <a:prstGeom prst="rect">
            <a:avLst/>
          </a:prstGeom>
          <a:noFill/>
        </p:spPr>
        <p:txBody>
          <a:bodyPr vert="horz" lIns="91440" tIns="45720" rIns="91440" bIns="45720" rtlCol="0" anchor="ctr">
            <a:normAutofit fontScale="82500" lnSpcReduction="20000"/>
          </a:bodyPr>
          <a:lstStyle>
            <a:lvl1pPr algn="ctr" defTabSz="914400" rtl="0" eaLnBrk="1" latinLnBrk="0" hangingPunct="1">
              <a:spcBef>
                <a:spcPct val="0"/>
              </a:spcBef>
              <a:buNone/>
              <a:defRPr sz="3600" kern="1200">
                <a:solidFill>
                  <a:schemeClr val="tx1"/>
                </a:solidFill>
                <a:latin typeface="華康硬黑體W7" panose="020B0709000000000000" pitchFamily="49" charset="-120"/>
                <a:ea typeface="華康硬黑體W7" panose="020B0709000000000000" pitchFamily="49" charset="-120"/>
                <a:cs typeface="+mj-cs"/>
              </a:defRPr>
            </a:lvl1pPr>
          </a:lstStyle>
          <a:p>
            <a:pPr>
              <a:defRPr/>
            </a:pPr>
            <a:r>
              <a:rPr lang="zh-TW" altLang="en-US" sz="4000" b="1" spc="-150" dirty="0">
                <a:solidFill>
                  <a:schemeClr val="accent5">
                    <a:lumMod val="50000"/>
                  </a:schemeClr>
                </a:solidFill>
                <a:latin typeface="微軟正黑體" panose="020B0604030504040204" pitchFamily="34" charset="-120"/>
                <a:ea typeface="微軟正黑體" panose="020B0604030504040204" pitchFamily="34" charset="-120"/>
              </a:rPr>
              <a:t>第一類優免</a:t>
            </a:r>
            <a: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pc="-150" dirty="0">
                <a:solidFill>
                  <a:schemeClr val="accent5">
                    <a:lumMod val="50000"/>
                  </a:schemeClr>
                </a:solidFill>
                <a:latin typeface="微軟正黑體" panose="020B0604030504040204" pitchFamily="34" charset="-120"/>
                <a:ea typeface="微軟正黑體" panose="020B0604030504040204" pitchFamily="34" charset="-120"/>
              </a:rPr>
              <a:t>登記、</a:t>
            </a:r>
            <a:r>
              <a:rPr lang="zh-TW" altLang="en-US" spc="-150" dirty="0">
                <a:solidFill>
                  <a:srgbClr val="00B050"/>
                </a:solidFill>
                <a:latin typeface="微軟正黑體" panose="020B0604030504040204" pitchFamily="34" charset="-120"/>
                <a:ea typeface="微軟正黑體" panose="020B0604030504040204" pitchFamily="34" charset="-120"/>
              </a:rPr>
              <a:t>公開抽籤、</a:t>
            </a:r>
            <a:r>
              <a:rPr lang="zh-TW" altLang="en-US" spc="-150" dirty="0">
                <a:solidFill>
                  <a:schemeClr val="accent5">
                    <a:lumMod val="50000"/>
                  </a:schemeClr>
                </a:solidFill>
                <a:latin typeface="微軟正黑體" panose="020B0604030504040204" pitchFamily="34" charset="-120"/>
                <a:ea typeface="微軟正黑體" panose="020B0604030504040204" pitchFamily="34" charset="-120"/>
              </a:rPr>
              <a:t>撕榜、報到</a:t>
            </a:r>
            <a:r>
              <a:rPr lang="en-US" altLang="zh-TW" spc="-150" dirty="0">
                <a:solidFill>
                  <a:schemeClr val="accent5">
                    <a:lumMod val="50000"/>
                  </a:schemeClr>
                </a:solidFill>
                <a:latin typeface="微軟正黑體" panose="020B0604030504040204" pitchFamily="34" charset="-120"/>
                <a:ea typeface="微軟正黑體" panose="020B0604030504040204" pitchFamily="34" charset="-120"/>
              </a:rPr>
              <a:t>(3)</a:t>
            </a:r>
            <a: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z="2200" b="1" dirty="0">
                <a:solidFill>
                  <a:srgbClr val="FF0000"/>
                </a:solidFill>
                <a:latin typeface="微軟正黑體" panose="020B0604030504040204" pitchFamily="34" charset="-120"/>
                <a:ea typeface="微軟正黑體" panose="020B0604030504040204" pitchFamily="34" charset="-120"/>
              </a:rPr>
              <a:t>實際作法請以簡章為準</a:t>
            </a:r>
            <a:r>
              <a:rPr lang="en-US" altLang="zh-TW" sz="2200" b="1" dirty="0">
                <a:solidFill>
                  <a:srgbClr val="FF0000"/>
                </a:solidFill>
                <a:latin typeface="微軟正黑體" panose="020B0604030504040204" pitchFamily="34" charset="-120"/>
                <a:ea typeface="微軟正黑體" panose="020B0604030504040204" pitchFamily="34" charset="-120"/>
              </a:rPr>
              <a:t>!</a:t>
            </a:r>
            <a:endParaRPr lang="en-US" altLang="zh-TW" sz="44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30006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5796"/>
            <a:ext cx="9144000" cy="6858000"/>
          </a:xfrm>
          <a:prstGeom prst="rect">
            <a:avLst/>
          </a:prstGeom>
        </p:spPr>
      </p:pic>
      <p:sp>
        <p:nvSpPr>
          <p:cNvPr id="4" name="標題 1"/>
          <p:cNvSpPr>
            <a:spLocks noGrp="1"/>
          </p:cNvSpPr>
          <p:nvPr>
            <p:ph type="title"/>
          </p:nvPr>
        </p:nvSpPr>
        <p:spPr>
          <a:xfrm>
            <a:off x="2015716" y="332656"/>
            <a:ext cx="5112568" cy="582888"/>
          </a:xfrm>
          <a:noFill/>
        </p:spPr>
        <p:txBody>
          <a:bodyPr>
            <a:noAutofit/>
          </a:bodyPr>
          <a:lstStyle/>
          <a:p>
            <a:pPr algn="ctr" eaLnBrk="1" fontAlgn="auto" hangingPunct="1">
              <a:spcAft>
                <a:spcPts val="0"/>
              </a:spcAft>
              <a:defRPr/>
            </a:pP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第二類優免</a:t>
            </a:r>
            <a:endParaRPr lang="en-US" altLang="zh-TW"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786408" y="1245782"/>
            <a:ext cx="7458000" cy="4525963"/>
          </a:xfrm>
        </p:spPr>
        <p:txBody>
          <a:bodyPr/>
          <a:lstStyle/>
          <a:p>
            <a:r>
              <a:rPr kumimoji="1" lang="zh-TW" altLang="en-US" b="1" dirty="0">
                <a:latin typeface="微軟正黑體" panose="020B0604030504040204" pitchFamily="34" charset="-120"/>
                <a:ea typeface="微軟正黑體" panose="020B0604030504040204" pitchFamily="34" charset="-120"/>
              </a:rPr>
              <a:t>志願選擇</a:t>
            </a:r>
            <a:r>
              <a:rPr kumimoji="1" lang="zh-TW" altLang="en-US" dirty="0">
                <a:latin typeface="微軟正黑體" panose="020B0604030504040204" pitchFamily="34" charset="-120"/>
                <a:ea typeface="微軟正黑體" panose="020B0604030504040204" pitchFamily="34" charset="-120"/>
              </a:rPr>
              <a:t>：</a:t>
            </a:r>
            <a:endParaRPr kumimoji="1" lang="en-US" altLang="zh-TW" dirty="0">
              <a:latin typeface="微軟正黑體" panose="020B0604030504040204" pitchFamily="34" charset="-120"/>
              <a:ea typeface="微軟正黑體" panose="020B0604030504040204" pitchFamily="34" charset="-120"/>
            </a:endParaRPr>
          </a:p>
          <a:p>
            <a:pPr lvl="1" rtl="0" eaLnBrk="1" latinLnBrk="0" hangingPunct="1"/>
            <a:r>
              <a:rPr lang="zh-TW" altLang="en-US" sz="2800" kern="1200" dirty="0">
                <a:solidFill>
                  <a:schemeClr val="tx1"/>
                </a:solidFill>
                <a:effectLst/>
                <a:latin typeface="微軟正黑體" panose="020B0604030504040204" pitchFamily="34" charset="-120"/>
                <a:ea typeface="微軟正黑體" panose="020B0604030504040204" pitchFamily="34" charset="-120"/>
              </a:rPr>
              <a:t>本市國中學生擇定一所高級中等學校報名。</a:t>
            </a:r>
            <a:endParaRPr lang="zh-TW" altLang="en-US" dirty="0">
              <a:effectLst/>
              <a:latin typeface="微軟正黑體" panose="020B0604030504040204" pitchFamily="34" charset="-120"/>
              <a:ea typeface="微軟正黑體" panose="020B0604030504040204" pitchFamily="34" charset="-120"/>
            </a:endParaRPr>
          </a:p>
          <a:p>
            <a:pPr lvl="0"/>
            <a:r>
              <a:rPr kumimoji="1" lang="zh-TW" altLang="en-US" b="1" dirty="0">
                <a:latin typeface="微軟正黑體" panose="020B0604030504040204" pitchFamily="34" charset="-120"/>
                <a:ea typeface="微軟正黑體" panose="020B0604030504040204" pitchFamily="34" charset="-120"/>
              </a:rPr>
              <a:t>第二類超額比序</a:t>
            </a:r>
            <a:r>
              <a:rPr kumimoji="1" lang="zh-TW" altLang="en-US" dirty="0">
                <a:latin typeface="微軟正黑體" panose="020B0604030504040204" pitchFamily="34" charset="-120"/>
                <a:ea typeface="微軟正黑體" panose="020B0604030504040204" pitchFamily="34" charset="-120"/>
              </a:rPr>
              <a:t>：</a:t>
            </a:r>
            <a:endParaRPr kumimoji="1" lang="en-US" altLang="zh-TW" dirty="0">
              <a:latin typeface="微軟正黑體" panose="020B0604030504040204" pitchFamily="34" charset="-120"/>
              <a:ea typeface="微軟正黑體" panose="020B0604030504040204" pitchFamily="34" charset="-12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zh-TW" altLang="en-US" sz="2800" kern="1200" dirty="0">
                <a:solidFill>
                  <a:schemeClr val="tx1"/>
                </a:solidFill>
                <a:effectLst/>
                <a:latin typeface="微軟正黑體" panose="020B0604030504040204" pitchFamily="34" charset="-120"/>
                <a:ea typeface="微軟正黑體" panose="020B0604030504040204" pitchFamily="34" charset="-120"/>
              </a:rPr>
              <a:t>依基北區高級中等學校免試入學超額比序方式辦理。</a:t>
            </a:r>
            <a:endParaRPr lang="en-US" altLang="zh-TW" dirty="0">
              <a:latin typeface="微軟正黑體" panose="020B0604030504040204" pitchFamily="34" charset="-120"/>
              <a:ea typeface="微軟正黑體" panose="020B0604030504040204" pitchFamily="34" charset="-120"/>
            </a:endParaRPr>
          </a:p>
          <a:p>
            <a:pPr marL="742950" lvl="1" indent="-285750" defTabSz="457200">
              <a:spcBef>
                <a:spcPct val="20000"/>
              </a:spcBef>
              <a:buClrTx/>
              <a:buFont typeface="Arial"/>
              <a:buChar char="–"/>
              <a:defRPr/>
            </a:pPr>
            <a:r>
              <a:rPr lang="zh-TW" altLang="en-US" dirty="0">
                <a:solidFill>
                  <a:srgbClr val="FF0000"/>
                </a:solidFill>
                <a:latin typeface="微軟正黑體" panose="020B0604030504040204" pitchFamily="34" charset="-120"/>
                <a:ea typeface="微軟正黑體" panose="020B0604030504040204" pitchFamily="34" charset="-120"/>
              </a:rPr>
              <a:t>第一類未錄取或錄取後完成放棄之學生始得參加第二類。</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lang="en-US" altLang="zh-TW" sz="2800" kern="1200" dirty="0">
              <a:solidFill>
                <a:schemeClr val="tx1"/>
              </a:solidFill>
              <a:effectLst/>
              <a:latin typeface="文鼎粗圓" pitchFamily="49" charset="-120"/>
              <a:ea typeface="文鼎粗圓" pitchFamily="49" charset="-120"/>
            </a:endParaRPr>
          </a:p>
        </p:txBody>
      </p:sp>
    </p:spTree>
    <p:extLst>
      <p:ext uri="{BB962C8B-B14F-4D97-AF65-F5344CB8AC3E}">
        <p14:creationId xmlns:p14="http://schemas.microsoft.com/office/powerpoint/2010/main" val="3621097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1871700" y="221776"/>
            <a:ext cx="5400600" cy="758952"/>
          </a:xfrm>
          <a:noFill/>
        </p:spPr>
        <p:txBody>
          <a:bodyPr vert="horz" anchor="b">
            <a:noAutofit/>
          </a:bodyPr>
          <a:lstStyle/>
          <a:p>
            <a:pPr algn="ct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第二類超額比序方式</a:t>
            </a:r>
          </a:p>
        </p:txBody>
      </p:sp>
      <p:sp>
        <p:nvSpPr>
          <p:cNvPr id="15362" name="內容版面配置區 2"/>
          <p:cNvSpPr>
            <a:spLocks noGrp="1"/>
          </p:cNvSpPr>
          <p:nvPr>
            <p:ph idx="1"/>
          </p:nvPr>
        </p:nvSpPr>
        <p:spPr>
          <a:xfrm>
            <a:off x="457200" y="1484784"/>
            <a:ext cx="8229600" cy="4525963"/>
          </a:xfrm>
        </p:spPr>
        <p:txBody>
          <a:bodyPr/>
          <a:lstStyle/>
          <a:p>
            <a:pPr eaLnBrk="1" hangingPunct="1"/>
            <a:r>
              <a:rPr lang="zh-TW" altLang="en-US" dirty="0">
                <a:latin typeface="微軟正黑體" panose="020B0604030504040204" pitchFamily="34" charset="-120"/>
                <a:ea typeface="微軟正黑體" panose="020B0604030504040204" pitchFamily="34" charset="-120"/>
              </a:rPr>
              <a:t>比照</a:t>
            </a:r>
            <a:r>
              <a:rPr lang="en-US" altLang="zh-TW" dirty="0">
                <a:latin typeface="微軟正黑體" panose="020B0604030504040204" pitchFamily="34" charset="-120"/>
                <a:ea typeface="微軟正黑體" panose="020B0604030504040204" pitchFamily="34" charset="-120"/>
              </a:rPr>
              <a:t>110</a:t>
            </a:r>
            <a:r>
              <a:rPr lang="zh-TW" altLang="en-US" dirty="0">
                <a:latin typeface="微軟正黑體" panose="020B0604030504040204" pitchFamily="34" charset="-120"/>
                <a:ea typeface="微軟正黑體" panose="020B0604030504040204" pitchFamily="34" charset="-120"/>
              </a:rPr>
              <a:t>學年度基北區高級中等學校免試入學超額比序方式</a:t>
            </a:r>
            <a:r>
              <a:rPr lang="en-US" altLang="zh-TW" b="1" dirty="0">
                <a:solidFill>
                  <a:srgbClr val="FF0000"/>
                </a:solidFill>
                <a:latin typeface="微軟正黑體" panose="020B0604030504040204" pitchFamily="34" charset="-120"/>
                <a:ea typeface="微軟正黑體" panose="020B0604030504040204" pitchFamily="34" charset="-120"/>
              </a:rPr>
              <a:t>(108</a:t>
            </a:r>
            <a:r>
              <a:rPr lang="zh-TW" altLang="en-US" b="1" dirty="0">
                <a:solidFill>
                  <a:srgbClr val="FF0000"/>
                </a:solidFill>
                <a:latin typeface="微軟正黑體" panose="020B0604030504040204" pitchFamily="34" charset="-120"/>
                <a:ea typeface="微軟正黑體" panose="020B0604030504040204" pitchFamily="34" charset="-120"/>
              </a:rPr>
              <a:t>方案</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pPr eaLnBrk="1" hangingPunct="1"/>
            <a:r>
              <a:rPr lang="zh-TW" altLang="en-US" sz="3600" b="1" dirty="0">
                <a:latin typeface="微軟正黑體" panose="020B0604030504040204" pitchFamily="34" charset="-120"/>
                <a:ea typeface="微軟正黑體" panose="020B0604030504040204" pitchFamily="34" charset="-120"/>
              </a:rPr>
              <a:t>志願序積分</a:t>
            </a:r>
            <a:r>
              <a:rPr lang="zh-TW" altLang="en-US"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皆為</a:t>
            </a:r>
            <a:r>
              <a:rPr lang="en-US" altLang="zh-TW" dirty="0">
                <a:solidFill>
                  <a:srgbClr val="FF0000"/>
                </a:solidFill>
                <a:latin typeface="微軟正黑體" panose="020B0604030504040204" pitchFamily="34" charset="-120"/>
                <a:ea typeface="微軟正黑體" panose="020B0604030504040204" pitchFamily="34" charset="-120"/>
              </a:rPr>
              <a:t>36</a:t>
            </a:r>
            <a:r>
              <a:rPr lang="zh-TW" altLang="en-US" dirty="0">
                <a:solidFill>
                  <a:srgbClr val="FF0000"/>
                </a:solidFill>
                <a:latin typeface="微軟正黑體" panose="020B0604030504040204" pitchFamily="34" charset="-120"/>
                <a:ea typeface="微軟正黑體" panose="020B0604030504040204" pitchFamily="34" charset="-120"/>
              </a:rPr>
              <a:t>分</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因單一志願</a:t>
            </a:r>
            <a:r>
              <a:rPr lang="en-US" altLang="zh-TW" dirty="0">
                <a:solidFill>
                  <a:srgbClr val="FF0000"/>
                </a:solidFill>
                <a:latin typeface="微軟正黑體" panose="020B0604030504040204" pitchFamily="34" charset="-120"/>
                <a:ea typeface="微軟正黑體" panose="020B0604030504040204" pitchFamily="34" charset="-120"/>
              </a:rPr>
              <a:t>)</a:t>
            </a:r>
          </a:p>
          <a:p>
            <a:pPr eaLnBrk="1" hangingPunct="1"/>
            <a:r>
              <a:rPr lang="zh-TW" altLang="en-US" sz="3600" b="1" dirty="0">
                <a:latin typeface="微軟正黑體" panose="020B0604030504040204" pitchFamily="34" charset="-120"/>
                <a:ea typeface="微軟正黑體" panose="020B0604030504040204" pitchFamily="34" charset="-120"/>
              </a:rPr>
              <a:t>多元學習表現積分</a:t>
            </a:r>
            <a:r>
              <a:rPr lang="zh-TW" altLang="en-US" dirty="0">
                <a:latin typeface="微軟正黑體" panose="020B0604030504040204" pitchFamily="34" charset="-120"/>
                <a:ea typeface="微軟正黑體" panose="020B0604030504040204" pitchFamily="34" charset="-120"/>
              </a:rPr>
              <a:t>：佔</a:t>
            </a:r>
            <a:r>
              <a:rPr lang="en-US" altLang="zh-TW" dirty="0">
                <a:latin typeface="微軟正黑體" panose="020B0604030504040204" pitchFamily="34" charset="-120"/>
                <a:ea typeface="微軟正黑體" panose="020B0604030504040204" pitchFamily="34" charset="-120"/>
              </a:rPr>
              <a:t>36</a:t>
            </a:r>
            <a:r>
              <a:rPr lang="zh-TW" altLang="en-US" dirty="0">
                <a:latin typeface="微軟正黑體" panose="020B0604030504040204" pitchFamily="34" charset="-120"/>
                <a:ea typeface="微軟正黑體" panose="020B0604030504040204" pitchFamily="34" charset="-120"/>
              </a:rPr>
              <a:t>分</a:t>
            </a:r>
            <a:endParaRPr lang="en-US" altLang="zh-TW" dirty="0">
              <a:latin typeface="微軟正黑體" panose="020B0604030504040204" pitchFamily="34" charset="-120"/>
              <a:ea typeface="微軟正黑體" panose="020B0604030504040204" pitchFamily="34" charset="-120"/>
            </a:endParaRPr>
          </a:p>
          <a:p>
            <a:pPr eaLnBrk="1" hangingPunct="1"/>
            <a:r>
              <a:rPr lang="zh-TW" altLang="en-US" sz="3600" b="1" dirty="0">
                <a:latin typeface="微軟正黑體" panose="020B0604030504040204" pitchFamily="34" charset="-120"/>
                <a:ea typeface="微軟正黑體" panose="020B0604030504040204" pitchFamily="34" charset="-120"/>
              </a:rPr>
              <a:t>國中教育會考積分</a:t>
            </a:r>
            <a:r>
              <a:rPr lang="zh-TW" altLang="en-US" dirty="0">
                <a:latin typeface="微軟正黑體" panose="020B0604030504040204" pitchFamily="34" charset="-120"/>
                <a:ea typeface="微軟正黑體" panose="020B0604030504040204" pitchFamily="34" charset="-120"/>
              </a:rPr>
              <a:t>：佔</a:t>
            </a:r>
            <a:r>
              <a:rPr lang="en-US" altLang="zh-TW" dirty="0">
                <a:latin typeface="微軟正黑體" panose="020B0604030504040204" pitchFamily="34" charset="-120"/>
                <a:ea typeface="微軟正黑體" panose="020B0604030504040204" pitchFamily="34" charset="-120"/>
              </a:rPr>
              <a:t>36</a:t>
            </a:r>
            <a:r>
              <a:rPr lang="zh-TW" altLang="en-US" dirty="0">
                <a:latin typeface="微軟正黑體" panose="020B0604030504040204" pitchFamily="34" charset="-120"/>
                <a:ea typeface="微軟正黑體" panose="020B0604030504040204" pitchFamily="34" charset="-120"/>
              </a:rPr>
              <a:t>分</a:t>
            </a:r>
          </a:p>
          <a:p>
            <a:pPr eaLnBrk="1" hangingPunct="1"/>
            <a:endParaRPr lang="zh-TW" altLang="zh-TW" dirty="0">
              <a:latin typeface="微軟正黑體" panose="020B0604030504040204" pitchFamily="34" charset="-120"/>
              <a:ea typeface="微軟正黑體" panose="020B0604030504040204" pitchFamily="34" charset="-120"/>
            </a:endParaRPr>
          </a:p>
          <a:p>
            <a:pPr eaLnBrk="1" hangingPunct="1"/>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85335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2339752" y="260648"/>
            <a:ext cx="4464496" cy="654896"/>
          </a:xfrm>
          <a:noFill/>
        </p:spPr>
        <p:txBody>
          <a:bodyPr vert="horz" anchor="b">
            <a:noAutofit/>
          </a:bodyPr>
          <a:lstStyle/>
          <a:p>
            <a:pPr algn="ct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第二類公告分發序</a:t>
            </a:r>
            <a:endParaRPr lang="en-US" altLang="zh-TW"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16386" name="內容版面配置區 2"/>
          <p:cNvSpPr>
            <a:spLocks noGrp="1"/>
          </p:cNvSpPr>
          <p:nvPr>
            <p:ph idx="1"/>
          </p:nvPr>
        </p:nvSpPr>
        <p:spPr>
          <a:xfrm>
            <a:off x="969288" y="1772816"/>
            <a:ext cx="7205424" cy="2520280"/>
          </a:xfrm>
        </p:spPr>
        <p:txBody>
          <a:bodyPr/>
          <a:lstStyle/>
          <a:p>
            <a:pPr eaLnBrk="1" hangingPunct="1"/>
            <a:r>
              <a:rPr lang="zh-TW" altLang="en-US" dirty="0">
                <a:latin typeface="微軟正黑體" panose="020B0604030504040204" pitchFamily="34" charset="-120"/>
                <a:ea typeface="微軟正黑體" panose="020B0604030504040204" pitchFamily="34" charset="-120"/>
              </a:rPr>
              <a:t>各招生學校</a:t>
            </a:r>
            <a:r>
              <a:rPr lang="zh-TW" altLang="en-US" b="1" u="sng" dirty="0">
                <a:solidFill>
                  <a:srgbClr val="FF0000"/>
                </a:solidFill>
                <a:latin typeface="微軟正黑體" panose="020B0604030504040204" pitchFamily="34" charset="-120"/>
                <a:ea typeface="微軟正黑體" panose="020B0604030504040204" pitchFamily="34" charset="-120"/>
              </a:rPr>
              <a:t>以招生名額</a:t>
            </a:r>
            <a:r>
              <a:rPr lang="en-US" altLang="zh-TW" b="1" u="sng" dirty="0">
                <a:solidFill>
                  <a:srgbClr val="0070C0"/>
                </a:solidFill>
                <a:latin typeface="微軟正黑體" panose="020B0604030504040204" pitchFamily="34" charset="-120"/>
                <a:ea typeface="微軟正黑體" panose="020B0604030504040204" pitchFamily="34" charset="-120"/>
              </a:rPr>
              <a:t>2</a:t>
            </a:r>
            <a:r>
              <a:rPr lang="zh-TW" altLang="en-US" b="1" u="sng" dirty="0">
                <a:solidFill>
                  <a:srgbClr val="FF0000"/>
                </a:solidFill>
                <a:latin typeface="微軟正黑體" panose="020B0604030504040204" pitchFamily="34" charset="-120"/>
                <a:ea typeface="微軟正黑體" panose="020B0604030504040204" pitchFamily="34" charset="-120"/>
              </a:rPr>
              <a:t>倍公告分發序名單</a:t>
            </a:r>
            <a:r>
              <a:rPr lang="zh-TW" altLang="en-US" dirty="0">
                <a:latin typeface="微軟正黑體" panose="020B0604030504040204" pitchFamily="34" charset="-120"/>
                <a:ea typeface="微軟正黑體" panose="020B0604030504040204" pitchFamily="34" charset="-120"/>
              </a:rPr>
              <a:t>，學生按照學校公告之分發序，於簡章規定時間至指定地點</a:t>
            </a:r>
            <a:r>
              <a:rPr lang="zh-TW" altLang="en-US" b="1" u="sng" dirty="0">
                <a:solidFill>
                  <a:srgbClr val="FF0000"/>
                </a:solidFill>
                <a:latin typeface="微軟正黑體" panose="020B0604030504040204" pitchFamily="34" charset="-120"/>
                <a:ea typeface="微軟正黑體" panose="020B0604030504040204" pitchFamily="34" charset="-120"/>
              </a:rPr>
              <a:t>依序辦理現場登記、撕榜、報到作業。</a:t>
            </a:r>
            <a:endParaRPr lang="zh-TW" altLang="zh-TW" b="1" u="sng" dirty="0">
              <a:solidFill>
                <a:srgbClr val="FF0000"/>
              </a:solidFill>
              <a:latin typeface="微軟正黑體" panose="020B0604030504040204" pitchFamily="34" charset="-120"/>
              <a:ea typeface="微軟正黑體" panose="020B0604030504040204" pitchFamily="34" charset="-120"/>
            </a:endParaRPr>
          </a:p>
          <a:p>
            <a:pPr eaLnBrk="1" hangingPunct="1"/>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18089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298557523"/>
              </p:ext>
            </p:extLst>
          </p:nvPr>
        </p:nvGraphicFramePr>
        <p:xfrm>
          <a:off x="725437" y="1305674"/>
          <a:ext cx="7425781" cy="5259433"/>
        </p:xfrm>
        <a:graphic>
          <a:graphicData uri="http://schemas.openxmlformats.org/drawingml/2006/table">
            <a:tbl>
              <a:tblPr firstRow="1" firstCol="1" bandRow="1">
                <a:tableStyleId>{5C22544A-7EE6-4342-B048-85BDC9FD1C3A}</a:tableStyleId>
              </a:tblPr>
              <a:tblGrid>
                <a:gridCol w="1946564">
                  <a:extLst>
                    <a:ext uri="{9D8B030D-6E8A-4147-A177-3AD203B41FA5}">
                      <a16:colId xmlns:a16="http://schemas.microsoft.com/office/drawing/2014/main" val="20000"/>
                    </a:ext>
                  </a:extLst>
                </a:gridCol>
                <a:gridCol w="5479217">
                  <a:extLst>
                    <a:ext uri="{9D8B030D-6E8A-4147-A177-3AD203B41FA5}">
                      <a16:colId xmlns:a16="http://schemas.microsoft.com/office/drawing/2014/main" val="20002"/>
                    </a:ext>
                  </a:extLst>
                </a:gridCol>
              </a:tblGrid>
              <a:tr h="266708">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項目</a:t>
                      </a:r>
                      <a:endParaRPr lang="zh-TW" sz="2400" kern="100" dirty="0">
                        <a:effectLst/>
                        <a:latin typeface="微軟正黑體" panose="020B0604030504040204" pitchFamily="34" charset="-120"/>
                        <a:ea typeface="微軟正黑體" panose="020B0604030504040204" pitchFamily="34" charset="-120"/>
                        <a:cs typeface="Mangal"/>
                      </a:endParaRPr>
                    </a:p>
                  </a:txBody>
                  <a:tcPr marL="64258" marR="6425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說明</a:t>
                      </a:r>
                      <a:endParaRPr lang="zh-TW" sz="2400" kern="100" dirty="0">
                        <a:effectLst/>
                        <a:latin typeface="微軟正黑體" panose="020B0604030504040204" pitchFamily="34" charset="-120"/>
                        <a:ea typeface="微軟正黑體" panose="020B0604030504040204" pitchFamily="34" charset="-120"/>
                        <a:cs typeface="Mangal"/>
                      </a:endParaRPr>
                    </a:p>
                  </a:txBody>
                  <a:tcPr marL="64258" marR="64258" marT="0" marB="0" anchor="ctr"/>
                </a:tc>
                <a:extLst>
                  <a:ext uri="{0D108BD9-81ED-4DB2-BD59-A6C34878D82A}">
                    <a16:rowId xmlns:a16="http://schemas.microsoft.com/office/drawing/2014/main" val="10000"/>
                  </a:ext>
                </a:extLst>
              </a:tr>
              <a:tr h="778873">
                <a:tc>
                  <a:txBody>
                    <a:bodyPr/>
                    <a:lstStyle/>
                    <a:p>
                      <a:pPr algn="ctr">
                        <a:spcAft>
                          <a:spcPts val="0"/>
                        </a:spcAft>
                      </a:pPr>
                      <a:r>
                        <a:rPr lang="zh-TW" sz="2400" b="0" kern="100" dirty="0">
                          <a:effectLst/>
                          <a:latin typeface="微軟正黑體" panose="020B0604030504040204" pitchFamily="34" charset="-120"/>
                          <a:ea typeface="微軟正黑體" panose="020B0604030504040204" pitchFamily="34" charset="-120"/>
                        </a:rPr>
                        <a:t>登記</a:t>
                      </a:r>
                      <a:endParaRPr lang="zh-TW" sz="2400" b="0" kern="100" dirty="0">
                        <a:effectLst/>
                        <a:latin typeface="微軟正黑體" panose="020B0604030504040204" pitchFamily="34" charset="-120"/>
                        <a:ea typeface="微軟正黑體" panose="020B0604030504040204" pitchFamily="34" charset="-120"/>
                        <a:cs typeface="Mangal"/>
                      </a:endParaRPr>
                    </a:p>
                  </a:txBody>
                  <a:tcPr marL="64258" marR="64258" marT="0" marB="0"/>
                </a:tc>
                <a:tc>
                  <a:txBody>
                    <a:bodyPr/>
                    <a:lstStyle/>
                    <a:p>
                      <a:pPr algn="just">
                        <a:spcAft>
                          <a:spcPts val="0"/>
                        </a:spcAft>
                      </a:pPr>
                      <a:r>
                        <a:rPr lang="zh-TW" sz="1800" kern="100" dirty="0">
                          <a:effectLst/>
                          <a:latin typeface="微軟正黑體" panose="020B0604030504040204" pitchFamily="34" charset="-120"/>
                          <a:ea typeface="微軟正黑體" panose="020B0604030504040204" pitchFamily="34" charset="-120"/>
                        </a:rPr>
                        <a:t>學生</a:t>
                      </a:r>
                      <a:r>
                        <a:rPr lang="zh-TW" sz="1800" u="sng" kern="100" dirty="0">
                          <a:effectLst/>
                          <a:latin typeface="微軟正黑體" panose="020B0604030504040204" pitchFamily="34" charset="-120"/>
                          <a:ea typeface="微軟正黑體" panose="020B0604030504040204" pitchFamily="34" charset="-120"/>
                        </a:rPr>
                        <a:t>親自或由家長（或法定代理人）辦理登記</a:t>
                      </a:r>
                      <a:r>
                        <a:rPr lang="zh-TW" sz="1800" kern="100" dirty="0">
                          <a:effectLst/>
                          <a:latin typeface="微軟正黑體" panose="020B0604030504040204" pitchFamily="34" charset="-120"/>
                          <a:ea typeface="微軟正黑體" panose="020B0604030504040204" pitchFamily="34" charset="-120"/>
                        </a:rPr>
                        <a:t>，</a:t>
                      </a:r>
                      <a:r>
                        <a:rPr lang="zh-TW" sz="1800" kern="10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800" kern="100" dirty="0">
                          <a:solidFill>
                            <a:srgbClr val="FF0000"/>
                          </a:solidFill>
                          <a:effectLst/>
                          <a:latin typeface="微軟正黑體" panose="020B0604030504040204" pitchFamily="34" charset="-120"/>
                          <a:ea typeface="微軟正黑體" panose="020B0604030504040204" pitchFamily="34" charset="-120"/>
                        </a:rPr>
                        <a:t>撕榜資格</a:t>
                      </a:r>
                      <a:r>
                        <a:rPr lang="zh-TW" sz="1800" kern="100" dirty="0">
                          <a:solidFill>
                            <a:srgbClr val="FF0000"/>
                          </a:solidFill>
                          <a:effectLst/>
                          <a:latin typeface="微軟正黑體" panose="020B0604030504040204" pitchFamily="34" charset="-120"/>
                          <a:ea typeface="微軟正黑體" panose="020B0604030504040204" pitchFamily="34" charset="-120"/>
                        </a:rPr>
                        <a:t>。</a:t>
                      </a:r>
                      <a:endParaRPr lang="zh-TW" sz="1800" kern="100" dirty="0">
                        <a:solidFill>
                          <a:srgbClr val="FF0000"/>
                        </a:solidFill>
                        <a:effectLst/>
                        <a:latin typeface="微軟正黑體" panose="020B0604030504040204" pitchFamily="34" charset="-120"/>
                        <a:ea typeface="微軟正黑體" panose="020B0604030504040204" pitchFamily="34" charset="-120"/>
                        <a:cs typeface="Mangal"/>
                      </a:endParaRPr>
                    </a:p>
                  </a:txBody>
                  <a:tcPr marL="64258" marR="64258" marT="0" marB="0"/>
                </a:tc>
                <a:extLst>
                  <a:ext uri="{0D108BD9-81ED-4DB2-BD59-A6C34878D82A}">
                    <a16:rowId xmlns:a16="http://schemas.microsoft.com/office/drawing/2014/main" val="10001"/>
                  </a:ext>
                </a:extLst>
              </a:tr>
              <a:tr h="4000624">
                <a:tc>
                  <a:txBody>
                    <a:bodyPr/>
                    <a:lstStyle/>
                    <a:p>
                      <a:pPr algn="ctr">
                        <a:spcAft>
                          <a:spcPts val="0"/>
                        </a:spcAft>
                      </a:pPr>
                      <a:endParaRPr lang="en-US" altLang="zh-TW" sz="2400" kern="10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2400" kern="100" dirty="0">
                        <a:effectLst/>
                        <a:latin typeface="微軟正黑體" panose="020B0604030504040204" pitchFamily="34" charset="-120"/>
                        <a:ea typeface="微軟正黑體" panose="020B0604030504040204" pitchFamily="34" charset="-120"/>
                      </a:endParaRPr>
                    </a:p>
                    <a:p>
                      <a:pPr algn="ctr">
                        <a:spcAft>
                          <a:spcPts val="0"/>
                        </a:spcAft>
                      </a:pPr>
                      <a:r>
                        <a:rPr lang="zh-TW" sz="2400" kern="100" dirty="0">
                          <a:effectLst/>
                          <a:latin typeface="微軟正黑體" panose="020B0604030504040204" pitchFamily="34" charset="-120"/>
                          <a:ea typeface="微軟正黑體" panose="020B0604030504040204" pitchFamily="34" charset="-120"/>
                        </a:rPr>
                        <a:t>現場撕榜</a:t>
                      </a:r>
                      <a:endParaRPr lang="en-US" altLang="zh-TW" sz="2400" kern="10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2400" u="sng"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en-US" altLang="zh-TW" sz="1800" u="sng" kern="100" dirty="0">
                          <a:solidFill>
                            <a:schemeClr val="bg1"/>
                          </a:solidFill>
                          <a:effectLst/>
                          <a:latin typeface="微軟正黑體" panose="020B0604030504040204" pitchFamily="34" charset="-120"/>
                          <a:ea typeface="微軟正黑體" panose="020B0604030504040204" pitchFamily="34" charset="-120"/>
                        </a:rPr>
                        <a:t>(</a:t>
                      </a:r>
                      <a:r>
                        <a:rPr lang="zh-TW" sz="1800" u="sng" kern="100" dirty="0">
                          <a:solidFill>
                            <a:schemeClr val="bg1"/>
                          </a:solidFill>
                          <a:effectLst/>
                          <a:latin typeface="微軟正黑體" panose="020B0604030504040204" pitchFamily="34" charset="-120"/>
                          <a:ea typeface="微軟正黑體" panose="020B0604030504040204" pitchFamily="34" charset="-120"/>
                        </a:rPr>
                        <a:t>撕榜後視同報到</a:t>
                      </a:r>
                      <a:r>
                        <a:rPr lang="en-US" altLang="zh-TW" sz="1800" u="sng" kern="100" dirty="0">
                          <a:solidFill>
                            <a:schemeClr val="bg1"/>
                          </a:solidFill>
                          <a:effectLst/>
                          <a:latin typeface="微軟正黑體" panose="020B0604030504040204" pitchFamily="34" charset="-120"/>
                          <a:ea typeface="微軟正黑體" panose="020B0604030504040204" pitchFamily="34" charset="-120"/>
                        </a:rPr>
                        <a:t>)</a:t>
                      </a:r>
                      <a:endParaRPr lang="zh-TW" sz="1800" u="sng" kern="100" dirty="0">
                        <a:solidFill>
                          <a:schemeClr val="bg1"/>
                        </a:solidFill>
                        <a:effectLst/>
                        <a:latin typeface="微軟正黑體" panose="020B0604030504040204" pitchFamily="34" charset="-120"/>
                        <a:ea typeface="微軟正黑體" panose="020B0604030504040204" pitchFamily="34" charset="-120"/>
                        <a:cs typeface="Mangal"/>
                      </a:endParaRPr>
                    </a:p>
                  </a:txBody>
                  <a:tcPr marL="64258" marR="64258" marT="0" marB="0"/>
                </a:tc>
                <a:tc>
                  <a:txBody>
                    <a:bodyPr/>
                    <a:lstStyle/>
                    <a:p>
                      <a:pPr marL="342900" lvl="0" indent="-342900" algn="just">
                        <a:spcAft>
                          <a:spcPts val="0"/>
                        </a:spcAft>
                        <a:buFont typeface="+mj-lt"/>
                        <a:buAutoNum type="arabicPeriod"/>
                      </a:pPr>
                      <a:r>
                        <a:rPr lang="zh-TW" sz="1800" b="1" u="sng" kern="100" dirty="0">
                          <a:solidFill>
                            <a:srgbClr val="FF0000"/>
                          </a:solidFill>
                          <a:effectLst/>
                          <a:latin typeface="微軟正黑體" panose="020B0604030504040204" pitchFamily="34" charset="-120"/>
                          <a:ea typeface="微軟正黑體" panose="020B0604030504040204" pitchFamily="34" charset="-120"/>
                        </a:rPr>
                        <a:t>需按時完成登記者方能參加現場撕榜作業。</a:t>
                      </a:r>
                      <a:endParaRPr lang="zh-TW" sz="1800" b="1" kern="100" dirty="0">
                        <a:solidFill>
                          <a:srgbClr val="FF0000"/>
                        </a:solidFill>
                        <a:effectLst/>
                        <a:latin typeface="微軟正黑體" panose="020B0604030504040204" pitchFamily="34" charset="-120"/>
                        <a:ea typeface="微軟正黑體" panose="020B0604030504040204" pitchFamily="34" charset="-120"/>
                      </a:endParaRPr>
                    </a:p>
                    <a:p>
                      <a:pPr marL="342900" lvl="0" indent="-342900" algn="just">
                        <a:spcAft>
                          <a:spcPts val="0"/>
                        </a:spcAft>
                        <a:buFont typeface="+mj-lt"/>
                        <a:buAutoNum type="arabicPeriod"/>
                      </a:pPr>
                      <a:r>
                        <a:rPr lang="zh-TW" sz="1800" kern="100" dirty="0">
                          <a:effectLst/>
                          <a:latin typeface="微軟正黑體" panose="020B0604030504040204" pitchFamily="34" charset="-120"/>
                          <a:ea typeface="微軟正黑體" panose="020B0604030504040204" pitchFamily="34" charset="-120"/>
                        </a:rPr>
                        <a:t>依各招生學校公告之分發序，依序進行現場撕榜作業（先進行一般生撕榜作業再進行特殊身分學生撕榜作業）。</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zh-TW" sz="1800" kern="100" dirty="0">
                          <a:effectLst/>
                          <a:latin typeface="微軟正黑體" panose="020B0604030504040204" pitchFamily="34" charset="-120"/>
                          <a:ea typeface="微軟正黑體" panose="020B0604030504040204" pitchFamily="34" charset="-120"/>
                        </a:rPr>
                        <a:t>一般生撕榜</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名額內含</a:t>
                      </a:r>
                      <a:r>
                        <a:rPr lang="en-US" sz="1800" kern="100" dirty="0">
                          <a:effectLst/>
                          <a:latin typeface="微軟正黑體" panose="020B0604030504040204" pitchFamily="34" charset="-120"/>
                          <a:ea typeface="微軟正黑體" panose="020B0604030504040204" pitchFamily="34" charset="-120"/>
                        </a:rPr>
                        <a:t>)</a:t>
                      </a:r>
                      <a:r>
                        <a:rPr lang="zh-TW" altLang="zh-TW" sz="1800" kern="100" dirty="0">
                          <a:effectLst/>
                          <a:latin typeface="微軟正黑體" panose="020B0604030504040204" pitchFamily="34" charset="-120"/>
                          <a:ea typeface="微軟正黑體" panose="020B0604030504040204" pitchFamily="34" charset="-120"/>
                        </a:rPr>
                        <a:t> 。</a:t>
                      </a:r>
                    </a:p>
                    <a:p>
                      <a:pPr lvl="1"/>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zh-TW" sz="1800" b="1" u="sng" kern="1200"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sz="1800" kern="100" dirty="0">
                        <a:effectLst/>
                        <a:latin typeface="微軟正黑體" panose="020B0604030504040204" pitchFamily="34" charset="-120"/>
                        <a:ea typeface="微軟正黑體" panose="020B0604030504040204" pitchFamily="34" charset="-12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lang="zh-TW" sz="1800" kern="100" dirty="0">
                          <a:effectLst/>
                          <a:latin typeface="微軟正黑體" panose="020B0604030504040204" pitchFamily="34" charset="-120"/>
                          <a:ea typeface="微軟正黑體" panose="020B0604030504040204" pitchFamily="34" charset="-120"/>
                        </a:rPr>
                        <a:t>特殊身分學生撕榜</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名額外加</a:t>
                      </a:r>
                      <a:r>
                        <a:rPr lang="en-US" sz="1800" kern="100" dirty="0">
                          <a:effectLst/>
                          <a:latin typeface="微軟正黑體" panose="020B0604030504040204" pitchFamily="34" charset="-120"/>
                          <a:ea typeface="微軟正黑體" panose="020B0604030504040204" pitchFamily="34" charset="-120"/>
                        </a:rPr>
                        <a:t>)</a:t>
                      </a:r>
                      <a:r>
                        <a:rPr lang="zh-TW" altLang="zh-TW" sz="1800" kern="100" dirty="0">
                          <a:effectLst/>
                          <a:latin typeface="微軟正黑體" panose="020B0604030504040204" pitchFamily="34" charset="-120"/>
                          <a:ea typeface="微軟正黑體" panose="020B0604030504040204" pitchFamily="34" charset="-120"/>
                        </a:rPr>
                        <a:t> 。</a:t>
                      </a:r>
                      <a:endParaRPr lang="en-US" altLang="zh-TW" sz="1800" kern="100" dirty="0">
                        <a:effectLst/>
                        <a:latin typeface="微軟正黑體" panose="020B0604030504040204" pitchFamily="34" charset="-120"/>
                        <a:ea typeface="微軟正黑體" panose="020B0604030504040204" pitchFamily="34" charset="-120"/>
                      </a:endParaRPr>
                    </a:p>
                    <a:p>
                      <a:pPr lvl="1"/>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未於一般生撕榜作業時，錄取一般生名額或放棄一般生撕榜時，方能參加特殊身分學生撕榜作業</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a:t>
                      </a:r>
                    </a:p>
                    <a:p>
                      <a:pPr lvl="1"/>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zh-TW" sz="1800" b="1" u="sng" kern="1200" dirty="0">
                          <a:solidFill>
                            <a:schemeClr val="dk1"/>
                          </a:solidFill>
                          <a:effectLst/>
                          <a:latin typeface="微軟正黑體" panose="020B0604030504040204" pitchFamily="34" charset="-120"/>
                          <a:ea typeface="微軟正黑體" panose="020B0604030504040204" pitchFamily="34" charset="-120"/>
                          <a:cs typeface="+mn-cs"/>
                        </a:rPr>
                        <a:t>特殊身分學生外加名額</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sz="1800" kern="100" dirty="0">
                        <a:effectLst/>
                        <a:latin typeface="微軟正黑體" panose="020B0604030504040204" pitchFamily="34" charset="-120"/>
                        <a:ea typeface="微軟正黑體" panose="020B0604030504040204" pitchFamily="34" charset="-120"/>
                        <a:cs typeface="Mangal"/>
                      </a:endParaRPr>
                    </a:p>
                  </a:txBody>
                  <a:tcPr marL="64258" marR="64258" marT="0" marB="0"/>
                </a:tc>
                <a:extLst>
                  <a:ext uri="{0D108BD9-81ED-4DB2-BD59-A6C34878D82A}">
                    <a16:rowId xmlns:a16="http://schemas.microsoft.com/office/drawing/2014/main" val="10002"/>
                  </a:ext>
                </a:extLst>
              </a:tr>
            </a:tbl>
          </a:graphicData>
        </a:graphic>
      </p:graphicFrame>
      <p:sp>
        <p:nvSpPr>
          <p:cNvPr id="6" name="標題 1"/>
          <p:cNvSpPr txBox="1">
            <a:spLocks/>
          </p:cNvSpPr>
          <p:nvPr/>
        </p:nvSpPr>
        <p:spPr>
          <a:xfrm>
            <a:off x="323528" y="162674"/>
            <a:ext cx="8229600" cy="1143000"/>
          </a:xfrm>
          <a:prstGeom prst="rect">
            <a:avLst/>
          </a:prstGeom>
          <a:noFill/>
        </p:spPr>
        <p:txBody>
          <a:bodyPr vert="horz" lIns="91440" tIns="45720" rIns="91440" bIns="45720" rtlCol="0" anchor="ctr">
            <a:normAutofit fontScale="82500" lnSpcReduction="20000"/>
          </a:bodyPr>
          <a:lstStyle>
            <a:lvl1pPr algn="ctr" defTabSz="914400" rtl="0" eaLnBrk="1" latinLnBrk="0" hangingPunct="1">
              <a:spcBef>
                <a:spcPct val="0"/>
              </a:spcBef>
              <a:buNone/>
              <a:defRPr sz="3600" kern="1200">
                <a:solidFill>
                  <a:schemeClr val="tx1"/>
                </a:solidFill>
                <a:latin typeface="華康硬黑體W7" panose="020B0709000000000000" pitchFamily="49" charset="-120"/>
                <a:ea typeface="華康硬黑體W7" panose="020B0709000000000000" pitchFamily="49" charset="-120"/>
                <a:cs typeface="+mj-cs"/>
              </a:defRPr>
            </a:lvl1pPr>
          </a:lstStyle>
          <a:p>
            <a:pPr>
              <a:defRPr/>
            </a:pPr>
            <a:r>
              <a:rPr lang="zh-TW" altLang="en-US" sz="4000" b="1" spc="-150" dirty="0">
                <a:solidFill>
                  <a:schemeClr val="accent5">
                    <a:lumMod val="50000"/>
                  </a:schemeClr>
                </a:solidFill>
                <a:latin typeface="微軟正黑體" panose="020B0604030504040204" pitchFamily="34" charset="-120"/>
                <a:ea typeface="微軟正黑體" panose="020B0604030504040204" pitchFamily="34" charset="-120"/>
              </a:rPr>
              <a:t>第二類優免</a:t>
            </a:r>
            <a: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pc="-150" dirty="0">
                <a:solidFill>
                  <a:schemeClr val="accent5">
                    <a:lumMod val="50000"/>
                  </a:schemeClr>
                </a:solidFill>
                <a:latin typeface="微軟正黑體" panose="020B0604030504040204" pitchFamily="34" charset="-120"/>
                <a:ea typeface="微軟正黑體" panose="020B0604030504040204" pitchFamily="34" charset="-120"/>
              </a:rPr>
              <a:t>登記、撕榜、報到</a:t>
            </a:r>
            <a:r>
              <a:rPr lang="en-US" altLang="zh-TW" spc="-150" dirty="0">
                <a:solidFill>
                  <a:schemeClr val="accent5">
                    <a:lumMod val="50000"/>
                  </a:schemeClr>
                </a:solidFill>
                <a:latin typeface="微軟正黑體" panose="020B0604030504040204" pitchFamily="34" charset="-120"/>
                <a:ea typeface="微軟正黑體" panose="020B0604030504040204" pitchFamily="34" charset="-120"/>
              </a:rPr>
              <a:t>(1)</a:t>
            </a:r>
            <a: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z="2200" b="1" dirty="0">
                <a:solidFill>
                  <a:srgbClr val="FF0000"/>
                </a:solidFill>
                <a:latin typeface="微軟正黑體" panose="020B0604030504040204" pitchFamily="34" charset="-120"/>
                <a:ea typeface="微軟正黑體" panose="020B0604030504040204" pitchFamily="34" charset="-120"/>
              </a:rPr>
              <a:t>實際作法請以簡章為準</a:t>
            </a:r>
            <a:r>
              <a:rPr lang="en-US" altLang="zh-TW" sz="2200" b="1" dirty="0">
                <a:solidFill>
                  <a:srgbClr val="FF0000"/>
                </a:solidFill>
                <a:latin typeface="微軟正黑體" panose="020B0604030504040204" pitchFamily="34" charset="-120"/>
                <a:ea typeface="微軟正黑體" panose="020B0604030504040204" pitchFamily="34" charset="-120"/>
              </a:rPr>
              <a:t>!</a:t>
            </a:r>
            <a:endParaRPr lang="en-US" altLang="zh-TW" sz="44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98918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8434" name="內容版面配置區 2"/>
          <p:cNvSpPr>
            <a:spLocks noGrp="1"/>
          </p:cNvSpPr>
          <p:nvPr>
            <p:ph idx="1"/>
          </p:nvPr>
        </p:nvSpPr>
        <p:spPr>
          <a:xfrm>
            <a:off x="822960" y="1268760"/>
            <a:ext cx="7498080" cy="4800600"/>
          </a:xfrm>
        </p:spPr>
        <p:txBody>
          <a:bodyPr>
            <a:normAutofit lnSpcReduction="10000"/>
          </a:bodyPr>
          <a:lstStyle/>
          <a:p>
            <a:pPr eaLnBrk="1" hangingPunct="1"/>
            <a:r>
              <a:rPr lang="zh-TW" altLang="en-US" u="sng" dirty="0">
                <a:solidFill>
                  <a:srgbClr val="FF0000"/>
                </a:solidFill>
                <a:latin typeface="微軟正黑體" panose="020B0604030504040204" pitchFamily="34" charset="-120"/>
                <a:ea typeface="微軟正黑體" panose="020B0604030504040204" pitchFamily="34" charset="-120"/>
              </a:rPr>
              <a:t>凡取得招生學校發放之錄取證明，即視為錄取且報到該校</a:t>
            </a:r>
            <a:r>
              <a:rPr lang="en-US" altLang="zh-TW" u="sng" dirty="0">
                <a:solidFill>
                  <a:srgbClr val="FF0000"/>
                </a:solidFill>
                <a:latin typeface="微軟正黑體" panose="020B0604030504040204" pitchFamily="34" charset="-120"/>
                <a:ea typeface="微軟正黑體" panose="020B0604030504040204" pitchFamily="34" charset="-120"/>
              </a:rPr>
              <a:t>(</a:t>
            </a:r>
            <a:r>
              <a:rPr lang="zh-TW" altLang="en-US" u="sng" dirty="0">
                <a:solidFill>
                  <a:srgbClr val="FF0000"/>
                </a:solidFill>
                <a:latin typeface="微軟正黑體" panose="020B0604030504040204" pitchFamily="34" charset="-120"/>
                <a:ea typeface="微軟正黑體" panose="020B0604030504040204" pitchFamily="34" charset="-120"/>
              </a:rPr>
              <a:t>科</a:t>
            </a:r>
            <a:r>
              <a:rPr lang="en-US" altLang="zh-TW" u="sng"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sz="2600" dirty="0">
                <a:latin typeface="微軟正黑體" panose="020B0604030504040204" pitchFamily="34" charset="-120"/>
                <a:ea typeface="微軟正黑體" panose="020B0604030504040204" pitchFamily="34" charset="-120"/>
              </a:rPr>
              <a:t>如欲放棄錄取且報到該校</a:t>
            </a:r>
            <a:r>
              <a:rPr lang="en-US" altLang="zh-TW" sz="2600" dirty="0">
                <a:latin typeface="微軟正黑體" panose="020B0604030504040204" pitchFamily="34" charset="-120"/>
                <a:ea typeface="微軟正黑體" panose="020B0604030504040204" pitchFamily="34" charset="-120"/>
              </a:rPr>
              <a:t>(</a:t>
            </a:r>
            <a:r>
              <a:rPr lang="zh-TW" altLang="en-US" sz="2600" dirty="0">
                <a:latin typeface="微軟正黑體" panose="020B0604030504040204" pitchFamily="34" charset="-120"/>
                <a:ea typeface="微軟正黑體" panose="020B0604030504040204" pitchFamily="34" charset="-120"/>
              </a:rPr>
              <a:t>科</a:t>
            </a:r>
            <a:r>
              <a:rPr lang="en-US" altLang="zh-TW" sz="2600" dirty="0">
                <a:latin typeface="微軟正黑體" panose="020B0604030504040204" pitchFamily="34" charset="-120"/>
                <a:ea typeface="微軟正黑體" panose="020B0604030504040204" pitchFamily="34" charset="-120"/>
              </a:rPr>
              <a:t>)</a:t>
            </a:r>
            <a:r>
              <a:rPr lang="zh-TW" altLang="en-US" sz="2600" dirty="0">
                <a:latin typeface="微軟正黑體" panose="020B0604030504040204" pitchFamily="34" charset="-120"/>
                <a:ea typeface="微軟正黑體" panose="020B0604030504040204" pitchFamily="34" charset="-120"/>
              </a:rPr>
              <a:t>者，須於簡章規定時間內填寫「放棄錄取資格聲明書」，方能參加</a:t>
            </a:r>
            <a:r>
              <a:rPr lang="en-US" altLang="zh-TW" sz="2600" dirty="0">
                <a:latin typeface="微軟正黑體" panose="020B0604030504040204" pitchFamily="34" charset="-120"/>
                <a:ea typeface="微軟正黑體" panose="020B0604030504040204" pitchFamily="34" charset="-120"/>
              </a:rPr>
              <a:t>110</a:t>
            </a:r>
            <a:r>
              <a:rPr lang="zh-TW" altLang="en-US" sz="2600" dirty="0">
                <a:latin typeface="微軟正黑體" panose="020B0604030504040204" pitchFamily="34" charset="-120"/>
                <a:ea typeface="微軟正黑體" panose="020B0604030504040204" pitchFamily="34" charset="-120"/>
              </a:rPr>
              <a:t>學年度基北區高級中等學校免試入學。</a:t>
            </a:r>
            <a:endParaRPr lang="en-US" altLang="zh-TW" sz="2600" dirty="0">
              <a:latin typeface="微軟正黑體" panose="020B0604030504040204" pitchFamily="34" charset="-120"/>
              <a:ea typeface="微軟正黑體" panose="020B0604030504040204" pitchFamily="34" charset="-120"/>
            </a:endParaRPr>
          </a:p>
          <a:p>
            <a:pPr eaLnBrk="1" hangingPunct="1"/>
            <a:r>
              <a:rPr lang="zh-TW" altLang="en-US" dirty="0">
                <a:solidFill>
                  <a:srgbClr val="0000FF"/>
                </a:solidFill>
                <a:latin typeface="微軟正黑體" panose="020B0604030504040204" pitchFamily="34" charset="-120"/>
                <a:ea typeface="微軟正黑體" panose="020B0604030504040204" pitchFamily="34" charset="-120"/>
              </a:rPr>
              <a:t>分發序相同者撕榜作業方式：</a:t>
            </a:r>
            <a:r>
              <a:rPr lang="zh-TW" altLang="en-US" dirty="0">
                <a:solidFill>
                  <a:srgbClr val="FF0000"/>
                </a:solidFill>
                <a:latin typeface="微軟正黑體" panose="020B0604030504040204" pitchFamily="34" charset="-120"/>
                <a:ea typeface="微軟正黑體" panose="020B0604030504040204" pitchFamily="34" charset="-120"/>
              </a:rPr>
              <a:t>若現場撕榜時招生名額小於分發序相同者，則以增額方式錄取。</a:t>
            </a:r>
            <a:endParaRPr lang="en-US" altLang="zh-TW" dirty="0">
              <a:solidFill>
                <a:srgbClr val="FF0000"/>
              </a:solidFill>
              <a:latin typeface="微軟正黑體" panose="020B0604030504040204" pitchFamily="34" charset="-120"/>
              <a:ea typeface="微軟正黑體" panose="020B0604030504040204" pitchFamily="34" charset="-120"/>
            </a:endParaRPr>
          </a:p>
          <a:p>
            <a:r>
              <a:rPr lang="zh-TW" altLang="en-US" dirty="0">
                <a:solidFill>
                  <a:srgbClr val="FF0000"/>
                </a:solidFill>
                <a:latin typeface="微軟正黑體" panose="020B0604030504040204" pitchFamily="34" charset="-120"/>
                <a:ea typeface="微軟正黑體" panose="020B0604030504040204" pitchFamily="34" charset="-120"/>
              </a:rPr>
              <a:t>已完成登記撕榜報到後放棄之學生，其名額流用至基北區免試</a:t>
            </a:r>
          </a:p>
        </p:txBody>
      </p:sp>
      <p:sp>
        <p:nvSpPr>
          <p:cNvPr id="5" name="標題 1"/>
          <p:cNvSpPr txBox="1">
            <a:spLocks/>
          </p:cNvSpPr>
          <p:nvPr/>
        </p:nvSpPr>
        <p:spPr>
          <a:xfrm>
            <a:off x="323528" y="125760"/>
            <a:ext cx="8229600" cy="1143000"/>
          </a:xfrm>
          <a:prstGeom prst="rect">
            <a:avLst/>
          </a:prstGeom>
          <a:noFill/>
        </p:spPr>
        <p:txBody>
          <a:bodyPr vert="horz" lIns="91440" tIns="45720" rIns="91440" bIns="45720" rtlCol="0" anchor="ctr">
            <a:normAutofit fontScale="82500" lnSpcReduction="20000"/>
          </a:bodyPr>
          <a:lstStyle>
            <a:lvl1pPr algn="ctr" defTabSz="914400" rtl="0" eaLnBrk="1" latinLnBrk="0" hangingPunct="1">
              <a:spcBef>
                <a:spcPct val="0"/>
              </a:spcBef>
              <a:buNone/>
              <a:defRPr sz="3600" kern="1200">
                <a:solidFill>
                  <a:schemeClr val="tx1"/>
                </a:solidFill>
                <a:latin typeface="華康硬黑體W7" panose="020B0709000000000000" pitchFamily="49" charset="-120"/>
                <a:ea typeface="華康硬黑體W7" panose="020B0709000000000000" pitchFamily="49" charset="-120"/>
                <a:cs typeface="+mj-cs"/>
              </a:defRPr>
            </a:lvl1pPr>
          </a:lstStyle>
          <a:p>
            <a:pPr>
              <a:defRPr/>
            </a:pPr>
            <a:r>
              <a:rPr lang="zh-TW" altLang="en-US" sz="4000" b="1" spc="-150" dirty="0">
                <a:solidFill>
                  <a:schemeClr val="accent5">
                    <a:lumMod val="50000"/>
                  </a:schemeClr>
                </a:solidFill>
                <a:latin typeface="微軟正黑體" panose="020B0604030504040204" pitchFamily="34" charset="-120"/>
                <a:ea typeface="微軟正黑體" panose="020B0604030504040204" pitchFamily="34" charset="-120"/>
              </a:rPr>
              <a:t>第二類優免</a:t>
            </a:r>
            <a: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pc="-150" dirty="0">
                <a:solidFill>
                  <a:schemeClr val="accent5">
                    <a:lumMod val="50000"/>
                  </a:schemeClr>
                </a:solidFill>
                <a:latin typeface="微軟正黑體" panose="020B0604030504040204" pitchFamily="34" charset="-120"/>
                <a:ea typeface="微軟正黑體" panose="020B0604030504040204" pitchFamily="34" charset="-120"/>
              </a:rPr>
              <a:t>登記、撕榜、報到</a:t>
            </a:r>
            <a:r>
              <a:rPr lang="en-US" altLang="zh-TW" spc="-150" dirty="0">
                <a:solidFill>
                  <a:schemeClr val="accent5">
                    <a:lumMod val="50000"/>
                  </a:schemeClr>
                </a:solidFill>
                <a:latin typeface="微軟正黑體" panose="020B0604030504040204" pitchFamily="34" charset="-120"/>
                <a:ea typeface="微軟正黑體" panose="020B0604030504040204" pitchFamily="34" charset="-120"/>
              </a:rPr>
              <a:t>(2)</a:t>
            </a:r>
            <a: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t/>
            </a:r>
            <a:br>
              <a:rPr lang="en-US" altLang="zh-TW" sz="4000" spc="-150" dirty="0">
                <a:solidFill>
                  <a:schemeClr val="accent5">
                    <a:lumMod val="50000"/>
                  </a:schemeClr>
                </a:solidFill>
                <a:latin typeface="微軟正黑體" panose="020B0604030504040204" pitchFamily="34" charset="-120"/>
                <a:ea typeface="微軟正黑體" panose="020B0604030504040204" pitchFamily="34" charset="-120"/>
              </a:rPr>
            </a:br>
            <a:r>
              <a:rPr lang="zh-TW" altLang="en-US" sz="2200" b="1" dirty="0">
                <a:solidFill>
                  <a:srgbClr val="FF0000"/>
                </a:solidFill>
                <a:latin typeface="微軟正黑體" panose="020B0604030504040204" pitchFamily="34" charset="-120"/>
                <a:ea typeface="微軟正黑體" panose="020B0604030504040204" pitchFamily="34" charset="-120"/>
              </a:rPr>
              <a:t>實際作法請以簡章為準</a:t>
            </a:r>
            <a:r>
              <a:rPr lang="en-US" altLang="zh-TW" sz="2200" b="1" dirty="0">
                <a:solidFill>
                  <a:srgbClr val="FF0000"/>
                </a:solidFill>
                <a:latin typeface="微軟正黑體" panose="020B0604030504040204" pitchFamily="34" charset="-120"/>
                <a:ea typeface="微軟正黑體" panose="020B0604030504040204" pitchFamily="34" charset="-120"/>
              </a:rPr>
              <a:t>!</a:t>
            </a:r>
            <a:endParaRPr lang="en-US" altLang="zh-TW" sz="44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09993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557808" y="116632"/>
            <a:ext cx="8028384" cy="936104"/>
          </a:xfrm>
          <a:noFill/>
        </p:spPr>
        <p:txBody>
          <a:bodyPr>
            <a:noAutofit/>
          </a:bodyPr>
          <a:lstStyle/>
          <a:p>
            <a:pPr algn="ctr"/>
            <a:r>
              <a:rPr lang="en-US" altLang="zh-TW" sz="36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sz="3600" b="1" dirty="0">
                <a:solidFill>
                  <a:schemeClr val="accent1">
                    <a:lumMod val="50000"/>
                  </a:schemeClr>
                </a:solidFill>
                <a:latin typeface="微軟正黑體" panose="020B0604030504040204" pitchFamily="34" charset="-120"/>
                <a:ea typeface="微軟正黑體" panose="020B0604030504040204" pitchFamily="34" charset="-120"/>
              </a:rPr>
              <a:t>年臺北市優先免試入學計畫</a:t>
            </a:r>
            <a:r>
              <a:rPr lang="en-US" altLang="zh-TW" sz="3600" b="1" dirty="0">
                <a:solidFill>
                  <a:schemeClr val="tx1"/>
                </a:solidFill>
                <a:latin typeface="微軟正黑體" panose="020B0604030504040204" pitchFamily="34" charset="-120"/>
                <a:ea typeface="微軟正黑體" panose="020B0604030504040204" pitchFamily="34" charset="-120"/>
              </a:rPr>
              <a:t/>
            </a:r>
            <a:br>
              <a:rPr lang="en-US" altLang="zh-TW" sz="3600" b="1" dirty="0">
                <a:solidFill>
                  <a:schemeClr val="tx1"/>
                </a:solidFill>
                <a:latin typeface="微軟正黑體" panose="020B0604030504040204" pitchFamily="34" charset="-120"/>
                <a:ea typeface="微軟正黑體" panose="020B0604030504040204" pitchFamily="34" charset="-120"/>
              </a:rPr>
            </a:br>
            <a:r>
              <a:rPr lang="en-US" altLang="zh-TW" sz="1800" dirty="0">
                <a:solidFill>
                  <a:srgbClr val="FF0000"/>
                </a:solidFill>
                <a:latin typeface="微軟正黑體" panose="020B0604030504040204" pitchFamily="34" charset="-120"/>
                <a:ea typeface="微軟正黑體" panose="020B0604030504040204" pitchFamily="34" charset="-120"/>
              </a:rPr>
              <a:t>(</a:t>
            </a:r>
            <a:r>
              <a:rPr lang="zh-TW" altLang="en-US" sz="1800" dirty="0">
                <a:solidFill>
                  <a:srgbClr val="FF0000"/>
                </a:solidFill>
                <a:latin typeface="微軟正黑體" panose="020B0604030504040204" pitchFamily="34" charset="-120"/>
                <a:ea typeface="微軟正黑體" panose="020B0604030504040204" pitchFamily="34" charset="-120"/>
              </a:rPr>
              <a:t>實際作業方式，請以簡章為準</a:t>
            </a:r>
            <a:r>
              <a:rPr lang="en-US" altLang="zh-TW" sz="1800" dirty="0">
                <a:solidFill>
                  <a:srgbClr val="FF0000"/>
                </a:solidFill>
                <a:latin typeface="微軟正黑體" panose="020B0604030504040204" pitchFamily="34" charset="-120"/>
                <a:ea typeface="微軟正黑體" panose="020B0604030504040204" pitchFamily="34" charset="-120"/>
              </a:rPr>
              <a:t>!)</a:t>
            </a:r>
            <a:endParaRPr lang="zh-TW" altLang="en-US" sz="3200" dirty="0">
              <a:solidFill>
                <a:srgbClr val="FF000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79512" y="980729"/>
            <a:ext cx="8640960" cy="5145435"/>
          </a:xfrm>
        </p:spPr>
        <p:txBody>
          <a:bodyPr/>
          <a:lstStyle/>
          <a:p>
            <a:pPr>
              <a:buNone/>
            </a:pPr>
            <a:endParaRPr lang="zh-TW" altLang="zh-TW" dirty="0"/>
          </a:p>
          <a:p>
            <a:endParaRPr lang="zh-TW" altLang="en-US" dirty="0"/>
          </a:p>
        </p:txBody>
      </p:sp>
      <p:graphicFrame>
        <p:nvGraphicFramePr>
          <p:cNvPr id="5" name="表格 4"/>
          <p:cNvGraphicFramePr>
            <a:graphicFrameLocks noGrp="1"/>
          </p:cNvGraphicFramePr>
          <p:nvPr>
            <p:extLst>
              <p:ext uri="{D42A27DB-BD31-4B8C-83A1-F6EECF244321}">
                <p14:modId xmlns:p14="http://schemas.microsoft.com/office/powerpoint/2010/main" val="2004863587"/>
              </p:ext>
            </p:extLst>
          </p:nvPr>
        </p:nvGraphicFramePr>
        <p:xfrm>
          <a:off x="323527" y="1124744"/>
          <a:ext cx="8352929" cy="5527159"/>
        </p:xfrm>
        <a:graphic>
          <a:graphicData uri="http://schemas.openxmlformats.org/drawingml/2006/table">
            <a:tbl>
              <a:tblPr firstRow="1" bandRow="1">
                <a:tableStyleId>{5C22544A-7EE6-4342-B048-85BDC9FD1C3A}</a:tableStyleId>
              </a:tblPr>
              <a:tblGrid>
                <a:gridCol w="978698">
                  <a:extLst>
                    <a:ext uri="{9D8B030D-6E8A-4147-A177-3AD203B41FA5}">
                      <a16:colId xmlns:a16="http://schemas.microsoft.com/office/drawing/2014/main" val="20000"/>
                    </a:ext>
                  </a:extLst>
                </a:gridCol>
                <a:gridCol w="4873239">
                  <a:extLst>
                    <a:ext uri="{9D8B030D-6E8A-4147-A177-3AD203B41FA5}">
                      <a16:colId xmlns:a16="http://schemas.microsoft.com/office/drawing/2014/main" val="20001"/>
                    </a:ext>
                  </a:extLst>
                </a:gridCol>
                <a:gridCol w="2500992">
                  <a:extLst>
                    <a:ext uri="{9D8B030D-6E8A-4147-A177-3AD203B41FA5}">
                      <a16:colId xmlns:a16="http://schemas.microsoft.com/office/drawing/2014/main" val="20002"/>
                    </a:ext>
                  </a:extLst>
                </a:gridCol>
              </a:tblGrid>
              <a:tr h="422071">
                <a:tc>
                  <a:txBody>
                    <a:bodyPr/>
                    <a:lstStyle/>
                    <a:p>
                      <a:pPr algn="ctr"/>
                      <a:r>
                        <a:rPr lang="zh-TW" altLang="en-US" sz="2000" dirty="0">
                          <a:latin typeface="微軟正黑體" panose="020B0604030504040204" pitchFamily="34" charset="-120"/>
                          <a:ea typeface="微軟正黑體" panose="020B0604030504040204" pitchFamily="34" charset="-120"/>
                        </a:rPr>
                        <a:t>項目</a:t>
                      </a:r>
                    </a:p>
                  </a:txBody>
                  <a:tcPr marL="76189" marR="76189" marT="38093" marB="38093"/>
                </a:tc>
                <a:tc>
                  <a:txBody>
                    <a:bodyPr/>
                    <a:lstStyle/>
                    <a:p>
                      <a:pPr algn="ctr"/>
                      <a:r>
                        <a:rPr lang="zh-TW" altLang="en-US" sz="2000" dirty="0">
                          <a:latin typeface="微軟正黑體" panose="020B0604030504040204" pitchFamily="34" charset="-120"/>
                          <a:ea typeface="微軟正黑體" panose="020B0604030504040204" pitchFamily="34" charset="-120"/>
                        </a:rPr>
                        <a:t>方案說明</a:t>
                      </a:r>
                    </a:p>
                  </a:txBody>
                  <a:tcPr marL="76189" marR="76189" marT="38093" marB="38093"/>
                </a:tc>
                <a:tc>
                  <a:txBody>
                    <a:bodyPr/>
                    <a:lstStyle/>
                    <a:p>
                      <a:pPr algn="ctr"/>
                      <a:r>
                        <a:rPr lang="zh-TW" altLang="en-US" sz="2000" dirty="0">
                          <a:latin typeface="微軟正黑體" panose="020B0604030504040204" pitchFamily="34" charset="-120"/>
                          <a:ea typeface="微軟正黑體" panose="020B0604030504040204" pitchFamily="34" charset="-120"/>
                        </a:rPr>
                        <a:t>規劃原則與配套措施</a:t>
                      </a:r>
                    </a:p>
                  </a:txBody>
                  <a:tcPr marL="76189" marR="76189" marT="38093" marB="38093"/>
                </a:tc>
                <a:extLst>
                  <a:ext uri="{0D108BD9-81ED-4DB2-BD59-A6C34878D82A}">
                    <a16:rowId xmlns:a16="http://schemas.microsoft.com/office/drawing/2014/main" val="10000"/>
                  </a:ext>
                </a:extLst>
              </a:tr>
              <a:tr h="1782154">
                <a:tc>
                  <a:txBody>
                    <a:bodyPr/>
                    <a:lstStyle/>
                    <a:p>
                      <a:pPr algn="ctr">
                        <a:spcAft>
                          <a:spcPts val="0"/>
                        </a:spcAft>
                      </a:pPr>
                      <a:endParaRPr lang="en-US" altLang="zh-TW" sz="1600" b="1" kern="100" dirty="0">
                        <a:solidFill>
                          <a:srgbClr val="006DBC"/>
                        </a:solidFill>
                        <a:latin typeface="微軟正黑體" panose="020B0604030504040204" pitchFamily="34" charset="-120"/>
                        <a:ea typeface="微軟正黑體" panose="020B0604030504040204" pitchFamily="34" charset="-120"/>
                        <a:cs typeface="Times New Roman"/>
                      </a:endParaRPr>
                    </a:p>
                    <a:p>
                      <a:pPr algn="ctr">
                        <a:spcAft>
                          <a:spcPts val="0"/>
                        </a:spcAft>
                      </a:pPr>
                      <a:endParaRPr lang="en-US" altLang="zh-TW" sz="1600" b="1" kern="100" dirty="0">
                        <a:solidFill>
                          <a:srgbClr val="006DBC"/>
                        </a:solidFill>
                        <a:latin typeface="微軟正黑體" panose="020B0604030504040204" pitchFamily="34" charset="-120"/>
                        <a:ea typeface="微軟正黑體" panose="020B0604030504040204" pitchFamily="34" charset="-120"/>
                        <a:cs typeface="Times New Roman"/>
                      </a:endParaRPr>
                    </a:p>
                    <a:p>
                      <a:pPr algn="ctr">
                        <a:spcAft>
                          <a:spcPts val="0"/>
                        </a:spcAft>
                      </a:pPr>
                      <a:endParaRPr lang="en-US" altLang="zh-TW" sz="1600" b="1" kern="100" dirty="0">
                        <a:solidFill>
                          <a:srgbClr val="006DBC"/>
                        </a:solidFill>
                        <a:latin typeface="微軟正黑體" panose="020B0604030504040204" pitchFamily="34" charset="-120"/>
                        <a:ea typeface="微軟正黑體" panose="020B0604030504040204" pitchFamily="34" charset="-120"/>
                        <a:cs typeface="Times New Roman"/>
                      </a:endParaRPr>
                    </a:p>
                    <a:p>
                      <a:pPr algn="ctr">
                        <a:spcAft>
                          <a:spcPts val="0"/>
                        </a:spcAft>
                      </a:pPr>
                      <a:r>
                        <a:rPr lang="zh-TW" sz="1600" b="1" kern="100" dirty="0">
                          <a:solidFill>
                            <a:srgbClr val="006DBC"/>
                          </a:solidFill>
                          <a:latin typeface="微軟正黑體" panose="020B0604030504040204" pitchFamily="34" charset="-120"/>
                          <a:ea typeface="微軟正黑體" panose="020B0604030504040204" pitchFamily="34" charset="-120"/>
                          <a:cs typeface="Times New Roman"/>
                        </a:rPr>
                        <a:t>核心精神</a:t>
                      </a:r>
                    </a:p>
                  </a:txBody>
                  <a:tcPr marL="57142" marR="57142" marT="0" marB="0"/>
                </a:tc>
                <a:tc>
                  <a:txBody>
                    <a:bodyPr/>
                    <a:lstStyle/>
                    <a:p>
                      <a:pPr lvl="0"/>
                      <a:r>
                        <a:rPr lang="en-US" altLang="zh-TW" sz="1600" kern="1200" dirty="0">
                          <a:solidFill>
                            <a:schemeClr val="dk1"/>
                          </a:solidFill>
                          <a:effectLst/>
                          <a:latin typeface="微軟正黑體" panose="020B0604030504040204" pitchFamily="34" charset="-120"/>
                          <a:ea typeface="微軟正黑體" panose="020B0604030504040204" pitchFamily="34" charset="-120"/>
                          <a:cs typeface="+mn-cs"/>
                        </a:rPr>
                        <a:t>1.</a:t>
                      </a:r>
                      <a:r>
                        <a:rPr lang="zh-TW" altLang="zh-TW" sz="1600" kern="1200" dirty="0">
                          <a:solidFill>
                            <a:schemeClr val="dk1"/>
                          </a:solidFill>
                          <a:effectLst/>
                          <a:latin typeface="微軟正黑體" panose="020B0604030504040204" pitchFamily="34" charset="-120"/>
                          <a:ea typeface="微軟正黑體" panose="020B0604030504040204" pitchFamily="34" charset="-120"/>
                          <a:cs typeface="+mn-cs"/>
                        </a:rPr>
                        <a:t>促進區域教育機會均等，鼓勵就近入學，或照顧弱勢學生就學權益，滿足學生適性入學需求，提供家長教育選擇機會。</a:t>
                      </a:r>
                    </a:p>
                    <a:p>
                      <a:pPr lvl="0"/>
                      <a:r>
                        <a:rPr lang="en-US" altLang="zh-TW" sz="1600" kern="1200" dirty="0">
                          <a:solidFill>
                            <a:schemeClr val="dk1"/>
                          </a:solidFill>
                          <a:effectLst/>
                          <a:latin typeface="微軟正黑體" panose="020B0604030504040204" pitchFamily="34" charset="-120"/>
                          <a:ea typeface="微軟正黑體" panose="020B0604030504040204" pitchFamily="34" charset="-120"/>
                          <a:cs typeface="+mn-cs"/>
                        </a:rPr>
                        <a:t>2.</a:t>
                      </a:r>
                      <a:r>
                        <a:rPr lang="zh-TW" altLang="zh-TW" sz="1600" kern="1200" dirty="0">
                          <a:solidFill>
                            <a:schemeClr val="dk1"/>
                          </a:solidFill>
                          <a:effectLst/>
                          <a:latin typeface="微軟正黑體" panose="020B0604030504040204" pitchFamily="34" charset="-120"/>
                          <a:ea typeface="微軟正黑體" panose="020B0604030504040204" pitchFamily="34" charset="-120"/>
                          <a:cs typeface="+mn-cs"/>
                        </a:rPr>
                        <a:t>開發學生多元能力，激發學生潛力，導引學生適性發展。</a:t>
                      </a:r>
                    </a:p>
                    <a:p>
                      <a:pPr lvl="0"/>
                      <a:r>
                        <a:rPr lang="en-US" altLang="zh-TW" sz="1600" kern="1200" dirty="0">
                          <a:solidFill>
                            <a:schemeClr val="dk1"/>
                          </a:solidFill>
                          <a:effectLst/>
                          <a:latin typeface="微軟正黑體" panose="020B0604030504040204" pitchFamily="34" charset="-120"/>
                          <a:ea typeface="微軟正黑體" panose="020B0604030504040204" pitchFamily="34" charset="-120"/>
                          <a:cs typeface="+mn-cs"/>
                        </a:rPr>
                        <a:t>3.</a:t>
                      </a:r>
                      <a:r>
                        <a:rPr lang="zh-TW" altLang="zh-TW" sz="1600" kern="1200" dirty="0">
                          <a:solidFill>
                            <a:schemeClr val="dk1"/>
                          </a:solidFill>
                          <a:effectLst/>
                          <a:latin typeface="微軟正黑體" panose="020B0604030504040204" pitchFamily="34" charset="-120"/>
                          <a:ea typeface="微軟正黑體" panose="020B0604030504040204" pitchFamily="34" charset="-120"/>
                          <a:cs typeface="+mn-cs"/>
                        </a:rPr>
                        <a:t>鼓勵學校發展校本特色，留住社區優秀學生，獲取學生家長之辦學特色認同。</a:t>
                      </a:r>
                    </a:p>
                  </a:txBody>
                  <a:tcPr marL="57142" marR="57142" marT="0" marB="0"/>
                </a:tc>
                <a:tc rowSpan="5">
                  <a:txBody>
                    <a:bodyPr/>
                    <a:lstStyle/>
                    <a:p>
                      <a:pPr marL="342900" indent="-342900" algn="just">
                        <a:buFont typeface="+mj-lt"/>
                        <a:buAutoNum type="arabicPeriod"/>
                      </a:pPr>
                      <a:r>
                        <a:rPr lang="zh-TW" altLang="en-US" sz="1500" kern="1200" dirty="0">
                          <a:solidFill>
                            <a:schemeClr val="dk1"/>
                          </a:solidFill>
                          <a:latin typeface="微軟正黑體" panose="020B0604030504040204" pitchFamily="34" charset="-120"/>
                          <a:ea typeface="微軟正黑體" panose="020B0604030504040204" pitchFamily="34" charset="-120"/>
                          <a:cs typeface="+mn-cs"/>
                        </a:rPr>
                        <a:t>以</a:t>
                      </a:r>
                      <a:r>
                        <a:rPr lang="zh-TW" altLang="en-US" sz="1600" kern="1200" dirty="0">
                          <a:solidFill>
                            <a:srgbClr val="FF0000"/>
                          </a:solidFill>
                          <a:latin typeface="微軟正黑體" panose="020B0604030504040204" pitchFamily="34" charset="-120"/>
                          <a:ea typeface="微軟正黑體" panose="020B0604030504040204" pitchFamily="34" charset="-120"/>
                          <a:cs typeface="+mn-cs"/>
                        </a:rPr>
                        <a:t>招生名額</a:t>
                      </a:r>
                      <a:r>
                        <a:rPr lang="en-US" altLang="zh-TW" sz="1600" kern="1200" dirty="0">
                          <a:solidFill>
                            <a:srgbClr val="FF0000"/>
                          </a:solidFill>
                          <a:latin typeface="微軟正黑體" panose="020B0604030504040204" pitchFamily="34" charset="-120"/>
                          <a:ea typeface="微軟正黑體" panose="020B0604030504040204" pitchFamily="34" charset="-120"/>
                          <a:cs typeface="+mn-cs"/>
                        </a:rPr>
                        <a:t>2</a:t>
                      </a:r>
                      <a:r>
                        <a:rPr lang="zh-TW" altLang="en-US" sz="1600" kern="1200" dirty="0">
                          <a:solidFill>
                            <a:srgbClr val="FF0000"/>
                          </a:solidFill>
                          <a:latin typeface="微軟正黑體" panose="020B0604030504040204" pitchFamily="34" charset="-120"/>
                          <a:ea typeface="微軟正黑體" panose="020B0604030504040204" pitchFamily="34" charset="-120"/>
                          <a:cs typeface="+mn-cs"/>
                        </a:rPr>
                        <a:t>倍名單辦理現場報到作業</a:t>
                      </a:r>
                      <a:r>
                        <a:rPr lang="zh-TW" altLang="en-US" sz="1500" kern="1200" dirty="0">
                          <a:solidFill>
                            <a:schemeClr val="dk1"/>
                          </a:solidFill>
                          <a:latin typeface="微軟正黑體" panose="020B0604030504040204" pitchFamily="34" charset="-120"/>
                          <a:ea typeface="微軟正黑體" panose="020B0604030504040204" pitchFamily="34" charset="-120"/>
                          <a:cs typeface="+mn-cs"/>
                        </a:rPr>
                        <a:t>，</a:t>
                      </a:r>
                      <a:r>
                        <a:rPr lang="zh-TW" altLang="en-US" sz="1500" kern="1200" dirty="0">
                          <a:solidFill>
                            <a:srgbClr val="FF0000"/>
                          </a:solidFill>
                          <a:latin typeface="微軟正黑體" panose="020B0604030504040204" pitchFamily="34" charset="-120"/>
                          <a:ea typeface="微軟正黑體" panose="020B0604030504040204" pitchFamily="34" charset="-120"/>
                          <a:cs typeface="+mn-cs"/>
                        </a:rPr>
                        <a:t>按照分發序依序報到</a:t>
                      </a:r>
                      <a:r>
                        <a:rPr lang="zh-TW" altLang="en-US" sz="1500" kern="1200" dirty="0">
                          <a:solidFill>
                            <a:schemeClr val="dk1"/>
                          </a:solidFill>
                          <a:latin typeface="微軟正黑體" panose="020B0604030504040204" pitchFamily="34" charset="-120"/>
                          <a:ea typeface="微軟正黑體" panose="020B0604030504040204" pitchFamily="34" charset="-120"/>
                          <a:cs typeface="+mn-cs"/>
                        </a:rPr>
                        <a:t>。</a:t>
                      </a:r>
                      <a:endParaRPr lang="en-US" altLang="zh-TW" sz="1500" kern="1200" dirty="0">
                        <a:solidFill>
                          <a:schemeClr val="dk1"/>
                        </a:solidFill>
                        <a:latin typeface="微軟正黑體" panose="020B0604030504040204" pitchFamily="34" charset="-120"/>
                        <a:ea typeface="微軟正黑體" panose="020B0604030504040204" pitchFamily="34" charset="-120"/>
                        <a:cs typeface="+mn-cs"/>
                      </a:endParaRPr>
                    </a:p>
                    <a:p>
                      <a:pPr marL="342900" indent="-342900" algn="just">
                        <a:buFont typeface="+mj-lt"/>
                        <a:buAutoNum type="arabicPeriod"/>
                      </a:pPr>
                      <a:r>
                        <a:rPr lang="zh-TW" altLang="en-US" sz="1500" kern="1200" dirty="0">
                          <a:solidFill>
                            <a:schemeClr val="dk1"/>
                          </a:solidFill>
                          <a:latin typeface="微軟正黑體" panose="020B0604030504040204" pitchFamily="34" charset="-120"/>
                          <a:ea typeface="微軟正黑體" panose="020B0604030504040204" pitchFamily="34" charset="-120"/>
                          <a:cs typeface="+mn-cs"/>
                        </a:rPr>
                        <a:t>如有學生報到後放棄致未招滿，</a:t>
                      </a:r>
                      <a:r>
                        <a:rPr lang="zh-TW" altLang="en-US" sz="1500" kern="1200" dirty="0">
                          <a:solidFill>
                            <a:srgbClr val="FF0000"/>
                          </a:solidFill>
                          <a:latin typeface="微軟正黑體" panose="020B0604030504040204" pitchFamily="34" charset="-120"/>
                          <a:ea typeface="微軟正黑體" panose="020B0604030504040204" pitchFamily="34" charset="-120"/>
                          <a:cs typeface="+mn-cs"/>
                        </a:rPr>
                        <a:t>缺額回流至基北區免試入學</a:t>
                      </a:r>
                      <a:r>
                        <a:rPr lang="zh-TW" altLang="en-US" sz="1500" kern="1200" dirty="0">
                          <a:solidFill>
                            <a:schemeClr val="dk1"/>
                          </a:solidFill>
                          <a:latin typeface="微軟正黑體" panose="020B0604030504040204" pitchFamily="34" charset="-120"/>
                          <a:ea typeface="微軟正黑體" panose="020B0604030504040204" pitchFamily="34" charset="-120"/>
                          <a:cs typeface="+mn-cs"/>
                        </a:rPr>
                        <a:t>。</a:t>
                      </a:r>
                      <a:endParaRPr lang="en-US" altLang="zh-TW" sz="1500" kern="1200" dirty="0">
                        <a:solidFill>
                          <a:schemeClr val="dk1"/>
                        </a:solidFill>
                        <a:latin typeface="微軟正黑體" panose="020B0604030504040204" pitchFamily="34" charset="-120"/>
                        <a:ea typeface="微軟正黑體" panose="020B0604030504040204" pitchFamily="34" charset="-120"/>
                        <a:cs typeface="+mn-cs"/>
                      </a:endParaRPr>
                    </a:p>
                    <a:p>
                      <a:pPr marL="342900" indent="-342900" algn="just">
                        <a:buFont typeface="+mj-lt"/>
                        <a:buAutoNum type="arabicPeriod"/>
                      </a:pPr>
                      <a:r>
                        <a:rPr lang="zh-TW" altLang="en-US" sz="1500" kern="1200" dirty="0">
                          <a:solidFill>
                            <a:schemeClr val="dk1"/>
                          </a:solidFill>
                          <a:latin typeface="微軟正黑體" panose="020B0604030504040204" pitchFamily="34" charset="-120"/>
                          <a:ea typeface="微軟正黑體" panose="020B0604030504040204" pitchFamily="34" charset="-120"/>
                          <a:cs typeface="+mn-cs"/>
                        </a:rPr>
                        <a:t>考量臺北市交通便捷性，</a:t>
                      </a:r>
                      <a:r>
                        <a:rPr lang="zh-TW" altLang="en-US" sz="1500" kern="1200" dirty="0">
                          <a:solidFill>
                            <a:srgbClr val="FF0000"/>
                          </a:solidFill>
                          <a:latin typeface="微軟正黑體" panose="020B0604030504040204" pitchFamily="34" charset="-120"/>
                          <a:ea typeface="微軟正黑體" panose="020B0604030504040204" pitchFamily="34" charset="-120"/>
                          <a:cs typeface="+mn-cs"/>
                        </a:rPr>
                        <a:t>不採分區入學將就近入學的選擇權還給學生。</a:t>
                      </a:r>
                      <a:endParaRPr lang="en-US" altLang="zh-TW" sz="1500" kern="1200" dirty="0">
                        <a:solidFill>
                          <a:srgbClr val="FF0000"/>
                        </a:solidFill>
                        <a:latin typeface="微軟正黑體" panose="020B0604030504040204" pitchFamily="34" charset="-120"/>
                        <a:ea typeface="微軟正黑體" panose="020B0604030504040204" pitchFamily="34" charset="-120"/>
                        <a:cs typeface="+mn-cs"/>
                      </a:endParaRPr>
                    </a:p>
                    <a:p>
                      <a:endParaRPr lang="zh-TW" altLang="zh-TW" sz="1500" kern="1200" dirty="0">
                        <a:solidFill>
                          <a:schemeClr val="dk1"/>
                        </a:solidFill>
                        <a:latin typeface="微軟正黑體" panose="020B0604030504040204" pitchFamily="34" charset="-120"/>
                        <a:ea typeface="微軟正黑體" panose="020B0604030504040204" pitchFamily="34" charset="-120"/>
                        <a:cs typeface="+mn-cs"/>
                      </a:endParaRPr>
                    </a:p>
                  </a:txBody>
                  <a:tcPr marL="76189" marR="76189" marT="38093" marB="38093"/>
                </a:tc>
                <a:extLst>
                  <a:ext uri="{0D108BD9-81ED-4DB2-BD59-A6C34878D82A}">
                    <a16:rowId xmlns:a16="http://schemas.microsoft.com/office/drawing/2014/main" val="10001"/>
                  </a:ext>
                </a:extLst>
              </a:tr>
              <a:tr h="1992753">
                <a:tc>
                  <a:txBody>
                    <a:bodyPr/>
                    <a:lstStyle/>
                    <a:p>
                      <a:pPr algn="ctr">
                        <a:spcAft>
                          <a:spcPts val="0"/>
                        </a:spcAft>
                      </a:pPr>
                      <a:endParaRPr lang="en-US" altLang="zh-TW" sz="1600" b="1" kern="100" dirty="0">
                        <a:solidFill>
                          <a:srgbClr val="006DBC"/>
                        </a:solidFill>
                        <a:latin typeface="微軟正黑體" panose="020B0604030504040204" pitchFamily="34" charset="-120"/>
                        <a:ea typeface="微軟正黑體" panose="020B0604030504040204" pitchFamily="34" charset="-120"/>
                        <a:cs typeface="Times New Roman"/>
                      </a:endParaRPr>
                    </a:p>
                    <a:p>
                      <a:pPr algn="ctr">
                        <a:spcAft>
                          <a:spcPts val="0"/>
                        </a:spcAft>
                      </a:pPr>
                      <a:endParaRPr lang="en-US" altLang="zh-TW" sz="1600" b="1" kern="100" dirty="0">
                        <a:solidFill>
                          <a:srgbClr val="006DBC"/>
                        </a:solidFill>
                        <a:latin typeface="微軟正黑體" panose="020B0604030504040204" pitchFamily="34" charset="-120"/>
                        <a:ea typeface="微軟正黑體" panose="020B0604030504040204" pitchFamily="34" charset="-120"/>
                        <a:cs typeface="Times New Roman"/>
                      </a:endParaRPr>
                    </a:p>
                    <a:p>
                      <a:pPr algn="ctr">
                        <a:spcAft>
                          <a:spcPts val="0"/>
                        </a:spcAft>
                      </a:pPr>
                      <a:endParaRPr lang="en-US" altLang="zh-TW" sz="1600" b="1" kern="100" dirty="0">
                        <a:solidFill>
                          <a:srgbClr val="006DBC"/>
                        </a:solidFill>
                        <a:latin typeface="微軟正黑體" panose="020B0604030504040204" pitchFamily="34" charset="-120"/>
                        <a:ea typeface="微軟正黑體" panose="020B0604030504040204" pitchFamily="34" charset="-120"/>
                        <a:cs typeface="Times New Roman"/>
                      </a:endParaRPr>
                    </a:p>
                    <a:p>
                      <a:pPr algn="ctr">
                        <a:spcAft>
                          <a:spcPts val="0"/>
                        </a:spcAft>
                      </a:pPr>
                      <a:endParaRPr lang="en-US" altLang="zh-TW" sz="1600" b="1" kern="100" dirty="0">
                        <a:solidFill>
                          <a:srgbClr val="006DBC"/>
                        </a:solidFill>
                        <a:latin typeface="微軟正黑體" panose="020B0604030504040204" pitchFamily="34" charset="-120"/>
                        <a:ea typeface="微軟正黑體" panose="020B0604030504040204" pitchFamily="34" charset="-120"/>
                        <a:cs typeface="Times New Roman"/>
                      </a:endParaRPr>
                    </a:p>
                    <a:p>
                      <a:pPr algn="ctr">
                        <a:spcAft>
                          <a:spcPts val="0"/>
                        </a:spcAft>
                      </a:pPr>
                      <a:r>
                        <a:rPr lang="zh-TW" sz="1600" b="1" kern="100" dirty="0">
                          <a:solidFill>
                            <a:srgbClr val="006DBC"/>
                          </a:solidFill>
                          <a:latin typeface="微軟正黑體" panose="020B0604030504040204" pitchFamily="34" charset="-120"/>
                          <a:ea typeface="微軟正黑體" panose="020B0604030504040204" pitchFamily="34" charset="-120"/>
                          <a:cs typeface="Times New Roman"/>
                        </a:rPr>
                        <a:t>招生學校</a:t>
                      </a:r>
                    </a:p>
                  </a:txBody>
                  <a:tcPr marL="57142" marR="57142" marT="0" marB="0"/>
                </a:tc>
                <a:tc>
                  <a:txBody>
                    <a:bodyPr/>
                    <a:lstStyle/>
                    <a:p>
                      <a:pPr marL="118745" indent="-118745">
                        <a:spcAft>
                          <a:spcPts val="0"/>
                        </a:spcAft>
                      </a:pPr>
                      <a:r>
                        <a:rPr lang="en-US" sz="1500" kern="100" dirty="0">
                          <a:solidFill>
                            <a:srgbClr val="000000"/>
                          </a:solidFill>
                          <a:latin typeface="微軟正黑體" panose="020B0604030504040204" pitchFamily="34" charset="-120"/>
                          <a:ea typeface="微軟正黑體" panose="020B0604030504040204" pitchFamily="34" charset="-120"/>
                          <a:cs typeface="Times New Roman"/>
                        </a:rPr>
                        <a:t>1.</a:t>
                      </a:r>
                      <a:r>
                        <a:rPr lang="zh-TW" altLang="zh-TW" sz="1500" kern="1200" dirty="0">
                          <a:solidFill>
                            <a:srgbClr val="FF0000"/>
                          </a:solidFill>
                          <a:effectLst/>
                          <a:latin typeface="微軟正黑體" panose="020B0604030504040204" pitchFamily="34" charset="-120"/>
                          <a:ea typeface="微軟正黑體" panose="020B0604030504040204" pitchFamily="34" charset="-120"/>
                          <a:cs typeface="+mn-cs"/>
                        </a:rPr>
                        <a:t>近三年入學學生來源比例符合優先免試就近入學條件之公立高級中等學校</a:t>
                      </a:r>
                      <a:r>
                        <a:rPr lang="zh-TW" altLang="zh-TW" sz="1500" kern="1200" dirty="0">
                          <a:solidFill>
                            <a:schemeClr val="dk1"/>
                          </a:solidFill>
                          <a:effectLst/>
                          <a:latin typeface="微軟正黑體" panose="020B0604030504040204" pitchFamily="34" charset="-120"/>
                          <a:ea typeface="微軟正黑體" panose="020B0604030504040204" pitchFamily="34" charset="-120"/>
                          <a:cs typeface="+mn-cs"/>
                        </a:rPr>
                        <a:t>，本市私立高級中等學校自行決定申請辦理。</a:t>
                      </a:r>
                      <a:endParaRPr lang="en-US" altLang="zh-TW" sz="1500" kern="1200" dirty="0">
                        <a:solidFill>
                          <a:schemeClr val="dk1"/>
                        </a:solidFill>
                        <a:effectLst/>
                        <a:latin typeface="微軟正黑體" panose="020B0604030504040204" pitchFamily="34" charset="-120"/>
                        <a:ea typeface="微軟正黑體" panose="020B0604030504040204" pitchFamily="34" charset="-120"/>
                        <a:cs typeface="+mn-cs"/>
                      </a:endParaRPr>
                    </a:p>
                    <a:p>
                      <a:pPr marL="118745" indent="-118745">
                        <a:spcAft>
                          <a:spcPts val="0"/>
                        </a:spcAft>
                      </a:pPr>
                      <a:r>
                        <a:rPr lang="en-US" altLang="zh-TW" sz="1500" kern="1200" dirty="0">
                          <a:solidFill>
                            <a:schemeClr val="dk1"/>
                          </a:solidFill>
                          <a:effectLst/>
                          <a:latin typeface="微軟正黑體" panose="020B0604030504040204" pitchFamily="34" charset="-120"/>
                          <a:ea typeface="微軟正黑體" panose="020B0604030504040204" pitchFamily="34" charset="-120"/>
                          <a:cs typeface="+mn-cs"/>
                        </a:rPr>
                        <a:t>2.</a:t>
                      </a:r>
                      <a:r>
                        <a:rPr lang="zh-TW" altLang="en-US" sz="1500" kern="100" dirty="0">
                          <a:solidFill>
                            <a:srgbClr val="000000"/>
                          </a:solidFill>
                          <a:effectLst/>
                          <a:latin typeface="微軟正黑體" panose="020B0604030504040204" pitchFamily="34" charset="-120"/>
                          <a:ea typeface="微軟正黑體" panose="020B0604030504040204" pitchFamily="34" charset="-120"/>
                          <a:cs typeface="Times New Roman"/>
                        </a:rPr>
                        <a:t>參與學校</a:t>
                      </a:r>
                      <a:r>
                        <a:rPr lang="zh-TW" altLang="en-US" sz="1500" kern="100" dirty="0">
                          <a:solidFill>
                            <a:srgbClr val="FF0000"/>
                          </a:solidFill>
                          <a:effectLst/>
                          <a:latin typeface="微軟正黑體" panose="020B0604030504040204" pitchFamily="34" charset="-120"/>
                          <a:ea typeface="微軟正黑體" panose="020B0604030504040204" pitchFamily="34" charset="-120"/>
                          <a:cs typeface="Times New Roman"/>
                        </a:rPr>
                        <a:t>提報該校免試入學</a:t>
                      </a:r>
                      <a:r>
                        <a:rPr lang="zh-TW" altLang="zh-TW" sz="1500" kern="1200" dirty="0">
                          <a:solidFill>
                            <a:srgbClr val="FF0000"/>
                          </a:solidFill>
                          <a:effectLst/>
                          <a:latin typeface="微軟正黑體" panose="020B0604030504040204" pitchFamily="34" charset="-120"/>
                          <a:ea typeface="微軟正黑體" panose="020B0604030504040204" pitchFamily="34" charset="-120"/>
                          <a:cs typeface="+mn-cs"/>
                        </a:rPr>
                        <a:t>總名額之</a:t>
                      </a:r>
                      <a:r>
                        <a:rPr lang="en-US" altLang="zh-TW" sz="1500" kern="1200" dirty="0">
                          <a:solidFill>
                            <a:srgbClr val="FF0000"/>
                          </a:solidFill>
                          <a:effectLst/>
                          <a:latin typeface="微軟正黑體" panose="020B0604030504040204" pitchFamily="34" charset="-120"/>
                          <a:ea typeface="微軟正黑體" panose="020B0604030504040204" pitchFamily="34" charset="-120"/>
                          <a:cs typeface="+mn-cs"/>
                        </a:rPr>
                        <a:t>5</a:t>
                      </a:r>
                      <a:r>
                        <a:rPr lang="en-US" altLang="zh-TW" sz="1500" kern="1200">
                          <a:solidFill>
                            <a:srgbClr val="FF0000"/>
                          </a:solidFill>
                          <a:effectLst/>
                          <a:latin typeface="微軟正黑體" panose="020B0604030504040204" pitchFamily="34" charset="-120"/>
                          <a:ea typeface="微軟正黑體" panose="020B0604030504040204" pitchFamily="34" charset="-120"/>
                          <a:cs typeface="+mn-cs"/>
                        </a:rPr>
                        <a:t>%</a:t>
                      </a:r>
                      <a:r>
                        <a:rPr lang="zh-TW" altLang="zh-TW" sz="1500" kern="1200" smtClean="0">
                          <a:solidFill>
                            <a:srgbClr val="FF0000"/>
                          </a:solidFill>
                          <a:effectLst/>
                          <a:latin typeface="微軟正黑體" panose="020B0604030504040204" pitchFamily="34" charset="-120"/>
                          <a:ea typeface="微軟正黑體" panose="020B0604030504040204" pitchFamily="34" charset="-120"/>
                          <a:cs typeface="+mn-cs"/>
                        </a:rPr>
                        <a:t>至</a:t>
                      </a:r>
                      <a:r>
                        <a:rPr lang="en-US" altLang="zh-TW" sz="1500" kern="1200" dirty="0">
                          <a:solidFill>
                            <a:srgbClr val="FF0000"/>
                          </a:solidFill>
                          <a:effectLst/>
                          <a:latin typeface="微軟正黑體" panose="020B0604030504040204" pitchFamily="34" charset="-120"/>
                          <a:ea typeface="微軟正黑體" panose="020B0604030504040204" pitchFamily="34" charset="-120"/>
                          <a:cs typeface="+mn-cs"/>
                        </a:rPr>
                        <a:t>3</a:t>
                      </a:r>
                      <a:r>
                        <a:rPr lang="en-US" altLang="zh-TW" sz="1500" kern="1200" smtClean="0">
                          <a:solidFill>
                            <a:srgbClr val="FF0000"/>
                          </a:solidFill>
                          <a:effectLst/>
                          <a:latin typeface="微軟正黑體" panose="020B0604030504040204" pitchFamily="34" charset="-120"/>
                          <a:ea typeface="微軟正黑體" panose="020B0604030504040204" pitchFamily="34" charset="-120"/>
                          <a:cs typeface="+mn-cs"/>
                        </a:rPr>
                        <a:t>0</a:t>
                      </a:r>
                      <a:r>
                        <a:rPr lang="en-US" altLang="zh-TW" sz="1500" kern="1200" dirty="0">
                          <a:solidFill>
                            <a:srgbClr val="FF0000"/>
                          </a:solidFill>
                          <a:effectLst/>
                          <a:latin typeface="微軟正黑體" panose="020B0604030504040204" pitchFamily="34" charset="-120"/>
                          <a:ea typeface="微軟正黑體" panose="020B0604030504040204" pitchFamily="34" charset="-120"/>
                          <a:cs typeface="+mn-cs"/>
                        </a:rPr>
                        <a:t>%</a:t>
                      </a:r>
                      <a:r>
                        <a:rPr lang="zh-TW" altLang="zh-TW" sz="1500" kern="1200" dirty="0">
                          <a:solidFill>
                            <a:schemeClr val="dk1"/>
                          </a:solidFill>
                          <a:effectLst/>
                          <a:latin typeface="微軟正黑體" panose="020B0604030504040204" pitchFamily="34" charset="-120"/>
                          <a:ea typeface="微軟正黑體" panose="020B0604030504040204" pitchFamily="34" charset="-120"/>
                          <a:cs typeface="+mn-cs"/>
                        </a:rPr>
                        <a:t>（完全中學直升名額</a:t>
                      </a:r>
                      <a:r>
                        <a:rPr lang="zh-TW" altLang="en-US" sz="1500" kern="1200" dirty="0">
                          <a:solidFill>
                            <a:schemeClr val="dk1"/>
                          </a:solidFill>
                          <a:effectLst/>
                          <a:latin typeface="微軟正黑體" panose="020B0604030504040204" pitchFamily="34" charset="-120"/>
                          <a:ea typeface="微軟正黑體" panose="020B0604030504040204" pitchFamily="34" charset="-120"/>
                          <a:cs typeface="+mn-cs"/>
                        </a:rPr>
                        <a:t>扣除後計列</a:t>
                      </a:r>
                      <a:r>
                        <a:rPr lang="zh-TW" altLang="zh-TW" sz="1500" kern="1200" dirty="0">
                          <a:solidFill>
                            <a:schemeClr val="dk1"/>
                          </a:solidFill>
                          <a:effectLst/>
                          <a:latin typeface="微軟正黑體" panose="020B0604030504040204" pitchFamily="34" charset="-120"/>
                          <a:ea typeface="微軟正黑體" panose="020B0604030504040204" pitchFamily="34" charset="-120"/>
                          <a:cs typeface="+mn-cs"/>
                        </a:rPr>
                        <a:t>）</a:t>
                      </a:r>
                      <a:r>
                        <a:rPr lang="zh-TW" sz="1500" kern="100" dirty="0">
                          <a:solidFill>
                            <a:srgbClr val="000000"/>
                          </a:solidFill>
                          <a:latin typeface="微軟正黑體" panose="020B0604030504040204" pitchFamily="34" charset="-120"/>
                          <a:ea typeface="微軟正黑體" panose="020B0604030504040204" pitchFamily="34" charset="-120"/>
                          <a:cs typeface="Times New Roman"/>
                        </a:rPr>
                        <a:t>。</a:t>
                      </a:r>
                      <a:r>
                        <a:rPr lang="zh-TW" altLang="en-US" sz="1500" kern="100" dirty="0">
                          <a:solidFill>
                            <a:srgbClr val="FF0000"/>
                          </a:solidFill>
                          <a:latin typeface="微軟正黑體" panose="020B0604030504040204" pitchFamily="34" charset="-120"/>
                          <a:ea typeface="微軟正黑體" panose="020B0604030504040204" pitchFamily="34" charset="-120"/>
                          <a:cs typeface="Times New Roman"/>
                        </a:rPr>
                        <a:t>高職學校</a:t>
                      </a:r>
                      <a:r>
                        <a:rPr lang="zh-TW" altLang="zh-TW" sz="1500" kern="1200" dirty="0">
                          <a:solidFill>
                            <a:srgbClr val="FF0000"/>
                          </a:solidFill>
                          <a:effectLst/>
                          <a:latin typeface="微軟正黑體" panose="020B0604030504040204" pitchFamily="34" charset="-120"/>
                          <a:ea typeface="微軟正黑體" panose="020B0604030504040204" pitchFamily="34" charset="-120"/>
                          <a:cs typeface="+mn-cs"/>
                        </a:rPr>
                        <a:t>以各類科都有名額為原則</a:t>
                      </a:r>
                      <a:r>
                        <a:rPr lang="zh-TW" altLang="zh-TW" sz="1500" kern="1200" dirty="0">
                          <a:solidFill>
                            <a:schemeClr val="dk1"/>
                          </a:solidFill>
                          <a:effectLst/>
                          <a:latin typeface="微軟正黑體" panose="020B0604030504040204" pitchFamily="34" charset="-120"/>
                          <a:ea typeface="微軟正黑體" panose="020B0604030504040204" pitchFamily="34" charset="-120"/>
                          <a:cs typeface="+mn-cs"/>
                        </a:rPr>
                        <a:t>。</a:t>
                      </a:r>
                      <a:endParaRPr lang="en-US" altLang="zh-TW" sz="1500" kern="1200" dirty="0">
                        <a:solidFill>
                          <a:schemeClr val="dk1"/>
                        </a:solidFill>
                        <a:effectLst/>
                        <a:latin typeface="微軟正黑體" panose="020B0604030504040204" pitchFamily="34" charset="-120"/>
                        <a:ea typeface="微軟正黑體" panose="020B0604030504040204" pitchFamily="34" charset="-120"/>
                        <a:cs typeface="+mn-cs"/>
                      </a:endParaRPr>
                    </a:p>
                    <a:p>
                      <a:pPr marL="118745" indent="-118745">
                        <a:spcAft>
                          <a:spcPts val="0"/>
                        </a:spcAft>
                      </a:pPr>
                      <a:r>
                        <a:rPr lang="en-US" altLang="zh-TW" sz="1500" kern="1200" dirty="0">
                          <a:solidFill>
                            <a:schemeClr val="dk1"/>
                          </a:solidFill>
                          <a:effectLst/>
                          <a:latin typeface="微軟正黑體" panose="020B0604030504040204" pitchFamily="34" charset="-120"/>
                          <a:ea typeface="微軟正黑體" panose="020B0604030504040204" pitchFamily="34" charset="-120"/>
                          <a:cs typeface="+mn-cs"/>
                        </a:rPr>
                        <a:t>3.</a:t>
                      </a:r>
                      <a:r>
                        <a:rPr lang="zh-TW" altLang="zh-TW" sz="1500" kern="1200" dirty="0">
                          <a:solidFill>
                            <a:schemeClr val="dk1"/>
                          </a:solidFill>
                          <a:effectLst/>
                          <a:latin typeface="微軟正黑體" panose="020B0604030504040204" pitchFamily="34" charset="-120"/>
                          <a:ea typeface="微軟正黑體" panose="020B0604030504040204" pitchFamily="34" charset="-120"/>
                          <a:cs typeface="+mn-cs"/>
                        </a:rPr>
                        <a:t>依高級中等教育法第</a:t>
                      </a:r>
                      <a:r>
                        <a:rPr lang="en-US" altLang="zh-TW" sz="1500" kern="1200" dirty="0">
                          <a:solidFill>
                            <a:schemeClr val="dk1"/>
                          </a:solidFill>
                          <a:effectLst/>
                          <a:latin typeface="微軟正黑體" panose="020B0604030504040204" pitchFamily="34" charset="-120"/>
                          <a:ea typeface="微軟正黑體" panose="020B0604030504040204" pitchFamily="34" charset="-120"/>
                          <a:cs typeface="+mn-cs"/>
                        </a:rPr>
                        <a:t>35</a:t>
                      </a:r>
                      <a:r>
                        <a:rPr lang="zh-TW" altLang="zh-TW" sz="1500" kern="1200" dirty="0">
                          <a:solidFill>
                            <a:schemeClr val="dk1"/>
                          </a:solidFill>
                          <a:effectLst/>
                          <a:latin typeface="微軟正黑體" panose="020B0604030504040204" pitchFamily="34" charset="-120"/>
                          <a:ea typeface="微軟正黑體" panose="020B0604030504040204" pitchFamily="34" charset="-120"/>
                          <a:cs typeface="+mn-cs"/>
                        </a:rPr>
                        <a:t>條未接受政府補助申請獨立招生之私立學校不得參與。</a:t>
                      </a:r>
                      <a:endParaRPr lang="zh-TW" sz="1500" kern="100" dirty="0">
                        <a:latin typeface="微軟正黑體" panose="020B0604030504040204" pitchFamily="34" charset="-120"/>
                        <a:ea typeface="微軟正黑體" panose="020B0604030504040204" pitchFamily="34" charset="-120"/>
                        <a:cs typeface="Times New Roman"/>
                      </a:endParaRPr>
                    </a:p>
                  </a:txBody>
                  <a:tcPr marL="57142" marR="57142" marT="0" marB="0"/>
                </a:tc>
                <a:tc vMerge="1">
                  <a:txBody>
                    <a:bodyPr/>
                    <a:lstStyle/>
                    <a:p>
                      <a:endParaRPr lang="zh-TW" altLang="en-US" sz="1800" dirty="0">
                        <a:latin typeface="標楷體" pitchFamily="65" charset="-120"/>
                        <a:ea typeface="標楷體" pitchFamily="65" charset="-120"/>
                      </a:endParaRPr>
                    </a:p>
                  </a:txBody>
                  <a:tcPr/>
                </a:tc>
                <a:extLst>
                  <a:ext uri="{0D108BD9-81ED-4DB2-BD59-A6C34878D82A}">
                    <a16:rowId xmlns:a16="http://schemas.microsoft.com/office/drawing/2014/main" val="10002"/>
                  </a:ext>
                </a:extLst>
              </a:tr>
              <a:tr h="287779">
                <a:tc>
                  <a:txBody>
                    <a:bodyPr/>
                    <a:lstStyle/>
                    <a:p>
                      <a:pPr algn="ctr">
                        <a:spcAft>
                          <a:spcPts val="0"/>
                        </a:spcAft>
                      </a:pPr>
                      <a:r>
                        <a:rPr lang="zh-TW" sz="1600" b="1" kern="100" dirty="0">
                          <a:solidFill>
                            <a:srgbClr val="006DBC"/>
                          </a:solidFill>
                          <a:latin typeface="微軟正黑體" panose="020B0604030504040204" pitchFamily="34" charset="-120"/>
                          <a:ea typeface="微軟正黑體" panose="020B0604030504040204" pitchFamily="34" charset="-120"/>
                          <a:cs typeface="Times New Roman"/>
                        </a:rPr>
                        <a:t>招生範圍</a:t>
                      </a:r>
                    </a:p>
                  </a:txBody>
                  <a:tcPr marL="57142" marR="57142" marT="0" marB="0"/>
                </a:tc>
                <a:tc>
                  <a:txBody>
                    <a:bodyPr/>
                    <a:lstStyle/>
                    <a:p>
                      <a:pPr>
                        <a:spcAft>
                          <a:spcPts val="0"/>
                        </a:spcAft>
                      </a:pPr>
                      <a:r>
                        <a:rPr lang="zh-TW" sz="1500" kern="100" dirty="0">
                          <a:solidFill>
                            <a:srgbClr val="000000"/>
                          </a:solidFill>
                          <a:latin typeface="微軟正黑體" panose="020B0604030504040204" pitchFamily="34" charset="-120"/>
                          <a:ea typeface="微軟正黑體" panose="020B0604030504040204" pitchFamily="34" charset="-120"/>
                          <a:cs typeface="Times New Roman"/>
                        </a:rPr>
                        <a:t>本市國中</a:t>
                      </a:r>
                      <a:r>
                        <a:rPr lang="zh-TW" altLang="en-US" sz="1500" kern="100" dirty="0">
                          <a:solidFill>
                            <a:srgbClr val="000000"/>
                          </a:solidFill>
                          <a:latin typeface="微軟正黑體" panose="020B0604030504040204" pitchFamily="34" charset="-120"/>
                          <a:ea typeface="微軟正黑體" panose="020B0604030504040204" pitchFamily="34" charset="-120"/>
                          <a:cs typeface="Times New Roman"/>
                        </a:rPr>
                        <a:t>應屆畢業</a:t>
                      </a:r>
                      <a:r>
                        <a:rPr lang="zh-TW" sz="1500" kern="100" dirty="0">
                          <a:solidFill>
                            <a:srgbClr val="000000"/>
                          </a:solidFill>
                          <a:latin typeface="微軟正黑體" panose="020B0604030504040204" pitchFamily="34" charset="-120"/>
                          <a:ea typeface="微軟正黑體" panose="020B0604030504040204" pitchFamily="34" charset="-120"/>
                          <a:cs typeface="Times New Roman"/>
                        </a:rPr>
                        <a:t>學生。</a:t>
                      </a:r>
                      <a:endParaRPr lang="zh-TW" sz="1500" kern="100" dirty="0">
                        <a:latin typeface="微軟正黑體" panose="020B0604030504040204" pitchFamily="34" charset="-120"/>
                        <a:ea typeface="微軟正黑體" panose="020B0604030504040204" pitchFamily="34" charset="-120"/>
                        <a:cs typeface="Times New Roman"/>
                      </a:endParaRPr>
                    </a:p>
                  </a:txBody>
                  <a:tcPr marL="57142" marR="57142" marT="0" marB="0"/>
                </a:tc>
                <a:tc vMerge="1">
                  <a:txBody>
                    <a:bodyPr/>
                    <a:lstStyle/>
                    <a:p>
                      <a:endParaRPr lang="zh-TW" altLang="en-US" sz="1800" dirty="0">
                        <a:latin typeface="標楷體" pitchFamily="65" charset="-120"/>
                        <a:ea typeface="標楷體" pitchFamily="65" charset="-120"/>
                      </a:endParaRPr>
                    </a:p>
                  </a:txBody>
                  <a:tcPr/>
                </a:tc>
                <a:extLst>
                  <a:ext uri="{0D108BD9-81ED-4DB2-BD59-A6C34878D82A}">
                    <a16:rowId xmlns:a16="http://schemas.microsoft.com/office/drawing/2014/main" val="10003"/>
                  </a:ext>
                </a:extLst>
              </a:tr>
              <a:tr h="261908">
                <a:tc>
                  <a:txBody>
                    <a:bodyPr/>
                    <a:lstStyle/>
                    <a:p>
                      <a:pPr algn="ctr">
                        <a:spcAft>
                          <a:spcPts val="0"/>
                        </a:spcAft>
                      </a:pPr>
                      <a:r>
                        <a:rPr lang="zh-TW" sz="1600" b="1" kern="100" dirty="0">
                          <a:solidFill>
                            <a:srgbClr val="006DBC"/>
                          </a:solidFill>
                          <a:latin typeface="微軟正黑體" panose="020B0604030504040204" pitchFamily="34" charset="-120"/>
                          <a:ea typeface="微軟正黑體" panose="020B0604030504040204" pitchFamily="34" charset="-120"/>
                          <a:cs typeface="Times New Roman"/>
                        </a:rPr>
                        <a:t>志願選擇</a:t>
                      </a:r>
                    </a:p>
                  </a:txBody>
                  <a:tcPr marL="57142" marR="57142" marT="0" marB="0"/>
                </a:tc>
                <a:tc>
                  <a:txBody>
                    <a:bodyPr/>
                    <a:lstStyle/>
                    <a:p>
                      <a:pPr>
                        <a:spcAft>
                          <a:spcPts val="0"/>
                        </a:spcAft>
                      </a:pPr>
                      <a:r>
                        <a:rPr lang="zh-TW" sz="1500" kern="100" dirty="0">
                          <a:solidFill>
                            <a:srgbClr val="000000"/>
                          </a:solidFill>
                          <a:latin typeface="微軟正黑體" panose="020B0604030504040204" pitchFamily="34" charset="-120"/>
                          <a:ea typeface="微軟正黑體" panose="020B0604030504040204" pitchFamily="34" charset="-120"/>
                          <a:cs typeface="Times New Roman"/>
                        </a:rPr>
                        <a:t>本市國中學生</a:t>
                      </a:r>
                      <a:r>
                        <a:rPr lang="zh-TW" sz="1500" kern="100" dirty="0">
                          <a:solidFill>
                            <a:srgbClr val="FF0000"/>
                          </a:solidFill>
                          <a:latin typeface="微軟正黑體" panose="020B0604030504040204" pitchFamily="34" charset="-120"/>
                          <a:ea typeface="微軟正黑體" panose="020B0604030504040204" pitchFamily="34" charset="-120"/>
                          <a:cs typeface="Times New Roman"/>
                        </a:rPr>
                        <a:t>擇定一</a:t>
                      </a:r>
                      <a:r>
                        <a:rPr lang="zh-TW" altLang="en-US" sz="1500" kern="100" dirty="0">
                          <a:solidFill>
                            <a:srgbClr val="FF0000"/>
                          </a:solidFill>
                          <a:latin typeface="微軟正黑體" panose="020B0604030504040204" pitchFamily="34" charset="-120"/>
                          <a:ea typeface="微軟正黑體" panose="020B0604030504040204" pitchFamily="34" charset="-120"/>
                          <a:cs typeface="Times New Roman"/>
                        </a:rPr>
                        <a:t>所高級中等學校</a:t>
                      </a:r>
                      <a:r>
                        <a:rPr lang="zh-TW" sz="1500" kern="100" dirty="0">
                          <a:solidFill>
                            <a:srgbClr val="000000"/>
                          </a:solidFill>
                          <a:latin typeface="微軟正黑體" panose="020B0604030504040204" pitchFamily="34" charset="-120"/>
                          <a:ea typeface="微軟正黑體" panose="020B0604030504040204" pitchFamily="34" charset="-120"/>
                          <a:cs typeface="Times New Roman"/>
                        </a:rPr>
                        <a:t>報名。</a:t>
                      </a:r>
                      <a:endParaRPr lang="en-US" altLang="zh-TW" sz="1500" kern="100" dirty="0">
                        <a:solidFill>
                          <a:srgbClr val="000000"/>
                        </a:solidFill>
                        <a:latin typeface="微軟正黑體" panose="020B0604030504040204" pitchFamily="34" charset="-120"/>
                        <a:ea typeface="微軟正黑體" panose="020B0604030504040204" pitchFamily="34" charset="-120"/>
                        <a:cs typeface="Times New Roman"/>
                      </a:endParaRPr>
                    </a:p>
                  </a:txBody>
                  <a:tcPr marL="57142" marR="57142" marT="0" marB="0"/>
                </a:tc>
                <a:tc vMerge="1">
                  <a:txBody>
                    <a:bodyPr/>
                    <a:lstStyle/>
                    <a:p>
                      <a:endParaRPr lang="zh-TW" altLang="en-US" sz="1800" dirty="0">
                        <a:latin typeface="標楷體" pitchFamily="65" charset="-120"/>
                        <a:ea typeface="標楷體" pitchFamily="65" charset="-120"/>
                      </a:endParaRPr>
                    </a:p>
                  </a:txBody>
                  <a:tcPr/>
                </a:tc>
                <a:extLst>
                  <a:ext uri="{0D108BD9-81ED-4DB2-BD59-A6C34878D82A}">
                    <a16:rowId xmlns:a16="http://schemas.microsoft.com/office/drawing/2014/main" val="10004"/>
                  </a:ext>
                </a:extLst>
              </a:tr>
              <a:tr h="780494">
                <a:tc>
                  <a:txBody>
                    <a:bodyPr/>
                    <a:lstStyle/>
                    <a:p>
                      <a:pPr algn="ctr">
                        <a:spcAft>
                          <a:spcPts val="0"/>
                        </a:spcAft>
                      </a:pPr>
                      <a:r>
                        <a:rPr lang="zh-TW" altLang="en-US" sz="1600" b="1" kern="100" dirty="0">
                          <a:solidFill>
                            <a:srgbClr val="006DBC"/>
                          </a:solidFill>
                          <a:latin typeface="微軟正黑體" panose="020B0604030504040204" pitchFamily="34" charset="-120"/>
                          <a:ea typeface="微軟正黑體" panose="020B0604030504040204" pitchFamily="34" charset="-120"/>
                          <a:cs typeface="Times New Roman"/>
                        </a:rPr>
                        <a:t>辦理方式</a:t>
                      </a:r>
                      <a:endParaRPr lang="zh-TW" sz="1600" b="1" kern="100" dirty="0">
                        <a:solidFill>
                          <a:srgbClr val="006DBC"/>
                        </a:solidFill>
                        <a:latin typeface="微軟正黑體" panose="020B0604030504040204" pitchFamily="34" charset="-120"/>
                        <a:ea typeface="微軟正黑體" panose="020B0604030504040204" pitchFamily="34" charset="-120"/>
                        <a:cs typeface="Times New Roman"/>
                      </a:endParaRPr>
                    </a:p>
                  </a:txBody>
                  <a:tcPr marL="57142" marR="57142"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kern="100" dirty="0">
                          <a:latin typeface="微軟正黑體" panose="020B0604030504040204" pitchFamily="34" charset="-120"/>
                          <a:ea typeface="微軟正黑體" panose="020B0604030504040204" pitchFamily="34" charset="-120"/>
                          <a:cs typeface="Times New Roman"/>
                        </a:rPr>
                        <a:t>1.</a:t>
                      </a:r>
                      <a:r>
                        <a:rPr lang="zh-TW" altLang="en-US" sz="1600" dirty="0">
                          <a:latin typeface="微軟正黑體" panose="020B0604030504040204" pitchFamily="34" charset="-120"/>
                          <a:ea typeface="微軟正黑體" panose="020B0604030504040204" pitchFamily="34" charset="-120"/>
                        </a:rPr>
                        <a:t>第一類</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完全免試</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計本市</a:t>
                      </a:r>
                      <a:r>
                        <a:rPr lang="en-US" altLang="zh-TW" sz="1600" dirty="0">
                          <a:solidFill>
                            <a:schemeClr val="tx1"/>
                          </a:solidFill>
                          <a:latin typeface="微軟正黑體" panose="020B0604030504040204" pitchFamily="34" charset="-120"/>
                          <a:ea typeface="微軟正黑體" panose="020B0604030504040204" pitchFamily="34" charset="-120"/>
                        </a:rPr>
                        <a:t>25</a:t>
                      </a:r>
                      <a:r>
                        <a:rPr lang="zh-TW" altLang="en-US" sz="1600" dirty="0">
                          <a:solidFill>
                            <a:schemeClr val="tx1"/>
                          </a:solidFill>
                          <a:latin typeface="微軟正黑體" panose="020B0604030504040204" pitchFamily="34" charset="-120"/>
                          <a:ea typeface="微軟正黑體" panose="020B0604030504040204" pitchFamily="34" charset="-120"/>
                        </a:rPr>
                        <a:t>所</a:t>
                      </a:r>
                      <a:r>
                        <a:rPr lang="zh-TW" altLang="en-US" sz="1600" dirty="0">
                          <a:latin typeface="微軟正黑體" panose="020B0604030504040204" pitchFamily="34" charset="-120"/>
                          <a:ea typeface="微軟正黑體" panose="020B0604030504040204" pitchFamily="34" charset="-120"/>
                        </a:rPr>
                        <a:t>私立學校</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含進修部</a:t>
                      </a:r>
                      <a:r>
                        <a:rPr lang="en-US" altLang="zh-TW" sz="1600" dirty="0">
                          <a:latin typeface="微軟正黑體" panose="020B0604030504040204" pitchFamily="34" charset="-120"/>
                          <a:ea typeface="微軟正黑體" panose="020B0604030504040204" pitchFamily="34" charset="-12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kern="100" dirty="0">
                          <a:latin typeface="微軟正黑體" panose="020B0604030504040204" pitchFamily="34" charset="-120"/>
                          <a:ea typeface="微軟正黑體" panose="020B0604030504040204" pitchFamily="34" charset="-120"/>
                          <a:cs typeface="Times New Roman"/>
                        </a:rPr>
                        <a:t>2.</a:t>
                      </a:r>
                      <a:r>
                        <a:rPr lang="zh-TW" altLang="en-US" sz="1600" dirty="0">
                          <a:latin typeface="微軟正黑體" panose="020B0604030504040204" pitchFamily="34" charset="-120"/>
                          <a:ea typeface="微軟正黑體" panose="020B0604030504040204" pitchFamily="34" charset="-120"/>
                        </a:rPr>
                        <a:t>第二類</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優先免試</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計本市</a:t>
                      </a:r>
                      <a:r>
                        <a:rPr lang="en-US" altLang="zh-TW" sz="1600" dirty="0">
                          <a:latin typeface="微軟正黑體" panose="020B0604030504040204" pitchFamily="34" charset="-120"/>
                          <a:ea typeface="微軟正黑體" panose="020B0604030504040204" pitchFamily="34" charset="-120"/>
                        </a:rPr>
                        <a:t>36</a:t>
                      </a:r>
                      <a:r>
                        <a:rPr lang="zh-TW" altLang="en-US" sz="1600" dirty="0">
                          <a:latin typeface="微軟正黑體" panose="020B0604030504040204" pitchFamily="34" charset="-120"/>
                          <a:ea typeface="微軟正黑體" panose="020B0604030504040204" pitchFamily="34" charset="-120"/>
                        </a:rPr>
                        <a:t>所公、私立學校</a:t>
                      </a:r>
                    </a:p>
                  </a:txBody>
                  <a:tcPr marL="57142" marR="57142" marT="0" marB="0"/>
                </a:tc>
                <a:tc vMerge="1">
                  <a:txBody>
                    <a:bodyPr/>
                    <a:lstStyle/>
                    <a:p>
                      <a:endParaRPr lang="zh-TW" altLang="en-US" sz="1800" dirty="0">
                        <a:latin typeface="標楷體" pitchFamily="65" charset="-120"/>
                        <a:ea typeface="標楷體" pitchFamily="65" charset="-12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198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8" y="0"/>
            <a:ext cx="9014864" cy="6795640"/>
          </a:xfrm>
          <a:prstGeom prst="rect">
            <a:avLst/>
          </a:prstGeom>
        </p:spPr>
      </p:pic>
      <p:sp>
        <p:nvSpPr>
          <p:cNvPr id="5" name="矩形 4"/>
          <p:cNvSpPr/>
          <p:nvPr/>
        </p:nvSpPr>
        <p:spPr>
          <a:xfrm>
            <a:off x="915960" y="1052736"/>
            <a:ext cx="7200800" cy="1938992"/>
          </a:xfrm>
          <a:prstGeom prst="rect">
            <a:avLst/>
          </a:prstGeom>
        </p:spPr>
        <p:txBody>
          <a:bodyPr wrap="square">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適合學術傾向</a:t>
            </a:r>
            <a:endParaRPr lang="en-US" altLang="zh-TW" sz="6000" dirty="0">
              <a:solidFill>
                <a:schemeClr val="bg1"/>
              </a:solidFill>
              <a:latin typeface="微軟正黑體" panose="020B0604030504040204" pitchFamily="34" charset="-120"/>
              <a:ea typeface="微軟正黑體" panose="020B0604030504040204" pitchFamily="34" charset="-120"/>
            </a:endParaRPr>
          </a:p>
          <a:p>
            <a:pPr algn="ctr"/>
            <a:r>
              <a:rPr lang="zh-TW" altLang="en-US" sz="6000" dirty="0">
                <a:solidFill>
                  <a:schemeClr val="bg1"/>
                </a:solidFill>
                <a:latin typeface="微軟正黑體" panose="020B0604030504040204" pitchFamily="34" charset="-120"/>
                <a:ea typeface="微軟正黑體" panose="020B0604030504040204" pitchFamily="34" charset="-120"/>
              </a:rPr>
              <a:t>學生的入學管道</a:t>
            </a:r>
            <a:endParaRPr lang="en-US" altLang="zh-TW" sz="6000"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848494" y="3251829"/>
            <a:ext cx="5400600" cy="165256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sz="3600" dirty="0">
                <a:solidFill>
                  <a:srgbClr val="FFC000"/>
                </a:solidFill>
                <a:latin typeface="微軟正黑體" panose="020B0604030504040204" pitchFamily="34" charset="-120"/>
                <a:ea typeface="微軟正黑體" panose="020B0604030504040204" pitchFamily="34" charset="-120"/>
              </a:rPr>
              <a:t>科學班甄選入學</a:t>
            </a:r>
            <a:endParaRPr lang="en-US" altLang="zh-TW" sz="3600" dirty="0">
              <a:solidFill>
                <a:srgbClr val="FFC000"/>
              </a:solidFill>
              <a:latin typeface="微軟正黑體" panose="020B0604030504040204" pitchFamily="34" charset="-120"/>
              <a:ea typeface="微軟正黑體" panose="020B0604030504040204" pitchFamily="34" charset="-120"/>
            </a:endParaRPr>
          </a:p>
          <a:p>
            <a:pPr marL="285750" indent="-285750" algn="dist">
              <a:lnSpc>
                <a:spcPct val="150000"/>
              </a:lnSpc>
              <a:buFont typeface="Arial" panose="020B0604020202020204" pitchFamily="34" charset="0"/>
              <a:buChar char="•"/>
            </a:pPr>
            <a:r>
              <a:rPr lang="zh-TW" altLang="en-US" sz="3600" dirty="0">
                <a:solidFill>
                  <a:srgbClr val="FFC000"/>
                </a:solidFill>
                <a:latin typeface="微軟正黑體" panose="020B0604030504040204" pitchFamily="34" charset="-120"/>
                <a:ea typeface="微軟正黑體" panose="020B0604030504040204" pitchFamily="34" charset="-120"/>
              </a:rPr>
              <a:t>特色招生考試分發入學</a:t>
            </a:r>
          </a:p>
        </p:txBody>
      </p:sp>
    </p:spTree>
    <p:extLst>
      <p:ext uri="{BB962C8B-B14F-4D97-AF65-F5344CB8AC3E}">
        <p14:creationId xmlns:p14="http://schemas.microsoft.com/office/powerpoint/2010/main" val="1078998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46867"/>
          </a:xfrm>
          <a:prstGeom prst="rect">
            <a:avLst/>
          </a:prstGeom>
        </p:spPr>
      </p:pic>
      <p:sp>
        <p:nvSpPr>
          <p:cNvPr id="5" name="矩形 4"/>
          <p:cNvSpPr/>
          <p:nvPr/>
        </p:nvSpPr>
        <p:spPr>
          <a:xfrm>
            <a:off x="1115616" y="2852936"/>
            <a:ext cx="7200800" cy="923330"/>
          </a:xfrm>
          <a:prstGeom prst="rect">
            <a:avLst/>
          </a:prstGeom>
        </p:spPr>
        <p:txBody>
          <a:bodyPr wrap="square">
            <a:spAutoFit/>
          </a:bodyPr>
          <a:lstStyle/>
          <a:p>
            <a:pPr algn="ctr"/>
            <a:r>
              <a:rPr lang="zh-TW" altLang="en-US" sz="5400" b="1" dirty="0">
                <a:solidFill>
                  <a:schemeClr val="bg1"/>
                </a:solidFill>
                <a:latin typeface="微軟正黑體" panose="020B0604030504040204" pitchFamily="34" charset="-120"/>
                <a:ea typeface="微軟正黑體" panose="020B0604030504040204" pitchFamily="34" charset="-120"/>
              </a:rPr>
              <a:t>科學班甄選入學</a:t>
            </a:r>
            <a:endParaRPr lang="en-US" altLang="zh-TW" sz="5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53652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3" cstate="print"/>
          <a:stretch>
            <a:fillRect/>
          </a:stretch>
        </p:blipFill>
        <p:spPr>
          <a:xfrm>
            <a:off x="0" y="0"/>
            <a:ext cx="9144000" cy="6858000"/>
          </a:xfrm>
          <a:prstGeom prst="rect">
            <a:avLst/>
          </a:prstGeom>
        </p:spPr>
      </p:pic>
      <p:sp>
        <p:nvSpPr>
          <p:cNvPr id="3" name="標題 2"/>
          <p:cNvSpPr>
            <a:spLocks noGrp="1"/>
          </p:cNvSpPr>
          <p:nvPr>
            <p:ph type="title"/>
          </p:nvPr>
        </p:nvSpPr>
        <p:spPr>
          <a:xfrm>
            <a:off x="1326468" y="176642"/>
            <a:ext cx="6491064" cy="876094"/>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十二年國教免學費政策</a:t>
            </a:r>
          </a:p>
        </p:txBody>
      </p:sp>
      <p:sp>
        <p:nvSpPr>
          <p:cNvPr id="13" name="內容版面配置區 2"/>
          <p:cNvSpPr>
            <a:spLocks/>
          </p:cNvSpPr>
          <p:nvPr/>
        </p:nvSpPr>
        <p:spPr bwMode="auto">
          <a:xfrm>
            <a:off x="539553" y="1412776"/>
            <a:ext cx="7992888" cy="4176464"/>
          </a:xfrm>
          <a:prstGeom prst="rect">
            <a:avLst/>
          </a:prstGeom>
          <a:noFill/>
          <a:ln>
            <a:noFill/>
          </a:ln>
        </p:spPr>
        <p:txBody>
          <a:bodyPr/>
          <a:lstStyle>
            <a:lvl1pPr marL="342900" indent="-3429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ts val="1200"/>
              </a:spcBef>
              <a:defRPr/>
            </a:pPr>
            <a:r>
              <a:rPr kumimoji="0" lang="en-US" altLang="zh-TW" sz="2800" dirty="0">
                <a:latin typeface="微軟正黑體" panose="020B0604030504040204" pitchFamily="34" charset="-120"/>
                <a:ea typeface="微軟正黑體" panose="020B0604030504040204" pitchFamily="34" charset="-120"/>
              </a:rPr>
              <a:t>103</a:t>
            </a:r>
            <a:r>
              <a:rPr kumimoji="0" lang="zh-TW" altLang="en-US" sz="2800" dirty="0">
                <a:latin typeface="微軟正黑體" panose="020B0604030504040204" pitchFamily="34" charset="-120"/>
                <a:ea typeface="微軟正黑體" panose="020B0604030504040204" pitchFamily="34" charset="-120"/>
              </a:rPr>
              <a:t>學年度起：</a:t>
            </a:r>
            <a:endParaRPr kumimoji="0" lang="en-US" altLang="zh-TW" sz="2800" dirty="0">
              <a:latin typeface="微軟正黑體" panose="020B0604030504040204" pitchFamily="34" charset="-120"/>
              <a:ea typeface="微軟正黑體" panose="020B0604030504040204" pitchFamily="34" charset="-120"/>
            </a:endParaRPr>
          </a:p>
          <a:p>
            <a:pPr>
              <a:spcBef>
                <a:spcPts val="1200"/>
              </a:spcBef>
              <a:buNone/>
              <a:defRPr/>
            </a:pPr>
            <a:r>
              <a:rPr lang="zh-TW" altLang="en-US" sz="2800" dirty="0">
                <a:latin typeface="微軟正黑體" panose="020B0604030504040204" pitchFamily="34" charset="-120"/>
                <a:ea typeface="微軟正黑體" panose="020B0604030504040204" pitchFamily="34" charset="-120"/>
              </a:rPr>
              <a:t>  </a:t>
            </a:r>
            <a:r>
              <a:rPr kumimoji="0" lang="zh-TW" altLang="en-US" sz="2800" dirty="0">
                <a:solidFill>
                  <a:srgbClr val="FF0000"/>
                </a:solidFill>
                <a:latin typeface="微軟正黑體" panose="020B0604030504040204" pitchFamily="34" charset="-120"/>
                <a:ea typeface="微軟正黑體" panose="020B0604030504040204" pitchFamily="34" charset="-120"/>
              </a:rPr>
              <a:t>高職</a:t>
            </a:r>
            <a:r>
              <a:rPr kumimoji="0" lang="en-US" altLang="zh-TW" sz="2800" dirty="0">
                <a:solidFill>
                  <a:srgbClr val="FF0000"/>
                </a:solidFill>
                <a:latin typeface="微軟正黑體" panose="020B0604030504040204" pitchFamily="34" charset="-120"/>
                <a:ea typeface="微軟正黑體" panose="020B0604030504040204" pitchFamily="34" charset="-120"/>
              </a:rPr>
              <a:t>(</a:t>
            </a:r>
            <a:r>
              <a:rPr kumimoji="0" lang="zh-TW" altLang="en-US" sz="2800" dirty="0">
                <a:solidFill>
                  <a:srgbClr val="FF0000"/>
                </a:solidFill>
                <a:latin typeface="微軟正黑體" panose="020B0604030504040204" pitchFamily="34" charset="-120"/>
                <a:ea typeface="微軟正黑體" panose="020B0604030504040204" pitchFamily="34" charset="-120"/>
              </a:rPr>
              <a:t>五專前三年</a:t>
            </a:r>
            <a:r>
              <a:rPr kumimoji="0" lang="en-US" altLang="zh-TW" sz="2800" dirty="0">
                <a:solidFill>
                  <a:srgbClr val="FF0000"/>
                </a:solidFill>
                <a:latin typeface="微軟正黑體" panose="020B0604030504040204" pitchFamily="34" charset="-120"/>
                <a:ea typeface="微軟正黑體" panose="020B0604030504040204" pitchFamily="34" charset="-120"/>
              </a:rPr>
              <a:t>)</a:t>
            </a:r>
            <a:r>
              <a:rPr kumimoji="0" lang="zh-TW" altLang="en-US" sz="2800" dirty="0">
                <a:solidFill>
                  <a:srgbClr val="FF0000"/>
                </a:solidFill>
                <a:latin typeface="微軟正黑體" panose="020B0604030504040204" pitchFamily="34" charset="-120"/>
                <a:ea typeface="微軟正黑體" panose="020B0604030504040204" pitchFamily="34" charset="-120"/>
              </a:rPr>
              <a:t>全面免學費；</a:t>
            </a:r>
            <a:endParaRPr lang="en-US" altLang="zh-TW" sz="2800" dirty="0">
              <a:latin typeface="微軟正黑體" panose="020B0604030504040204" pitchFamily="34" charset="-120"/>
              <a:ea typeface="微軟正黑體" panose="020B0604030504040204" pitchFamily="34" charset="-120"/>
            </a:endParaRPr>
          </a:p>
          <a:p>
            <a:pPr>
              <a:spcBef>
                <a:spcPts val="1200"/>
              </a:spcBef>
              <a:buNone/>
              <a:defRPr/>
            </a:pPr>
            <a:r>
              <a:rPr lang="zh-TW" altLang="en-US" sz="2800" dirty="0">
                <a:solidFill>
                  <a:srgbClr val="FF0000"/>
                </a:solidFill>
                <a:latin typeface="微軟正黑體" panose="020B0604030504040204" pitchFamily="34" charset="-120"/>
                <a:ea typeface="微軟正黑體" panose="020B0604030504040204" pitchFamily="34" charset="-120"/>
              </a:rPr>
              <a:t>  高中</a:t>
            </a:r>
            <a:r>
              <a:rPr lang="zh-TW" altLang="en-US" sz="2800" dirty="0">
                <a:latin typeface="微軟正黑體" panose="020B0604030504040204" pitchFamily="34" charset="-120"/>
                <a:ea typeface="微軟正黑體" panose="020B0604030504040204" pitchFamily="34" charset="-120"/>
              </a:rPr>
              <a:t>家</a:t>
            </a:r>
            <a:r>
              <a:rPr kumimoji="0" lang="zh-TW" altLang="en-US" sz="2800" dirty="0">
                <a:latin typeface="微軟正黑體" panose="020B0604030504040204" pitchFamily="34" charset="-120"/>
                <a:ea typeface="微軟正黑體" panose="020B0604030504040204" pitchFamily="34" charset="-120"/>
              </a:rPr>
              <a:t>戶所得</a:t>
            </a:r>
            <a:r>
              <a:rPr kumimoji="0" lang="en-US" altLang="zh-TW" sz="2800" dirty="0">
                <a:solidFill>
                  <a:srgbClr val="FF0000"/>
                </a:solidFill>
                <a:latin typeface="微軟正黑體" panose="020B0604030504040204" pitchFamily="34" charset="-120"/>
                <a:ea typeface="微軟正黑體" panose="020B0604030504040204" pitchFamily="34" charset="-120"/>
              </a:rPr>
              <a:t>148</a:t>
            </a:r>
            <a:r>
              <a:rPr kumimoji="0" lang="zh-TW" altLang="en-US" sz="2800" dirty="0">
                <a:solidFill>
                  <a:srgbClr val="FF0000"/>
                </a:solidFill>
                <a:latin typeface="微軟正黑體" panose="020B0604030504040204" pitchFamily="34" charset="-120"/>
                <a:ea typeface="微軟正黑體" panose="020B0604030504040204" pitchFamily="34" charset="-120"/>
              </a:rPr>
              <a:t>萬元</a:t>
            </a:r>
            <a:r>
              <a:rPr lang="zh-TW" altLang="en-US" sz="2800" dirty="0">
                <a:latin typeface="微軟正黑體" panose="020B0604030504040204" pitchFamily="34" charset="-120"/>
                <a:ea typeface="微軟正黑體" panose="020B0604030504040204" pitchFamily="34" charset="-120"/>
              </a:rPr>
              <a:t>以下</a:t>
            </a:r>
            <a:r>
              <a:rPr lang="zh-TW" altLang="en-US" sz="1600" dirty="0">
                <a:latin typeface="微軟正黑體" panose="020B0604030504040204" pitchFamily="34" charset="-120"/>
                <a:ea typeface="微軟正黑體" panose="020B0604030504040204" pitchFamily="34" charset="-120"/>
              </a:rPr>
              <a:t>（臺</a:t>
            </a:r>
            <a:r>
              <a:rPr kumimoji="0" lang="zh-TW" altLang="en-US" sz="1600" dirty="0">
                <a:latin typeface="微軟正黑體" panose="020B0604030504040204" pitchFamily="34" charset="-120"/>
                <a:ea typeface="微軟正黑體" panose="020B0604030504040204" pitchFamily="34" charset="-120"/>
              </a:rPr>
              <a:t>北市購買國宅標準）</a:t>
            </a:r>
            <a:r>
              <a:rPr kumimoji="0" lang="zh-TW" altLang="en-US" sz="2800" dirty="0">
                <a:latin typeface="微軟正黑體" panose="020B0604030504040204" pitchFamily="34" charset="-120"/>
                <a:ea typeface="微軟正黑體" panose="020B0604030504040204" pitchFamily="34" charset="-120"/>
              </a:rPr>
              <a:t>免學費；</a:t>
            </a:r>
            <a:r>
              <a:rPr lang="zh-TW" altLang="en-US" sz="2800" dirty="0">
                <a:latin typeface="微軟正黑體" panose="020B0604030504040204" pitchFamily="34" charset="-120"/>
                <a:ea typeface="微軟正黑體" panose="020B0604030504040204" pitchFamily="34" charset="-120"/>
              </a:rPr>
              <a:t>家戶所得</a:t>
            </a:r>
            <a:r>
              <a:rPr lang="en-US" altLang="zh-TW" sz="2800" dirty="0">
                <a:latin typeface="微軟正黑體" panose="020B0604030504040204" pitchFamily="34" charset="-120"/>
                <a:ea typeface="微軟正黑體" panose="020B0604030504040204" pitchFamily="34" charset="-120"/>
              </a:rPr>
              <a:t>148</a:t>
            </a:r>
            <a:r>
              <a:rPr lang="zh-TW" altLang="en-US" sz="2800" dirty="0">
                <a:latin typeface="微軟正黑體" panose="020B0604030504040204" pitchFamily="34" charset="-120"/>
                <a:ea typeface="微軟正黑體" panose="020B0604030504040204" pitchFamily="34" charset="-120"/>
              </a:rPr>
              <a:t>萬元以上，就讀私校依戶籍所在縣市補助</a:t>
            </a:r>
            <a:r>
              <a:rPr lang="en-US" altLang="zh-TW" sz="2800" dirty="0">
                <a:latin typeface="微軟正黑體" panose="020B0604030504040204" pitchFamily="34" charset="-120"/>
                <a:ea typeface="微軟正黑體" panose="020B0604030504040204" pitchFamily="34" charset="-120"/>
              </a:rPr>
              <a:t>5000</a:t>
            </a:r>
            <a:r>
              <a:rPr lang="zh-TW" altLang="en-US" sz="2800" dirty="0">
                <a:latin typeface="微軟正黑體" panose="020B0604030504040204" pitchFamily="34" charset="-120"/>
                <a:ea typeface="微軟正黑體" panose="020B0604030504040204" pitchFamily="34" charset="-120"/>
              </a:rPr>
              <a:t>或</a:t>
            </a:r>
            <a:r>
              <a:rPr lang="en-US" altLang="zh-TW" sz="2800" dirty="0">
                <a:latin typeface="微軟正黑體" panose="020B0604030504040204" pitchFamily="34" charset="-120"/>
                <a:ea typeface="微軟正黑體" panose="020B0604030504040204" pitchFamily="34" charset="-120"/>
              </a:rPr>
              <a:t>6000</a:t>
            </a:r>
            <a:r>
              <a:rPr lang="zh-TW" altLang="en-US" sz="2800" dirty="0">
                <a:latin typeface="微軟正黑體" panose="020B0604030504040204" pitchFamily="34" charset="-120"/>
                <a:ea typeface="微軟正黑體" panose="020B0604030504040204" pitchFamily="34" charset="-120"/>
              </a:rPr>
              <a:t>元</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臺北市</a:t>
            </a:r>
            <a:r>
              <a:rPr lang="en-US" altLang="zh-TW" sz="16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a:spcBef>
                <a:spcPts val="1200"/>
              </a:spcBef>
              <a:buNone/>
              <a:defRPr/>
            </a:pPr>
            <a:r>
              <a:rPr kumimoji="0" lang="zh-TW" altLang="en-US" sz="2800" dirty="0">
                <a:latin typeface="微軟正黑體" panose="020B0604030504040204" pitchFamily="34" charset="-120"/>
                <a:ea typeface="微軟正黑體" panose="020B0604030504040204" pitchFamily="34" charset="-120"/>
              </a:rPr>
              <a:t>  </a:t>
            </a:r>
            <a:r>
              <a:rPr kumimoji="0" lang="zh-TW" altLang="en-US" sz="2800" dirty="0">
                <a:solidFill>
                  <a:srgbClr val="FF0000"/>
                </a:solidFill>
                <a:latin typeface="微軟正黑體" panose="020B0604030504040204" pitchFamily="34" charset="-120"/>
                <a:ea typeface="微軟正黑體" panose="020B0604030504040204" pitchFamily="34" charset="-120"/>
              </a:rPr>
              <a:t>綜合高中</a:t>
            </a:r>
            <a:r>
              <a:rPr lang="zh-TW" altLang="en-US" sz="2800" dirty="0">
                <a:latin typeface="微軟正黑體" panose="020B0604030504040204" pitchFamily="34" charset="-120"/>
                <a:ea typeface="微軟正黑體" panose="020B0604030504040204" pitchFamily="34" charset="-120"/>
              </a:rPr>
              <a:t>：高一</a:t>
            </a:r>
            <a:r>
              <a:rPr kumimoji="0" lang="zh-TW" altLang="en-US" sz="2800" dirty="0">
                <a:latin typeface="微軟正黑體" panose="020B0604030504040204" pitchFamily="34" charset="-120"/>
                <a:ea typeface="微軟正黑體" panose="020B0604030504040204" pitchFamily="34" charset="-120"/>
              </a:rPr>
              <a:t>比照高職免學費，高二、三</a:t>
            </a:r>
            <a:r>
              <a:rPr kumimoji="0" lang="zh-TW" altLang="en-US" sz="2800" dirty="0">
                <a:solidFill>
                  <a:srgbClr val="FF0000"/>
                </a:solidFill>
                <a:latin typeface="微軟正黑體" panose="020B0604030504040204" pitchFamily="34" charset="-120"/>
                <a:ea typeface="微軟正黑體" panose="020B0604030504040204" pitchFamily="34" charset="-120"/>
              </a:rPr>
              <a:t>依所選學程比照高職或高中方式辦理</a:t>
            </a:r>
            <a:r>
              <a:rPr kumimoji="0" lang="zh-TW" altLang="en-US" sz="2800" dirty="0">
                <a:latin typeface="微軟正黑體" panose="020B0604030504040204" pitchFamily="34" charset="-120"/>
                <a:ea typeface="微軟正黑體" panose="020B0604030504040204" pitchFamily="34" charset="-120"/>
              </a:rPr>
              <a:t>。</a:t>
            </a:r>
            <a:endParaRPr kumimoji="0" lang="en-US" altLang="zh-TW" sz="2800" dirty="0">
              <a:latin typeface="微軟正黑體" panose="020B0604030504040204" pitchFamily="34" charset="-120"/>
              <a:ea typeface="微軟正黑體" panose="020B0604030504040204" pitchFamily="34" charset="-120"/>
            </a:endParaRPr>
          </a:p>
          <a:p>
            <a:pPr>
              <a:spcBef>
                <a:spcPts val="1200"/>
              </a:spcBef>
              <a:buNone/>
              <a:defRPr/>
            </a:pPr>
            <a:r>
              <a:rPr lang="zh-TW" altLang="en-US" sz="2800" b="1" dirty="0">
                <a:effectLst>
                  <a:outerShdw blurRad="38100" dist="38100" dir="2700000" algn="tl">
                    <a:srgbClr val="C0C0C0"/>
                  </a:outerShdw>
                </a:effectLst>
                <a:latin typeface="微軟正黑體" panose="020B0604030504040204" pitchFamily="34" charset="-120"/>
                <a:ea typeface="微軟正黑體" panose="020B0604030504040204" pitchFamily="34" charset="-120"/>
              </a:rPr>
              <a:t>      </a:t>
            </a:r>
            <a:endParaRPr kumimoji="0" lang="en-US" altLang="zh-TW"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891928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5" name="文字版面配置區 2"/>
          <p:cNvSpPr txBox="1">
            <a:spLocks/>
          </p:cNvSpPr>
          <p:nvPr/>
        </p:nvSpPr>
        <p:spPr>
          <a:xfrm>
            <a:off x="738945" y="1484784"/>
            <a:ext cx="7666111" cy="403244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Arial" panose="020B0604020202020204" pitchFamily="34" charset="0"/>
              <a:buChar char="•"/>
              <a:defRPr/>
            </a:pPr>
            <a:r>
              <a:rPr lang="zh-TW" altLang="zh-TW" sz="2800" dirty="0">
                <a:latin typeface="微軟正黑體" panose="020B0604030504040204" pitchFamily="34" charset="-120"/>
                <a:ea typeface="微軟正黑體" panose="020B0604030504040204" pitchFamily="34" charset="-120"/>
              </a:rPr>
              <a:t>提供具</a:t>
            </a:r>
            <a:r>
              <a:rPr lang="zh-TW" altLang="zh-TW" sz="2800" b="1" dirty="0">
                <a:solidFill>
                  <a:srgbClr val="FF0000"/>
                </a:solidFill>
                <a:latin typeface="微軟正黑體" panose="020B0604030504040204" pitchFamily="34" charset="-120"/>
                <a:ea typeface="微軟正黑體" panose="020B0604030504040204" pitchFamily="34" charset="-120"/>
              </a:rPr>
              <a:t>科學潛能</a:t>
            </a:r>
            <a:r>
              <a:rPr lang="zh-TW" altLang="zh-TW" sz="2800" dirty="0">
                <a:latin typeface="微軟正黑體" panose="020B0604030504040204" pitchFamily="34" charset="-120"/>
                <a:ea typeface="微軟正黑體" panose="020B0604030504040204" pitchFamily="34" charset="-120"/>
              </a:rPr>
              <a:t>之高級中等學校優秀學生適性發展機會。</a:t>
            </a:r>
          </a:p>
          <a:p>
            <a:pPr marL="457200" indent="-457200">
              <a:spcBef>
                <a:spcPct val="20000"/>
              </a:spcBef>
              <a:buClrTx/>
              <a:buSzTx/>
              <a:buFont typeface="Arial" panose="020B0604020202020204" pitchFamily="34" charset="0"/>
              <a:buChar char="•"/>
              <a:defRPr/>
            </a:pPr>
            <a:r>
              <a:rPr lang="zh-TW" altLang="zh-TW" sz="2800" dirty="0">
                <a:latin typeface="微軟正黑體" panose="020B0604030504040204" pitchFamily="34" charset="-120"/>
                <a:ea typeface="微軟正黑體" panose="020B0604030504040204" pitchFamily="34" charset="-120"/>
              </a:rPr>
              <a:t>開設及發展特殊科學教育學程，提供優越之教學環境及卓越師資，培養學生從事個別科學研究之能力和創造力，充分發揮天賦潛能。</a:t>
            </a:r>
          </a:p>
          <a:p>
            <a:pPr marL="457200" indent="-457200">
              <a:spcBef>
                <a:spcPct val="20000"/>
              </a:spcBef>
              <a:buClrTx/>
              <a:buSzTx/>
              <a:buFont typeface="Arial" panose="020B0604020202020204" pitchFamily="34" charset="0"/>
              <a:buChar char="•"/>
              <a:defRPr/>
            </a:pPr>
            <a:r>
              <a:rPr lang="zh-TW" altLang="zh-TW" sz="2800" dirty="0">
                <a:latin typeface="微軟正黑體" panose="020B0604030504040204" pitchFamily="34" charset="-120"/>
                <a:ea typeface="微軟正黑體" panose="020B0604030504040204" pitchFamily="34" charset="-120"/>
              </a:rPr>
              <a:t>培育兼具人文素養與科學專業知能之科學傑出人才，厚植國家之高素質科技人才及國家競爭力。</a:t>
            </a:r>
            <a:endParaRPr lang="zh-TW" altLang="en-US" sz="28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915816" y="5744783"/>
            <a:ext cx="5688632"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資料來源：</a:t>
            </a:r>
            <a:r>
              <a:rPr lang="zh-TW" altLang="zh-TW"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2555776" y="386956"/>
            <a:ext cx="4320480" cy="707886"/>
          </a:xfrm>
          <a:prstGeom prst="rect">
            <a:avLst/>
          </a:prstGeom>
          <a:noFill/>
        </p:spPr>
        <p:txBody>
          <a:bodyPr wrap="square" rtlCol="0">
            <a:spAutoFit/>
          </a:bodyPr>
          <a:lstStyle/>
          <a:p>
            <a:r>
              <a:rPr lang="zh-TW" altLang="en-US" sz="4000" b="1" dirty="0">
                <a:solidFill>
                  <a:schemeClr val="accent5">
                    <a:lumMod val="50000"/>
                  </a:schemeClr>
                </a:solidFill>
                <a:latin typeface="微軟正黑體" panose="020B0604030504040204" pitchFamily="34" charset="-120"/>
                <a:ea typeface="微軟正黑體" panose="020B0604030504040204" pitchFamily="34" charset="-120"/>
              </a:rPr>
              <a:t>科學班設班目的</a:t>
            </a:r>
          </a:p>
        </p:txBody>
      </p:sp>
    </p:spTree>
    <p:extLst>
      <p:ext uri="{BB962C8B-B14F-4D97-AF65-F5344CB8AC3E}">
        <p14:creationId xmlns:p14="http://schemas.microsoft.com/office/powerpoint/2010/main" val="351917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矩形 1"/>
          <p:cNvSpPr/>
          <p:nvPr/>
        </p:nvSpPr>
        <p:spPr>
          <a:xfrm>
            <a:off x="467544" y="980728"/>
            <a:ext cx="7812868" cy="4585871"/>
          </a:xfrm>
          <a:prstGeom prst="rect">
            <a:avLst/>
          </a:prstGeom>
        </p:spPr>
        <p:txBody>
          <a:bodyPr wrap="square">
            <a:spAutoFit/>
          </a:bodyPr>
          <a:lstStyle/>
          <a:p>
            <a:pPr marL="457200" indent="-457200">
              <a:buFont typeface="+mj-ea"/>
              <a:buAutoNum type="ea1ChtPeriod"/>
            </a:pPr>
            <a:r>
              <a:rPr lang="zh-TW" altLang="en-US" sz="2400" dirty="0">
                <a:latin typeface="微軟正黑體" panose="020B0604030504040204" pitchFamily="34" charset="-120"/>
                <a:ea typeface="微軟正黑體" panose="020B0604030504040204" pitchFamily="34" charset="-120"/>
              </a:rPr>
              <a:t>科學班之課程規劃應依高級中等學校教育實驗辦法之規定，以高級中學三年課程整體規劃，除普通高級中學基礎科學相關科目外，得彈性設計科學專業領域科目；其應修學分數及教學方式，由</a:t>
            </a:r>
            <a:r>
              <a:rPr lang="zh-TW" altLang="en-US" sz="2400" b="1" dirty="0">
                <a:solidFill>
                  <a:srgbClr val="FF0000"/>
                </a:solidFill>
                <a:latin typeface="微軟正黑體" panose="020B0604030504040204" pitchFamily="34" charset="-120"/>
                <a:ea typeface="微軟正黑體" panose="020B0604030504040204" pitchFamily="34" charset="-120"/>
              </a:rPr>
              <a:t>合作大學</a:t>
            </a:r>
            <a:r>
              <a:rPr lang="zh-TW" altLang="en-US" sz="2400" dirty="0">
                <a:latin typeface="微軟正黑體" panose="020B0604030504040204" pitchFamily="34" charset="-120"/>
                <a:ea typeface="微軟正黑體" panose="020B0604030504040204" pitchFamily="34" charset="-120"/>
              </a:rPr>
              <a:t>與</a:t>
            </a:r>
            <a:r>
              <a:rPr lang="zh-TW" altLang="en-US" sz="2400" b="1" dirty="0">
                <a:solidFill>
                  <a:srgbClr val="FF0000"/>
                </a:solidFill>
                <a:latin typeface="微軟正黑體" panose="020B0604030504040204" pitchFamily="34" charset="-120"/>
                <a:ea typeface="微軟正黑體" panose="020B0604030504040204" pitchFamily="34" charset="-120"/>
              </a:rPr>
              <a:t>設班高級中學</a:t>
            </a:r>
            <a:r>
              <a:rPr lang="zh-TW" altLang="en-US" sz="2400" dirty="0">
                <a:latin typeface="微軟正黑體" panose="020B0604030504040204" pitchFamily="34" charset="-120"/>
                <a:ea typeface="微軟正黑體" panose="020B0604030504040204" pitchFamily="34" charset="-120"/>
              </a:rPr>
              <a:t>共同規劃。</a:t>
            </a:r>
            <a:endParaRPr lang="en-US" altLang="zh-TW" sz="2400" dirty="0">
              <a:latin typeface="微軟正黑體" panose="020B0604030504040204" pitchFamily="34" charset="-120"/>
              <a:ea typeface="微軟正黑體" panose="020B0604030504040204" pitchFamily="34" charset="-120"/>
            </a:endParaRPr>
          </a:p>
          <a:p>
            <a:pPr marL="457200" indent="-457200">
              <a:buFont typeface="+mj-ea"/>
              <a:buAutoNum type="ea1ChtPeriod"/>
            </a:pPr>
            <a:r>
              <a:rPr lang="zh-TW" altLang="en-US" sz="2400" dirty="0">
                <a:latin typeface="微軟正黑體" panose="020B0604030504040204" pitchFamily="34" charset="-120"/>
                <a:ea typeface="微軟正黑體" panose="020B0604030504040204" pitchFamily="34" charset="-120"/>
              </a:rPr>
              <a:t>科學班課程分二階段：</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000" b="1" dirty="0">
                <a:solidFill>
                  <a:srgbClr val="FF0000"/>
                </a:solidFill>
                <a:latin typeface="微軟正黑體" panose="020B0604030504040204" pitchFamily="34" charset="-120"/>
                <a:ea typeface="微軟正黑體" panose="020B0604030504040204" pitchFamily="34" charset="-120"/>
              </a:rPr>
              <a:t>第一階段學程</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高一及高二</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學生應修讀普通高級中學基礎科學相關科目與人文及社會相關領域學分，並得於就讀期間依資賦優異降低入學年齡縮短就業年限相關規定，參加學科免修考試；</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en-US" sz="2000" b="1" dirty="0">
                <a:solidFill>
                  <a:srgbClr val="FF0000"/>
                </a:solidFill>
                <a:latin typeface="微軟正黑體" panose="020B0604030504040204" pitchFamily="34" charset="-120"/>
                <a:ea typeface="微軟正黑體" panose="020B0604030504040204" pitchFamily="34" charset="-120"/>
              </a:rPr>
              <a:t>第二階段學程</a:t>
            </a:r>
            <a:r>
              <a:rPr lang="zh-TW" altLang="en-US" sz="2000" dirty="0">
                <a:latin typeface="微軟正黑體" panose="020B0604030504040204" pitchFamily="34" charset="-120"/>
                <a:ea typeface="微軟正黑體" panose="020B0604030504040204" pitchFamily="34" charset="-120"/>
              </a:rPr>
              <a:t>由各高級中學設計科學專業領域科目，邀請合作大學教授至</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高級中學講授，或直接選修大學開設之相關科目學分。</a:t>
            </a:r>
            <a:endParaRPr lang="en-US" altLang="zh-TW" sz="2000" dirty="0">
              <a:latin typeface="微軟正黑體" panose="020B0604030504040204" pitchFamily="34" charset="-120"/>
              <a:ea typeface="微軟正黑體" panose="020B0604030504040204" pitchFamily="34" charset="-120"/>
            </a:endParaRPr>
          </a:p>
          <a:p>
            <a:pPr marL="457200" indent="-457200">
              <a:buFont typeface="+mj-ea"/>
              <a:buAutoNum type="ea1ChtPeriod"/>
            </a:pPr>
            <a:r>
              <a:rPr lang="zh-TW" altLang="en-US" sz="2400" dirty="0">
                <a:latin typeface="微軟正黑體" panose="020B0604030504040204" pitchFamily="34" charset="-120"/>
                <a:ea typeface="微軟正黑體" panose="020B0604030504040204" pitchFamily="34" charset="-120"/>
              </a:rPr>
              <a:t>科學班學生於修讀第二階段學程期間，在大學教之指導下，進行</a:t>
            </a:r>
            <a:r>
              <a:rPr lang="zh-TW" altLang="en-US" sz="2400" b="1" dirty="0">
                <a:solidFill>
                  <a:srgbClr val="FF0000"/>
                </a:solidFill>
                <a:latin typeface="微軟正黑體" panose="020B0604030504040204" pitchFamily="34" charset="-120"/>
                <a:ea typeface="微軟正黑體" panose="020B0604030504040204" pitchFamily="34" charset="-120"/>
              </a:rPr>
              <a:t>個別科學研究</a:t>
            </a:r>
            <a:r>
              <a:rPr lang="zh-TW" altLang="en-US" sz="2400" dirty="0">
                <a:latin typeface="微軟正黑體" panose="020B0604030504040204" pitchFamily="34" charset="-120"/>
                <a:ea typeface="微軟正黑體" panose="020B0604030504040204" pitchFamily="34" charset="-120"/>
              </a:rPr>
              <a:t>計畫。</a:t>
            </a:r>
          </a:p>
        </p:txBody>
      </p:sp>
      <p:sp>
        <p:nvSpPr>
          <p:cNvPr id="8" name="文字方塊 7"/>
          <p:cNvSpPr txBox="1"/>
          <p:nvPr/>
        </p:nvSpPr>
        <p:spPr>
          <a:xfrm>
            <a:off x="2370916" y="166160"/>
            <a:ext cx="4402167" cy="707886"/>
          </a:xfrm>
          <a:prstGeom prst="rect">
            <a:avLst/>
          </a:prstGeom>
          <a:noFill/>
        </p:spPr>
        <p:txBody>
          <a:bodyPr wrap="none" rtlCol="0">
            <a:spAutoFit/>
          </a:bodyPr>
          <a:lstStyle/>
          <a:p>
            <a:r>
              <a:rPr lang="zh-TW" altLang="en-US" sz="4000" b="1" dirty="0">
                <a:solidFill>
                  <a:schemeClr val="accent5">
                    <a:lumMod val="50000"/>
                  </a:schemeClr>
                </a:solidFill>
                <a:latin typeface="微軟正黑體" panose="020B0604030504040204" pitchFamily="34" charset="-120"/>
                <a:ea typeface="微軟正黑體" panose="020B0604030504040204" pitchFamily="34" charset="-120"/>
              </a:rPr>
              <a:t>科學班課程規劃</a:t>
            </a:r>
            <a:r>
              <a:rPr lang="en-US" altLang="zh-TW" sz="4000" b="1" dirty="0">
                <a:solidFill>
                  <a:schemeClr val="accent5">
                    <a:lumMod val="50000"/>
                  </a:schemeClr>
                </a:solidFill>
                <a:latin typeface="微軟正黑體" panose="020B0604030504040204" pitchFamily="34" charset="-120"/>
                <a:ea typeface="微軟正黑體" panose="020B0604030504040204" pitchFamily="34" charset="-120"/>
              </a:rPr>
              <a:t>(1)</a:t>
            </a:r>
            <a:endParaRPr lang="zh-TW" altLang="en-US" sz="4000" b="1" cap="all" spc="50" dirty="0">
              <a:ln w="15875" cmpd="sng">
                <a:solidFill>
                  <a:srgbClr val="FFFFFF"/>
                </a:solidFill>
                <a:prstDash val="solid"/>
              </a:ln>
              <a:solidFill>
                <a:schemeClr val="accent5">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5463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 name="內容版面配置區 2"/>
          <p:cNvSpPr>
            <a:spLocks noGrp="1"/>
          </p:cNvSpPr>
          <p:nvPr>
            <p:ph idx="1"/>
          </p:nvPr>
        </p:nvSpPr>
        <p:spPr>
          <a:xfrm>
            <a:off x="467544" y="1196752"/>
            <a:ext cx="7853496" cy="4800600"/>
          </a:xfrm>
        </p:spPr>
        <p:txBody>
          <a:bodyPr>
            <a:normAutofit/>
          </a:bodyPr>
          <a:lstStyle/>
          <a:p>
            <a:r>
              <a:rPr lang="zh-TW" altLang="en-US" sz="3000" dirty="0">
                <a:latin typeface="微軟正黑體" panose="020B0604030504040204" pitchFamily="34" charset="-120"/>
                <a:ea typeface="微軟正黑體" panose="020B0604030504040204" pitchFamily="34" charset="-120"/>
              </a:rPr>
              <a:t>科學班學生於修讀第一階段學程期間，必修科目均及格或表現特殊優異，經學校審查核准者，得報考全國科學班聯合學科資格考試；通過後，始得修讀第二階段學程。</a:t>
            </a:r>
          </a:p>
          <a:p>
            <a:endParaRPr lang="en-US" altLang="zh-TW" sz="1500" dirty="0">
              <a:latin typeface="微軟正黑體" panose="020B0604030504040204" pitchFamily="34" charset="-120"/>
              <a:ea typeface="微軟正黑體" panose="020B0604030504040204" pitchFamily="34" charset="-120"/>
            </a:endParaRPr>
          </a:p>
          <a:p>
            <a:r>
              <a:rPr lang="zh-TW" altLang="en-US" sz="3000" dirty="0">
                <a:latin typeface="微軟正黑體" panose="020B0604030504040204" pitchFamily="34" charset="-120"/>
                <a:ea typeface="微軟正黑體" panose="020B0604030504040204" pitchFamily="34" charset="-120"/>
              </a:rPr>
              <a:t>學生參加全國科學班聯合學科資格考試，所通過之數理科目得申請准予免修。</a:t>
            </a:r>
          </a:p>
          <a:p>
            <a:endParaRPr lang="en-US" altLang="zh-TW" sz="1600" dirty="0">
              <a:latin typeface="微軟正黑體" panose="020B0604030504040204" pitchFamily="34" charset="-120"/>
              <a:ea typeface="微軟正黑體" panose="020B0604030504040204" pitchFamily="34" charset="-120"/>
            </a:endParaRPr>
          </a:p>
          <a:p>
            <a:r>
              <a:rPr lang="zh-TW" altLang="en-US" sz="3000" dirty="0">
                <a:latin typeface="微軟正黑體" panose="020B0604030504040204" pitchFamily="34" charset="-120"/>
                <a:ea typeface="微軟正黑體" panose="020B0604030504040204" pitchFamily="34" charset="-120"/>
              </a:rPr>
              <a:t>學生修讀第二階段學程期間，應在合作大學教師之指導下，完成個別科學研究。</a:t>
            </a:r>
          </a:p>
        </p:txBody>
      </p:sp>
      <p:sp>
        <p:nvSpPr>
          <p:cNvPr id="7" name="文字方塊 6"/>
          <p:cNvSpPr txBox="1"/>
          <p:nvPr/>
        </p:nvSpPr>
        <p:spPr>
          <a:xfrm>
            <a:off x="2370916" y="166160"/>
            <a:ext cx="4440639" cy="707886"/>
          </a:xfrm>
          <a:prstGeom prst="rect">
            <a:avLst/>
          </a:prstGeom>
          <a:noFill/>
        </p:spPr>
        <p:txBody>
          <a:bodyPr wrap="none" rtlCol="0">
            <a:spAutoFit/>
          </a:bodyPr>
          <a:lstStyle/>
          <a:p>
            <a:r>
              <a:rPr lang="zh-TW" altLang="en-US" sz="4000" b="1" dirty="0">
                <a:solidFill>
                  <a:schemeClr val="accent5">
                    <a:lumMod val="50000"/>
                  </a:schemeClr>
                </a:solidFill>
                <a:latin typeface="微軟正黑體" panose="020B0604030504040204" pitchFamily="34" charset="-120"/>
                <a:ea typeface="微軟正黑體" panose="020B0604030504040204" pitchFamily="34" charset="-120"/>
              </a:rPr>
              <a:t>科學班課程規劃</a:t>
            </a:r>
            <a:r>
              <a:rPr lang="en-US" altLang="zh-TW" sz="4000" b="1" dirty="0">
                <a:solidFill>
                  <a:schemeClr val="accent5">
                    <a:lumMod val="50000"/>
                  </a:schemeClr>
                </a:solidFill>
                <a:latin typeface="微軟正黑體" panose="020B0604030504040204" pitchFamily="34" charset="-120"/>
                <a:ea typeface="微軟正黑體" panose="020B0604030504040204" pitchFamily="34" charset="-120"/>
              </a:rPr>
              <a:t>(2)</a:t>
            </a:r>
            <a:endParaRPr lang="zh-TW" altLang="en-US" sz="4000" b="1" cap="all" spc="50" dirty="0">
              <a:ln w="15875" cmpd="sng">
                <a:solidFill>
                  <a:srgbClr val="FFFFFF"/>
                </a:solidFill>
                <a:prstDash val="solid"/>
              </a:ln>
              <a:solidFill>
                <a:schemeClr val="accent5">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56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 name="文字方塊 3"/>
          <p:cNvSpPr txBox="1"/>
          <p:nvPr/>
        </p:nvSpPr>
        <p:spPr>
          <a:xfrm>
            <a:off x="2976028" y="5661248"/>
            <a:ext cx="5688632"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資料來源：</a:t>
            </a:r>
            <a:r>
              <a:rPr lang="zh-TW" altLang="zh-TW"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dirty="0">
              <a:solidFill>
                <a:srgbClr val="002060"/>
              </a:solidFill>
              <a:latin typeface="微軟正黑體" panose="020B0604030504040204" pitchFamily="34" charset="-120"/>
              <a:ea typeface="微軟正黑體" panose="020B0604030504040204" pitchFamily="34" charset="-120"/>
            </a:endParaRPr>
          </a:p>
        </p:txBody>
      </p:sp>
      <p:sp>
        <p:nvSpPr>
          <p:cNvPr id="5" name="矩形 4"/>
          <p:cNvSpPr/>
          <p:nvPr/>
        </p:nvSpPr>
        <p:spPr>
          <a:xfrm>
            <a:off x="827584" y="1228354"/>
            <a:ext cx="7488832" cy="4370427"/>
          </a:xfrm>
          <a:prstGeom prst="rect">
            <a:avLst/>
          </a:prstGeom>
        </p:spPr>
        <p:txBody>
          <a:bodyPr wrap="square">
            <a:spAutoFit/>
          </a:bodyPr>
          <a:lstStyle/>
          <a:p>
            <a:pPr marL="457200" indent="-457200">
              <a:buClr>
                <a:srgbClr val="002060"/>
              </a:buClr>
              <a:buFont typeface="+mj-ea"/>
              <a:buAutoNum type="ea1ChtPeriod"/>
            </a:pPr>
            <a:r>
              <a:rPr lang="zh-TW" altLang="en-US" sz="2400" dirty="0">
                <a:latin typeface="微軟正黑體" panose="020B0604030504040204" pitchFamily="34" charset="-120"/>
                <a:ea typeface="微軟正黑體" panose="020B0604030504040204" pitchFamily="34" charset="-120"/>
              </a:rPr>
              <a:t>科學班畢業學生應修畢各開班實施計畫所定課程，並修畢一百六十學分，以取得高級中學畢業證書。</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endParaRPr lang="en-US" altLang="zh-TW" sz="1400" dirty="0">
              <a:latin typeface="微軟正黑體" panose="020B0604030504040204" pitchFamily="34" charset="-120"/>
              <a:ea typeface="微軟正黑體" panose="020B0604030504040204" pitchFamily="34" charset="-120"/>
            </a:endParaRPr>
          </a:p>
          <a:p>
            <a:pPr marL="457200" indent="-457200">
              <a:buClr>
                <a:srgbClr val="002060"/>
              </a:buClr>
              <a:buFont typeface="+mj-ea"/>
              <a:buAutoNum type="ea1ChtPeriod"/>
            </a:pPr>
            <a:r>
              <a:rPr lang="zh-TW" altLang="en-US" sz="2400" dirty="0">
                <a:latin typeface="微軟正黑體" panose="020B0604030504040204" pitchFamily="34" charset="-120"/>
                <a:ea typeface="微軟正黑體" panose="020B0604030504040204" pitchFamily="34" charset="-120"/>
              </a:rPr>
              <a:t>科學班學生於就讀期間之學科資格考試成績及個別研究成果得作為「大學多元入學方案」甄選入學之參據。學生於第二階段學程修得之數理科學分及修課證明書，得作為將來進入大學後抵免學分之參考。</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endParaRPr lang="en-US" altLang="zh-TW" sz="1400" dirty="0">
              <a:latin typeface="微軟正黑體" panose="020B0604030504040204" pitchFamily="34" charset="-120"/>
              <a:ea typeface="微軟正黑體" panose="020B0604030504040204" pitchFamily="34" charset="-120"/>
            </a:endParaRPr>
          </a:p>
          <a:p>
            <a:pPr marL="457200" indent="-457200">
              <a:buClr>
                <a:srgbClr val="002060"/>
              </a:buClr>
              <a:buFont typeface="+mj-ea"/>
              <a:buAutoNum type="ea1ChtPeriod"/>
            </a:pPr>
            <a:r>
              <a:rPr lang="zh-TW" altLang="en-US" sz="2400" dirty="0">
                <a:latin typeface="微軟正黑體" panose="020B0604030504040204" pitchFamily="34" charset="-120"/>
                <a:ea typeface="微軟正黑體" panose="020B0604030504040204" pitchFamily="34" charset="-120"/>
              </a:rPr>
              <a:t>科學班學生就讀期間通過高級中學與合作大學辦理之學科資格考試，未修畢第二階段學程者，其升學仍依「大學多元入學方案」辦理。</a:t>
            </a:r>
          </a:p>
          <a:p>
            <a:pPr marL="457200" indent="-457200">
              <a:buFont typeface="+mj-ea"/>
              <a:buAutoNum type="ea1ChtPeriod"/>
            </a:pPr>
            <a:endParaRPr lang="zh-TW" altLang="en-US" sz="2400" dirty="0">
              <a:solidFill>
                <a:srgbClr val="002060"/>
              </a:solidFill>
            </a:endParaRPr>
          </a:p>
        </p:txBody>
      </p:sp>
      <p:sp>
        <p:nvSpPr>
          <p:cNvPr id="6" name="文字方塊 5"/>
          <p:cNvSpPr txBox="1"/>
          <p:nvPr/>
        </p:nvSpPr>
        <p:spPr>
          <a:xfrm>
            <a:off x="2555776" y="289973"/>
            <a:ext cx="3775393" cy="707886"/>
          </a:xfrm>
          <a:prstGeom prst="rect">
            <a:avLst/>
          </a:prstGeom>
          <a:noFill/>
        </p:spPr>
        <p:txBody>
          <a:bodyPr wrap="none" rtlCol="0">
            <a:sp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科學班升學進路</a:t>
            </a:r>
          </a:p>
        </p:txBody>
      </p:sp>
    </p:spTree>
    <p:extLst>
      <p:ext uri="{BB962C8B-B14F-4D97-AF65-F5344CB8AC3E}">
        <p14:creationId xmlns:p14="http://schemas.microsoft.com/office/powerpoint/2010/main" val="342101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 name="文字方塊 3"/>
          <p:cNvSpPr txBox="1"/>
          <p:nvPr/>
        </p:nvSpPr>
        <p:spPr>
          <a:xfrm>
            <a:off x="3707904" y="5157192"/>
            <a:ext cx="5184576"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資料來源：</a:t>
            </a:r>
            <a:r>
              <a:rPr lang="zh-TW" altLang="zh-TW"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dirty="0">
              <a:solidFill>
                <a:srgbClr val="00206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339752" y="260648"/>
            <a:ext cx="4801314" cy="707886"/>
          </a:xfrm>
          <a:prstGeom prst="rect">
            <a:avLst/>
          </a:prstGeom>
          <a:noFill/>
        </p:spPr>
        <p:txBody>
          <a:bodyPr wrap="none" rtlCol="0">
            <a:sp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科學班退場輔導機制</a:t>
            </a:r>
          </a:p>
        </p:txBody>
      </p:sp>
      <p:sp>
        <p:nvSpPr>
          <p:cNvPr id="7" name="內容版面配置區 2"/>
          <p:cNvSpPr txBox="1">
            <a:spLocks/>
          </p:cNvSpPr>
          <p:nvPr/>
        </p:nvSpPr>
        <p:spPr>
          <a:xfrm>
            <a:off x="899592" y="1412776"/>
            <a:ext cx="7344816" cy="239600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3200" dirty="0">
                <a:solidFill>
                  <a:schemeClr val="tx1"/>
                </a:solidFill>
                <a:latin typeface="微軟正黑體" panose="020B0604030504040204" pitchFamily="34" charset="-120"/>
                <a:ea typeface="微軟正黑體" panose="020B0604030504040204" pitchFamily="34" charset="-120"/>
              </a:rPr>
              <a:t>科學班學生就讀期間，因學習適應、生涯規劃考量、或未通過學科資格考試等因素，無法繼續第二階段學程者，</a:t>
            </a:r>
            <a:r>
              <a:rPr lang="zh-TW" altLang="en-US" sz="3200" b="1" dirty="0">
                <a:solidFill>
                  <a:srgbClr val="FF0000"/>
                </a:solidFill>
                <a:latin typeface="微軟正黑體" panose="020B0604030504040204" pitchFamily="34" charset="-120"/>
                <a:ea typeface="微軟正黑體" panose="020B0604030504040204" pitchFamily="34" charset="-120"/>
              </a:rPr>
              <a:t>得轉介校內其他班級</a:t>
            </a:r>
            <a:r>
              <a:rPr lang="zh-TW" altLang="en-US" sz="3200" dirty="0">
                <a:solidFill>
                  <a:schemeClr val="tx1"/>
                </a:solidFill>
                <a:latin typeface="微軟正黑體" panose="020B0604030504040204" pitchFamily="34" charset="-120"/>
                <a:ea typeface="微軟正黑體" panose="020B0604030504040204" pitchFamily="34" charset="-120"/>
              </a:rPr>
              <a:t>就讀。</a:t>
            </a:r>
          </a:p>
        </p:txBody>
      </p:sp>
    </p:spTree>
    <p:extLst>
      <p:ext uri="{BB962C8B-B14F-4D97-AF65-F5344CB8AC3E}">
        <p14:creationId xmlns:p14="http://schemas.microsoft.com/office/powerpoint/2010/main" val="363291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786966" y="760760"/>
            <a:ext cx="7570068" cy="720080"/>
          </a:xfrm>
        </p:spPr>
        <p:txBody>
          <a:bodyPr>
            <a:normAutofit/>
          </a:bodyPr>
          <a:lstStyle/>
          <a:p>
            <a:pPr algn="ctr"/>
            <a:r>
              <a:rPr lang="en-US" altLang="zh-TW" sz="3400" dirty="0">
                <a:solidFill>
                  <a:schemeClr val="accent1">
                    <a:lumMod val="50000"/>
                  </a:schemeClr>
                </a:solidFill>
                <a:effectLst/>
                <a:latin typeface="微軟正黑體" panose="020B0604030504040204" pitchFamily="34" charset="-120"/>
                <a:ea typeface="微軟正黑體" panose="020B0604030504040204" pitchFamily="34" charset="-120"/>
                <a:cs typeface="+mn-cs"/>
              </a:rPr>
              <a:t>110</a:t>
            </a:r>
            <a:r>
              <a:rPr lang="zh-TW" altLang="zh-TW" sz="3400" dirty="0">
                <a:solidFill>
                  <a:schemeClr val="accent1">
                    <a:lumMod val="50000"/>
                  </a:schemeClr>
                </a:solidFill>
                <a:effectLst/>
                <a:latin typeface="微軟正黑體" panose="020B0604030504040204" pitchFamily="34" charset="-120"/>
                <a:ea typeface="微軟正黑體" panose="020B0604030504040204" pitchFamily="34" charset="-120"/>
                <a:cs typeface="+mn-cs"/>
              </a:rPr>
              <a:t>學年度辦理科學班甄選入學學校</a:t>
            </a:r>
            <a:endParaRPr lang="zh-TW" altLang="en-US"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1237" t="-196" r="1778" b="3481"/>
          <a:stretch/>
        </p:blipFill>
        <p:spPr>
          <a:xfrm>
            <a:off x="179512" y="1484784"/>
            <a:ext cx="8424936" cy="4392488"/>
          </a:xfrm>
          <a:prstGeom prst="rect">
            <a:avLst/>
          </a:prstGeom>
        </p:spPr>
      </p:pic>
    </p:spTree>
    <p:extLst>
      <p:ext uri="{BB962C8B-B14F-4D97-AF65-F5344CB8AC3E}">
        <p14:creationId xmlns:p14="http://schemas.microsoft.com/office/powerpoint/2010/main" val="156673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1763688" y="140159"/>
            <a:ext cx="6408712"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科學班</a:t>
            </a:r>
            <a:r>
              <a:rPr lang="zh-TW" altLang="zh-TW" sz="4000" b="1" dirty="0">
                <a:solidFill>
                  <a:schemeClr val="accent1">
                    <a:lumMod val="50000"/>
                  </a:schemeClr>
                </a:solidFill>
                <a:latin typeface="微軟正黑體" panose="020B0604030504040204" pitchFamily="34" charset="-120"/>
                <a:ea typeface="微軟正黑體" panose="020B0604030504040204" pitchFamily="34" charset="-120"/>
              </a:rPr>
              <a:t>招生對象</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與名額</a:t>
            </a:r>
          </a:p>
        </p:txBody>
      </p:sp>
      <p:sp>
        <p:nvSpPr>
          <p:cNvPr id="3" name="內容版面配置區 2"/>
          <p:cNvSpPr>
            <a:spLocks noGrp="1"/>
          </p:cNvSpPr>
          <p:nvPr>
            <p:ph idx="1"/>
          </p:nvPr>
        </p:nvSpPr>
        <p:spPr>
          <a:xfrm>
            <a:off x="457200" y="1423317"/>
            <a:ext cx="8229600" cy="4525963"/>
          </a:xfrm>
        </p:spPr>
        <p:txBody>
          <a:bodyPr/>
          <a:lstStyle/>
          <a:p>
            <a:pPr marL="514350" indent="-514350">
              <a:buFont typeface="+mj-ea"/>
              <a:buAutoNum type="ea1ChtPeriod"/>
            </a:pPr>
            <a:r>
              <a:rPr lang="zh-TW" altLang="zh-TW" dirty="0">
                <a:solidFill>
                  <a:srgbClr val="002060"/>
                </a:solidFill>
                <a:latin typeface="微軟正黑體" panose="020B0604030504040204" pitchFamily="34" charset="-120"/>
                <a:ea typeface="微軟正黑體" panose="020B0604030504040204" pitchFamily="34" charset="-120"/>
              </a:rPr>
              <a:t>招生對象：凡國民中學</a:t>
            </a:r>
            <a:r>
              <a:rPr lang="zh-TW" altLang="zh-TW" dirty="0">
                <a:solidFill>
                  <a:srgbClr val="FF0000"/>
                </a:solidFill>
                <a:latin typeface="微軟正黑體" panose="020B0604030504040204" pitchFamily="34" charset="-120"/>
                <a:ea typeface="微軟正黑體" panose="020B0604030504040204" pitchFamily="34" charset="-120"/>
              </a:rPr>
              <a:t>應屆畢業</a:t>
            </a:r>
            <a:r>
              <a:rPr lang="zh-TW" altLang="zh-TW" dirty="0">
                <a:solidFill>
                  <a:srgbClr val="002060"/>
                </a:solidFill>
                <a:latin typeface="微軟正黑體" panose="020B0604030504040204" pitchFamily="34" charset="-120"/>
                <a:ea typeface="微軟正黑體" panose="020B0604030504040204" pitchFamily="34" charset="-120"/>
              </a:rPr>
              <a:t>、高級中學國中部</a:t>
            </a:r>
            <a:r>
              <a:rPr lang="zh-TW" altLang="zh-TW" dirty="0">
                <a:solidFill>
                  <a:srgbClr val="FF0000"/>
                </a:solidFill>
                <a:latin typeface="微軟正黑體" panose="020B0604030504040204" pitchFamily="34" charset="-120"/>
                <a:ea typeface="微軟正黑體" panose="020B0604030504040204" pitchFamily="34" charset="-120"/>
              </a:rPr>
              <a:t>應屆畢業</a:t>
            </a:r>
            <a:r>
              <a:rPr lang="zh-TW" altLang="zh-TW" dirty="0">
                <a:solidFill>
                  <a:srgbClr val="002060"/>
                </a:solidFill>
                <a:latin typeface="微軟正黑體" panose="020B0604030504040204" pitchFamily="34" charset="-120"/>
                <a:ea typeface="微軟正黑體" panose="020B0604030504040204" pitchFamily="34" charset="-120"/>
              </a:rPr>
              <a:t>或符合「特殊教育學生調整入學年齡及修業年限實施辦法」之國</a:t>
            </a:r>
            <a:r>
              <a:rPr lang="zh-TW" altLang="en-US" dirty="0">
                <a:solidFill>
                  <a:srgbClr val="002060"/>
                </a:solidFill>
                <a:latin typeface="微軟正黑體" panose="020B0604030504040204" pitchFamily="34" charset="-120"/>
                <a:ea typeface="微軟正黑體" panose="020B0604030504040204" pitchFamily="34" charset="-120"/>
              </a:rPr>
              <a:t>中</a:t>
            </a:r>
            <a:r>
              <a:rPr lang="zh-TW" altLang="zh-TW" dirty="0">
                <a:solidFill>
                  <a:srgbClr val="002060"/>
                </a:solidFill>
                <a:latin typeface="微軟正黑體" panose="020B0604030504040204" pitchFamily="34" charset="-120"/>
                <a:ea typeface="微軟正黑體" panose="020B0604030504040204" pitchFamily="34" charset="-120"/>
              </a:rPr>
              <a:t>學生。</a:t>
            </a:r>
          </a:p>
          <a:p>
            <a:pPr marL="514350" indent="-514350">
              <a:buFont typeface="+mj-ea"/>
              <a:buAutoNum type="ea1ChtPeriod"/>
            </a:pPr>
            <a:r>
              <a:rPr lang="zh-TW" altLang="zh-TW" dirty="0">
                <a:solidFill>
                  <a:srgbClr val="002060"/>
                </a:solidFill>
                <a:latin typeface="微軟正黑體" panose="020B0604030504040204" pitchFamily="34" charset="-120"/>
                <a:ea typeface="微軟正黑體" panose="020B0604030504040204" pitchFamily="34" charset="-120"/>
              </a:rPr>
              <a:t>招收人數：</a:t>
            </a:r>
            <a:r>
              <a:rPr lang="en-US" altLang="zh-TW" dirty="0">
                <a:solidFill>
                  <a:srgbClr val="002060"/>
                </a:solidFill>
                <a:latin typeface="微軟正黑體" panose="020B0604030504040204" pitchFamily="34" charset="-120"/>
                <a:ea typeface="微軟正黑體" panose="020B0604030504040204" pitchFamily="34" charset="-120"/>
              </a:rPr>
              <a:t>30</a:t>
            </a:r>
            <a:r>
              <a:rPr lang="zh-TW" altLang="zh-TW" dirty="0">
                <a:solidFill>
                  <a:srgbClr val="002060"/>
                </a:solidFill>
                <a:latin typeface="微軟正黑體" panose="020B0604030504040204" pitchFamily="34" charset="-120"/>
                <a:ea typeface="微軟正黑體" panose="020B0604030504040204" pitchFamily="34" charset="-120"/>
              </a:rPr>
              <a:t>名為限。</a:t>
            </a:r>
            <a:r>
              <a:rPr lang="en-US" altLang="zh-TW" dirty="0">
                <a:solidFill>
                  <a:srgbClr val="002060"/>
                </a:solidFill>
                <a:latin typeface="微軟正黑體" panose="020B0604030504040204" pitchFamily="34" charset="-120"/>
                <a:ea typeface="微軟正黑體" panose="020B0604030504040204" pitchFamily="34" charset="-120"/>
              </a:rPr>
              <a:t/>
            </a:r>
            <a:br>
              <a:rPr lang="en-US" altLang="zh-TW" dirty="0">
                <a:solidFill>
                  <a:srgbClr val="002060"/>
                </a:solidFill>
                <a:latin typeface="微軟正黑體" panose="020B0604030504040204" pitchFamily="34" charset="-120"/>
                <a:ea typeface="微軟正黑體" panose="020B0604030504040204" pitchFamily="34" charset="-120"/>
              </a:rPr>
            </a:br>
            <a:r>
              <a:rPr lang="en-US" altLang="zh-TW" sz="2800" dirty="0">
                <a:solidFill>
                  <a:srgbClr val="002060"/>
                </a:solidFill>
                <a:latin typeface="微軟正黑體" panose="020B0604030504040204" pitchFamily="34" charset="-120"/>
                <a:ea typeface="微軟正黑體" panose="020B0604030504040204" pitchFamily="34" charset="-120"/>
              </a:rPr>
              <a:t>(</a:t>
            </a:r>
            <a:r>
              <a:rPr lang="zh-TW" altLang="en-US" sz="2800" dirty="0">
                <a:solidFill>
                  <a:srgbClr val="002060"/>
                </a:solidFill>
                <a:latin typeface="微軟正黑體" panose="020B0604030504040204" pitchFamily="34" charset="-120"/>
                <a:ea typeface="微軟正黑體" panose="020B0604030504040204" pitchFamily="34" charset="-120"/>
              </a:rPr>
              <a:t>各校</a:t>
            </a:r>
            <a:r>
              <a:rPr lang="zh-TW" altLang="en-US" sz="2800" dirty="0">
                <a:solidFill>
                  <a:srgbClr val="FF0000"/>
                </a:solidFill>
                <a:latin typeface="微軟正黑體" panose="020B0604030504040204" pitchFamily="34" charset="-120"/>
                <a:ea typeface="微軟正黑體" panose="020B0604030504040204" pitchFamily="34" charset="-120"/>
              </a:rPr>
              <a:t>實際招生名額與招生性別以各校經核定後公告之簡章為準</a:t>
            </a:r>
            <a:r>
              <a:rPr lang="en-US" altLang="zh-TW" sz="2800" dirty="0">
                <a:solidFill>
                  <a:srgbClr val="002060"/>
                </a:solidFill>
                <a:latin typeface="微軟正黑體" panose="020B0604030504040204" pitchFamily="34" charset="-120"/>
                <a:ea typeface="微軟正黑體" panose="020B0604030504040204" pitchFamily="34" charset="-120"/>
              </a:rPr>
              <a:t>)</a:t>
            </a:r>
          </a:p>
          <a:p>
            <a:r>
              <a:rPr lang="zh-TW" altLang="en-US" b="1" dirty="0">
                <a:solidFill>
                  <a:srgbClr val="FF0000"/>
                </a:solidFill>
                <a:latin typeface="微軟正黑體" panose="020B0604030504040204" pitchFamily="34" charset="-120"/>
                <a:ea typeface="微軟正黑體" panose="020B0604030504040204" pitchFamily="34" charset="-120"/>
              </a:rPr>
              <a:t>科學班採各校單獨招生，同時考試。</a:t>
            </a:r>
          </a:p>
        </p:txBody>
      </p:sp>
    </p:spTree>
    <p:extLst>
      <p:ext uri="{BB962C8B-B14F-4D97-AF65-F5344CB8AC3E}">
        <p14:creationId xmlns:p14="http://schemas.microsoft.com/office/powerpoint/2010/main" val="19573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2" name="標題 1"/>
          <p:cNvSpPr>
            <a:spLocks noGrp="1"/>
          </p:cNvSpPr>
          <p:nvPr>
            <p:ph type="title"/>
          </p:nvPr>
        </p:nvSpPr>
        <p:spPr>
          <a:xfrm>
            <a:off x="1129308" y="260648"/>
            <a:ext cx="6885384" cy="72008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科學班報考資格</a:t>
            </a:r>
          </a:p>
        </p:txBody>
      </p:sp>
      <p:sp>
        <p:nvSpPr>
          <p:cNvPr id="3" name="內容版面配置區 2"/>
          <p:cNvSpPr>
            <a:spLocks noGrp="1"/>
          </p:cNvSpPr>
          <p:nvPr>
            <p:ph idx="1"/>
          </p:nvPr>
        </p:nvSpPr>
        <p:spPr>
          <a:xfrm>
            <a:off x="791580" y="1052736"/>
            <a:ext cx="7560840" cy="4248472"/>
          </a:xfrm>
        </p:spPr>
        <p:txBody>
          <a:bodyPr>
            <a:noAutofit/>
          </a:bodyPr>
          <a:lstStyle/>
          <a:p>
            <a:pPr marL="539496" indent="-457200">
              <a:buFont typeface="+mj-ea"/>
              <a:buAutoNum type="ea1ChtPeriod"/>
            </a:pPr>
            <a:r>
              <a:rPr lang="zh-TW" altLang="en-US" sz="2000" dirty="0">
                <a:latin typeface="微軟正黑體" panose="020B0604030504040204" pitchFamily="34" charset="-120"/>
                <a:ea typeface="微軟正黑體" panose="020B0604030504040204" pitchFamily="34" charset="-120"/>
              </a:rPr>
              <a:t>國民中學（或同等學力）應屆畢業生。</a:t>
            </a:r>
            <a:endParaRPr lang="en-US" altLang="zh-TW" sz="2000" dirty="0">
              <a:latin typeface="微軟正黑體" panose="020B0604030504040204" pitchFamily="34" charset="-120"/>
              <a:ea typeface="微軟正黑體" panose="020B0604030504040204" pitchFamily="34" charset="-120"/>
            </a:endParaRPr>
          </a:p>
          <a:p>
            <a:pPr marL="539496" indent="-457200">
              <a:buFont typeface="+mj-ea"/>
              <a:buAutoNum type="ea1ChtPeriod"/>
            </a:pPr>
            <a:r>
              <a:rPr lang="zh-TW" altLang="en-US" sz="2000" dirty="0">
                <a:latin typeface="微軟正黑體" panose="020B0604030504040204" pitchFamily="34" charset="-120"/>
                <a:ea typeface="微軟正黑體" panose="020B0604030504040204" pitchFamily="34" charset="-120"/>
              </a:rPr>
              <a:t>符合「特殊教育學生調整入學年齡及修業年限實施辦法」規定，並經各該主管機關認定具國民中學畢業資格之學生。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經學校推薦後，始得報考科學班；推薦總人數，以該國民中學應屆畢業生總人數百分之二十為限（各校自行訂定之排名規則依序推薦）。</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國中期間</a:t>
            </a:r>
            <a:r>
              <a:rPr lang="zh-TW" altLang="zh-TW" sz="2000" dirty="0">
                <a:latin typeface="微軟正黑體" panose="020B0604030504040204" pitchFamily="34" charset="-120"/>
                <a:ea typeface="微軟正黑體" panose="020B0604030504040204" pitchFamily="34" charset="-120"/>
              </a:rPr>
              <a:t>經各該主管教育行政機關鑑定為數理資賦優異者。</a:t>
            </a:r>
          </a:p>
          <a:p>
            <a:pPr lvl="1"/>
            <a:r>
              <a:rPr lang="zh-TW" altLang="en-US" sz="2000" dirty="0">
                <a:latin typeface="微軟正黑體" panose="020B0604030504040204" pitchFamily="34" charset="-120"/>
                <a:ea typeface="微軟正黑體" panose="020B0604030504040204" pitchFamily="34" charset="-120"/>
              </a:rPr>
              <a:t>國中期間</a:t>
            </a:r>
            <a:r>
              <a:rPr lang="zh-TW" altLang="zh-TW" sz="2000" dirty="0">
                <a:latin typeface="微軟正黑體" panose="020B0604030504040204" pitchFamily="34" charset="-120"/>
                <a:ea typeface="微軟正黑體" panose="020B0604030504040204" pitchFamily="34" charset="-120"/>
              </a:rPr>
              <a:t>通過「國際國中生科學奧林匹亞競賽」或「國際數理奧林匹亞競賽」初選，或具備「亞太數學奧林匹亞競賽國家代表隊決選研習營」報名資格。</a:t>
            </a:r>
          </a:p>
          <a:p>
            <a:pPr lvl="1"/>
            <a:r>
              <a:rPr lang="zh-TW" altLang="en-US" sz="2000" dirty="0">
                <a:latin typeface="微軟正黑體" panose="020B0604030504040204" pitchFamily="34" charset="-120"/>
                <a:ea typeface="微軟正黑體" panose="020B0604030504040204" pitchFamily="34" charset="-120"/>
              </a:rPr>
              <a:t>國中期間</a:t>
            </a:r>
            <a:r>
              <a:rPr lang="zh-TW" altLang="zh-TW" sz="2000" dirty="0">
                <a:latin typeface="微軟正黑體" panose="020B0604030504040204" pitchFamily="34" charset="-120"/>
                <a:ea typeface="微軟正黑體" panose="020B0604030504040204" pitchFamily="34" charset="-120"/>
              </a:rPr>
              <a:t>曾獲教育部或國教署或科技部主辦有關數理科目之全國競賽（例如全國中小學科學展覽會）前三名或佳作。</a:t>
            </a:r>
            <a:endParaRPr lang="en-US" altLang="zh-TW" sz="2000" dirty="0">
              <a:latin typeface="微軟正黑體" panose="020B0604030504040204" pitchFamily="34" charset="-120"/>
              <a:ea typeface="微軟正黑體" panose="020B0604030504040204" pitchFamily="34" charset="-120"/>
            </a:endParaRPr>
          </a:p>
          <a:p>
            <a:r>
              <a:rPr lang="zh-TW" altLang="zh-TW" sz="2000" b="1" dirty="0">
                <a:solidFill>
                  <a:srgbClr val="FF0000"/>
                </a:solidFill>
                <a:latin typeface="微軟正黑體" panose="020B0604030504040204" pitchFamily="34" charset="-120"/>
                <a:ea typeface="微軟正黑體" panose="020B0604030504040204" pitchFamily="34" charset="-120"/>
              </a:rPr>
              <a:t>通過心理素質評估</a:t>
            </a:r>
            <a:r>
              <a:rPr lang="zh-TW" altLang="en-US" sz="2000" b="1" dirty="0">
                <a:solidFill>
                  <a:srgbClr val="FF0000"/>
                </a:solidFill>
                <a:latin typeface="微軟正黑體" panose="020B0604030504040204" pitchFamily="34" charset="-120"/>
                <a:ea typeface="微軟正黑體" panose="020B0604030504040204" pitchFamily="34" charset="-120"/>
              </a:rPr>
              <a:t>（學生優異表現及科學能力量表，請就讀國中學校老師觀察推薦並經教務處核章）</a:t>
            </a:r>
            <a:r>
              <a:rPr lang="zh-TW" altLang="zh-TW"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endParaRPr lang="en-US" altLang="zh-TW" sz="2000" dirty="0">
              <a:latin typeface="文鼎粗圓" pitchFamily="49" charset="-120"/>
              <a:ea typeface="文鼎粗圓" pitchFamily="49" charset="-120"/>
            </a:endParaRPr>
          </a:p>
          <a:p>
            <a:pPr marL="118872" indent="0">
              <a:buNone/>
            </a:pPr>
            <a:r>
              <a:rPr lang="zh-TW" altLang="en-US" sz="2000" dirty="0">
                <a:latin typeface="文鼎粗圓" pitchFamily="49" charset="-120"/>
                <a:ea typeface="文鼎粗圓" pitchFamily="49" charset="-120"/>
              </a:rPr>
              <a:t>                       </a:t>
            </a:r>
            <a:r>
              <a:rPr lang="zh-TW" altLang="en-US" sz="2000" b="1" dirty="0">
                <a:solidFill>
                  <a:srgbClr val="FF0000"/>
                </a:solidFill>
                <a:latin typeface="微軟正黑體" panose="020B0604030504040204" pitchFamily="34" charset="-120"/>
                <a:ea typeface="微軟正黑體" panose="020B0604030504040204" pitchFamily="34" charset="-120"/>
              </a:rPr>
              <a:t>註：科學班採各校單獨招生，同時考試。</a:t>
            </a:r>
          </a:p>
        </p:txBody>
      </p:sp>
    </p:spTree>
    <p:extLst>
      <p:ext uri="{BB962C8B-B14F-4D97-AF65-F5344CB8AC3E}">
        <p14:creationId xmlns:p14="http://schemas.microsoft.com/office/powerpoint/2010/main" val="411837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7" name="內容版面配置區 2"/>
          <p:cNvSpPr txBox="1">
            <a:spLocks/>
          </p:cNvSpPr>
          <p:nvPr/>
        </p:nvSpPr>
        <p:spPr bwMode="gray">
          <a:xfrm>
            <a:off x="946248" y="1772816"/>
            <a:ext cx="7308812" cy="3600400"/>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514350" indent="-514350">
              <a:buClr>
                <a:srgbClr val="002060"/>
              </a:buClr>
              <a:buFont typeface="+mj-ea"/>
              <a:buAutoNum type="ea1ChtPeriod"/>
            </a:pPr>
            <a:r>
              <a:rPr lang="zh-TW" altLang="en-US" b="0" dirty="0">
                <a:latin typeface="微軟正黑體" panose="020B0604030504040204" pitchFamily="34" charset="-120"/>
                <a:ea typeface="微軟正黑體" panose="020B0604030504040204" pitchFamily="34" charset="-120"/>
              </a:rPr>
              <a:t>招生學校多</a:t>
            </a:r>
            <a:r>
              <a:rPr lang="zh-TW" altLang="zh-TW" b="0" dirty="0">
                <a:latin typeface="微軟正黑體" panose="020B0604030504040204" pitchFamily="34" charset="-120"/>
                <a:ea typeface="微軟正黑體" panose="020B0604030504040204" pitchFamily="34" charset="-120"/>
              </a:rPr>
              <a:t>採</a:t>
            </a:r>
            <a:r>
              <a:rPr lang="zh-TW" altLang="zh-TW" b="0" dirty="0">
                <a:solidFill>
                  <a:srgbClr val="FF0000"/>
                </a:solidFill>
                <a:latin typeface="微軟正黑體" panose="020B0604030504040204" pitchFamily="34" charset="-120"/>
                <a:ea typeface="微軟正黑體" panose="020B0604030504040204" pitchFamily="34" charset="-120"/>
              </a:rPr>
              <a:t>網路下載自行列印</a:t>
            </a:r>
            <a:r>
              <a:rPr lang="zh-TW" altLang="zh-TW" b="0" dirty="0">
                <a:latin typeface="微軟正黑體" panose="020B0604030504040204" pitchFamily="34" charset="-120"/>
                <a:ea typeface="微軟正黑體" panose="020B0604030504040204" pitchFamily="34" charset="-120"/>
              </a:rPr>
              <a:t>方式，不另發售。</a:t>
            </a:r>
          </a:p>
          <a:p>
            <a:pPr marL="514350" indent="-514350">
              <a:buClr>
                <a:srgbClr val="002060"/>
              </a:buClr>
              <a:buFont typeface="+mj-ea"/>
              <a:buAutoNum type="ea1ChtPeriod"/>
            </a:pPr>
            <a:r>
              <a:rPr lang="zh-TW" altLang="zh-TW" b="0" dirty="0">
                <a:latin typeface="微軟正黑體" panose="020B0604030504040204" pitchFamily="34" charset="-120"/>
                <a:ea typeface="微軟正黑體" panose="020B0604030504040204" pitchFamily="34" charset="-120"/>
              </a:rPr>
              <a:t>下載日期：</a:t>
            </a:r>
            <a:r>
              <a:rPr lang="zh-TW" altLang="en-US" b="0" dirty="0">
                <a:latin typeface="微軟正黑體" panose="020B0604030504040204" pitchFamily="34" charset="-120"/>
                <a:ea typeface="微軟正黑體" panose="020B0604030504040204" pitchFamily="34" charset="-120"/>
              </a:rPr>
              <a:t>依各校網頁公告</a:t>
            </a:r>
            <a:r>
              <a:rPr lang="zh-TW" altLang="zh-TW" b="0" dirty="0">
                <a:latin typeface="微軟正黑體" panose="020B0604030504040204" pitchFamily="34" charset="-120"/>
                <a:ea typeface="微軟正黑體" panose="020B0604030504040204" pitchFamily="34" charset="-120"/>
              </a:rPr>
              <a:t>。</a:t>
            </a:r>
          </a:p>
          <a:p>
            <a:pPr marL="514350" indent="-514350">
              <a:buClr>
                <a:srgbClr val="002060"/>
              </a:buClr>
              <a:buFont typeface="+mj-ea"/>
              <a:buAutoNum type="ea1ChtPeriod"/>
            </a:pPr>
            <a:r>
              <a:rPr lang="zh-TW" altLang="zh-TW" b="0" dirty="0">
                <a:latin typeface="微軟正黑體" panose="020B0604030504040204" pitchFamily="34" charset="-120"/>
                <a:ea typeface="微軟正黑體" panose="020B0604030504040204" pitchFamily="34" charset="-120"/>
              </a:rPr>
              <a:t>下載網站：</a:t>
            </a:r>
            <a:r>
              <a:rPr lang="zh-TW" altLang="en-US" b="0" dirty="0">
                <a:latin typeface="微軟正黑體" panose="020B0604030504040204" pitchFamily="34" charset="-120"/>
                <a:ea typeface="微軟正黑體" panose="020B0604030504040204" pitchFamily="34" charset="-120"/>
              </a:rPr>
              <a:t>各招生學校科學班招生網頁</a:t>
            </a:r>
            <a:r>
              <a:rPr lang="zh-TW" altLang="zh-TW" b="0" dirty="0">
                <a:latin typeface="微軟正黑體" panose="020B0604030504040204" pitchFamily="34" charset="-120"/>
                <a:ea typeface="微軟正黑體" panose="020B0604030504040204" pitchFamily="34" charset="-120"/>
              </a:rPr>
              <a:t>。</a:t>
            </a:r>
          </a:p>
          <a:p>
            <a:pPr marL="514350" indent="-514350">
              <a:buClr>
                <a:srgbClr val="002060"/>
              </a:buClr>
              <a:buFont typeface="+mj-ea"/>
              <a:buAutoNum type="ea1ChtPeriod"/>
            </a:pPr>
            <a:r>
              <a:rPr lang="zh-TW" altLang="zh-TW" b="0" dirty="0">
                <a:latin typeface="微軟正黑體" panose="020B0604030504040204" pitchFamily="34" charset="-120"/>
                <a:ea typeface="微軟正黑體" panose="020B0604030504040204" pitchFamily="34" charset="-120"/>
              </a:rPr>
              <a:t>請</a:t>
            </a:r>
            <a:r>
              <a:rPr lang="zh-TW" altLang="zh-TW" b="0" dirty="0">
                <a:solidFill>
                  <a:srgbClr val="FF0000"/>
                </a:solidFill>
                <a:latin typeface="微軟正黑體" panose="020B0604030504040204" pitchFamily="34" charset="-120"/>
                <a:ea typeface="微軟正黑體" panose="020B0604030504040204" pitchFamily="34" charset="-120"/>
              </a:rPr>
              <a:t>家長及各國中老師協助下載各種表格</a:t>
            </a:r>
            <a:r>
              <a:rPr lang="zh-TW" altLang="zh-TW" b="0" dirty="0">
                <a:latin typeface="微軟正黑體" panose="020B0604030504040204" pitchFamily="34" charset="-120"/>
                <a:ea typeface="微軟正黑體" panose="020B0604030504040204" pitchFamily="34" charset="-120"/>
              </a:rPr>
              <a:t>，以</a:t>
            </a:r>
            <a:r>
              <a:rPr lang="en-US" altLang="zh-TW" b="0" dirty="0">
                <a:solidFill>
                  <a:srgbClr val="FF0000"/>
                </a:solidFill>
                <a:latin typeface="微軟正黑體" panose="020B0604030504040204" pitchFamily="34" charset="-120"/>
                <a:ea typeface="微軟正黑體" panose="020B0604030504040204" pitchFamily="34" charset="-120"/>
              </a:rPr>
              <a:t>A4</a:t>
            </a:r>
            <a:r>
              <a:rPr lang="zh-TW" altLang="zh-TW" b="0" dirty="0">
                <a:solidFill>
                  <a:srgbClr val="FF0000"/>
                </a:solidFill>
                <a:latin typeface="微軟正黑體" panose="020B0604030504040204" pitchFamily="34" charset="-120"/>
                <a:ea typeface="微軟正黑體" panose="020B0604030504040204" pitchFamily="34" charset="-120"/>
              </a:rPr>
              <a:t>規格</a:t>
            </a:r>
            <a:r>
              <a:rPr lang="zh-TW" altLang="zh-TW" b="0" dirty="0">
                <a:latin typeface="微軟正黑體" panose="020B0604030504040204" pitchFamily="34" charset="-120"/>
                <a:ea typeface="微軟正黑體" panose="020B0604030504040204" pitchFamily="34" charset="-120"/>
              </a:rPr>
              <a:t>白色普通影印紙（直式）</a:t>
            </a:r>
            <a:r>
              <a:rPr lang="zh-TW" altLang="zh-TW" b="0" dirty="0">
                <a:solidFill>
                  <a:srgbClr val="FF0000"/>
                </a:solidFill>
                <a:latin typeface="微軟正黑體" panose="020B0604030504040204" pitchFamily="34" charset="-120"/>
                <a:ea typeface="微軟正黑體" panose="020B0604030504040204" pitchFamily="34" charset="-120"/>
              </a:rPr>
              <a:t>單面</a:t>
            </a:r>
            <a:r>
              <a:rPr lang="zh-TW" altLang="zh-TW" b="0" dirty="0">
                <a:latin typeface="微軟正黑體" panose="020B0604030504040204" pitchFamily="34" charset="-120"/>
                <a:ea typeface="微軟正黑體" panose="020B0604030504040204" pitchFamily="34" charset="-120"/>
              </a:rPr>
              <a:t>列印，提供有意願且符合資格學生使用。</a:t>
            </a:r>
            <a:endParaRPr lang="zh-TW" altLang="en-US" b="0" kern="0" dirty="0">
              <a:solidFill>
                <a:srgbClr val="002060"/>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1763688" y="764704"/>
            <a:ext cx="5827236" cy="707886"/>
          </a:xfrm>
          <a:prstGeom prst="rect">
            <a:avLst/>
          </a:prstGeom>
          <a:noFill/>
        </p:spPr>
        <p:txBody>
          <a:bodyPr wrap="none" rtlCol="0">
            <a:spAutoFit/>
          </a:bodyPr>
          <a:lstStyle/>
          <a:p>
            <a:pPr>
              <a:spcBef>
                <a:spcPct val="0"/>
              </a:spcBef>
            </a:pP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cs typeface="+mj-cs"/>
              </a:rPr>
              <a:t>科學班簡章及報名表下載</a:t>
            </a:r>
          </a:p>
        </p:txBody>
      </p:sp>
    </p:spTree>
    <p:extLst>
      <p:ext uri="{BB962C8B-B14F-4D97-AF65-F5344CB8AC3E}">
        <p14:creationId xmlns:p14="http://schemas.microsoft.com/office/powerpoint/2010/main" val="391374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1907704" y="134888"/>
            <a:ext cx="5976664"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科學班招生流程與方式</a:t>
            </a: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910009165"/>
              </p:ext>
            </p:extLst>
          </p:nvPr>
        </p:nvGraphicFramePr>
        <p:xfrm>
          <a:off x="457200" y="1412776"/>
          <a:ext cx="8229600" cy="5005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104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206896"/>
            <a:ext cx="8229600" cy="1143000"/>
          </a:xfrm>
        </p:spPr>
        <p:txBody>
          <a:bodyPr>
            <a:normAutofit/>
          </a:bodyPr>
          <a:lstStyle/>
          <a:p>
            <a:r>
              <a:rPr lang="zh-TW" altLang="en-US" sz="4000" b="1" dirty="0">
                <a:solidFill>
                  <a:schemeClr val="tx2">
                    <a:lumMod val="50000"/>
                  </a:schemeClr>
                </a:solidFill>
                <a:latin typeface="微軟正黑體" panose="020B0604030504040204" pitchFamily="34" charset="-120"/>
                <a:ea typeface="微軟正黑體" panose="020B0604030504040204" pitchFamily="34" charset="-120"/>
              </a:rPr>
              <a:t>變更就學區</a:t>
            </a:r>
            <a:endParaRPr lang="zh-TW" altLang="en-US" sz="4400" b="1"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007604" y="1556792"/>
            <a:ext cx="7128792" cy="3744416"/>
          </a:xfrm>
        </p:spPr>
        <p:txBody>
          <a:bodyPr/>
          <a:lstStyle/>
          <a:p>
            <a:r>
              <a:rPr kumimoji="0" lang="zh-TW" altLang="en-US" sz="3200" i="0" kern="1200" dirty="0">
                <a:solidFill>
                  <a:schemeClr val="tx1"/>
                </a:solidFill>
                <a:effectLst/>
                <a:latin typeface="微軟正黑體" panose="020B0604030504040204" pitchFamily="34" charset="-120"/>
                <a:ea typeface="微軟正黑體" panose="020B0604030504040204" pitchFamily="34" charset="-120"/>
              </a:rPr>
              <a:t>依據「高級中等教育法」，全國</a:t>
            </a:r>
            <a:r>
              <a:rPr kumimoji="0" lang="en-US" altLang="zh-TW" sz="3200" i="0" kern="1200" dirty="0">
                <a:solidFill>
                  <a:schemeClr val="tx1"/>
                </a:solidFill>
                <a:effectLst/>
                <a:latin typeface="微軟正黑體" panose="020B0604030504040204" pitchFamily="34" charset="-120"/>
                <a:ea typeface="微軟正黑體" panose="020B0604030504040204" pitchFamily="34" charset="-120"/>
              </a:rPr>
              <a:t>15</a:t>
            </a:r>
            <a:r>
              <a:rPr kumimoji="0" lang="zh-TW" altLang="en-US" sz="3200" i="0" kern="1200" dirty="0">
                <a:solidFill>
                  <a:schemeClr val="tx1"/>
                </a:solidFill>
                <a:effectLst/>
                <a:latin typeface="微軟正黑體" panose="020B0604030504040204" pitchFamily="34" charset="-120"/>
                <a:ea typeface="微軟正黑體" panose="020B0604030504040204" pitchFamily="34" charset="-120"/>
              </a:rPr>
              <a:t>個免試就學區為確保學生就學權益，跨區就讀須事先申請「變更就學區」，並在全國統一的時程規劃下考試。</a:t>
            </a:r>
            <a:endParaRPr lang="en-US" altLang="zh-TW" dirty="0">
              <a:latin typeface="微軟正黑體" panose="020B0604030504040204" pitchFamily="34" charset="-120"/>
              <a:ea typeface="微軟正黑體" panose="020B0604030504040204" pitchFamily="34" charset="-120"/>
            </a:endParaRPr>
          </a:p>
          <a:p>
            <a:r>
              <a:rPr lang="en-US" altLang="zh-TW" b="1" dirty="0">
                <a:solidFill>
                  <a:srgbClr val="FF0000"/>
                </a:solidFill>
                <a:latin typeface="微軟正黑體" panose="020B0604030504040204" pitchFamily="34" charset="-120"/>
                <a:ea typeface="微軟正黑體" panose="020B0604030504040204" pitchFamily="34" charset="-120"/>
              </a:rPr>
              <a:t>110</a:t>
            </a:r>
            <a:r>
              <a:rPr lang="zh-TW" altLang="en-US" b="1" dirty="0">
                <a:solidFill>
                  <a:srgbClr val="FF0000"/>
                </a:solidFill>
                <a:latin typeface="微軟正黑體" panose="020B0604030504040204" pitchFamily="34" charset="-120"/>
                <a:ea typeface="微軟正黑體" panose="020B0604030504040204" pitchFamily="34" charset="-120"/>
              </a:rPr>
              <a:t>年</a:t>
            </a:r>
            <a:r>
              <a:rPr lang="en-US" altLang="zh-TW" b="1" dirty="0">
                <a:solidFill>
                  <a:srgbClr val="FF0000"/>
                </a:solidFill>
                <a:latin typeface="微軟正黑體" panose="020B0604030504040204" pitchFamily="34" charset="-120"/>
                <a:ea typeface="微軟正黑體" panose="020B0604030504040204" pitchFamily="34" charset="-120"/>
              </a:rPr>
              <a:t>4</a:t>
            </a:r>
            <a:r>
              <a:rPr lang="zh-TW" altLang="en-US" b="1" dirty="0">
                <a:solidFill>
                  <a:srgbClr val="FF0000"/>
                </a:solidFill>
                <a:latin typeface="微軟正黑體" panose="020B0604030504040204" pitchFamily="34" charset="-120"/>
                <a:ea typeface="微軟正黑體" panose="020B0604030504040204" pitchFamily="34" charset="-120"/>
              </a:rPr>
              <a:t>月</a:t>
            </a:r>
            <a:r>
              <a:rPr lang="en-US" altLang="zh-TW" b="1" dirty="0">
                <a:solidFill>
                  <a:srgbClr val="FF0000"/>
                </a:solidFill>
                <a:latin typeface="微軟正黑體" panose="020B0604030504040204" pitchFamily="34" charset="-120"/>
                <a:ea typeface="微軟正黑體" panose="020B0604030504040204" pitchFamily="34" charset="-120"/>
              </a:rPr>
              <a:t>26</a:t>
            </a:r>
            <a:r>
              <a:rPr lang="zh-TW" altLang="en-US" b="1" dirty="0">
                <a:solidFill>
                  <a:srgbClr val="FF0000"/>
                </a:solidFill>
                <a:latin typeface="微軟正黑體" panose="020B0604030504040204" pitchFamily="34" charset="-120"/>
                <a:ea typeface="微軟正黑體" panose="020B0604030504040204" pitchFamily="34" charset="-120"/>
              </a:rPr>
              <a:t>日</a:t>
            </a:r>
            <a:r>
              <a:rPr lang="en-US" altLang="zh-TW" b="1" dirty="0">
                <a:solidFill>
                  <a:srgbClr val="FF0000"/>
                </a:solidFill>
                <a:latin typeface="微軟正黑體" panose="020B0604030504040204" pitchFamily="34" charset="-120"/>
                <a:ea typeface="微軟正黑體" panose="020B0604030504040204" pitchFamily="34" charset="-120"/>
              </a:rPr>
              <a:t>-4</a:t>
            </a:r>
            <a:r>
              <a:rPr lang="zh-TW" altLang="en-US" b="1" dirty="0">
                <a:solidFill>
                  <a:srgbClr val="FF0000"/>
                </a:solidFill>
                <a:latin typeface="微軟正黑體" panose="020B0604030504040204" pitchFamily="34" charset="-120"/>
                <a:ea typeface="微軟正黑體" panose="020B0604030504040204" pitchFamily="34" charset="-120"/>
              </a:rPr>
              <a:t>月</a:t>
            </a:r>
            <a:r>
              <a:rPr lang="en-US" altLang="zh-TW" b="1" dirty="0">
                <a:solidFill>
                  <a:srgbClr val="FF0000"/>
                </a:solidFill>
                <a:latin typeface="微軟正黑體" panose="020B0604030504040204" pitchFamily="34" charset="-120"/>
                <a:ea typeface="微軟正黑體" panose="020B0604030504040204" pitchFamily="34" charset="-120"/>
              </a:rPr>
              <a:t>30</a:t>
            </a:r>
            <a:r>
              <a:rPr lang="zh-TW" altLang="en-US" b="1" dirty="0">
                <a:solidFill>
                  <a:srgbClr val="FF0000"/>
                </a:solidFill>
                <a:latin typeface="微軟正黑體" panose="020B0604030504040204" pitchFamily="34" charset="-120"/>
                <a:ea typeface="微軟正黑體" panose="020B0604030504040204" pitchFamily="34" charset="-120"/>
              </a:rPr>
              <a:t>日：</a:t>
            </a:r>
            <a:r>
              <a:rPr lang="en-US" altLang="zh-TW" b="1" dirty="0">
                <a:solidFill>
                  <a:srgbClr val="FF0000"/>
                </a:solidFill>
                <a:latin typeface="微軟正黑體" panose="020B0604030504040204" pitchFamily="34" charset="-120"/>
                <a:ea typeface="微軟正黑體" panose="020B0604030504040204" pitchFamily="34" charset="-120"/>
              </a:rPr>
              <a:t/>
            </a:r>
            <a:br>
              <a:rPr lang="en-US" altLang="zh-TW" b="1" dirty="0">
                <a:solidFill>
                  <a:srgbClr val="FF0000"/>
                </a:solidFill>
                <a:latin typeface="微軟正黑體" panose="020B0604030504040204" pitchFamily="34" charset="-120"/>
                <a:ea typeface="微軟正黑體" panose="020B0604030504040204" pitchFamily="34" charset="-120"/>
              </a:rPr>
            </a:br>
            <a:r>
              <a:rPr lang="zh-TW" altLang="en-US" b="1" dirty="0">
                <a:solidFill>
                  <a:srgbClr val="FF0000"/>
                </a:solidFill>
                <a:latin typeface="微軟正黑體" panose="020B0604030504040204" pitchFamily="34" charset="-120"/>
                <a:ea typeface="微軟正黑體" panose="020B0604030504040204" pitchFamily="34" charset="-120"/>
              </a:rPr>
              <a:t>免試入學變更就學區申請</a:t>
            </a:r>
          </a:p>
        </p:txBody>
      </p:sp>
    </p:spTree>
    <p:extLst>
      <p:ext uri="{BB962C8B-B14F-4D97-AF65-F5344CB8AC3E}">
        <p14:creationId xmlns:p14="http://schemas.microsoft.com/office/powerpoint/2010/main" val="25610480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539552" y="424405"/>
            <a:ext cx="822960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科學班</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學年度重要日程</a:t>
            </a:r>
          </a:p>
        </p:txBody>
      </p:sp>
      <p:graphicFrame>
        <p:nvGraphicFramePr>
          <p:cNvPr id="4" name="表格 3"/>
          <p:cNvGraphicFramePr>
            <a:graphicFrameLocks noGrp="1"/>
          </p:cNvGraphicFramePr>
          <p:nvPr>
            <p:extLst>
              <p:ext uri="{D42A27DB-BD31-4B8C-83A1-F6EECF244321}">
                <p14:modId xmlns:p14="http://schemas.microsoft.com/office/powerpoint/2010/main" val="3670321541"/>
              </p:ext>
            </p:extLst>
          </p:nvPr>
        </p:nvGraphicFramePr>
        <p:xfrm>
          <a:off x="395536" y="1628800"/>
          <a:ext cx="8064896" cy="3065738"/>
        </p:xfrm>
        <a:graphic>
          <a:graphicData uri="http://schemas.openxmlformats.org/drawingml/2006/table">
            <a:tbl>
              <a:tblPr firstRow="1" bandRow="1">
                <a:tableStyleId>{B301B821-A1FF-4177-AEE7-76D212191A09}</a:tableStyleId>
              </a:tblPr>
              <a:tblGrid>
                <a:gridCol w="2232248">
                  <a:extLst>
                    <a:ext uri="{9D8B030D-6E8A-4147-A177-3AD203B41FA5}">
                      <a16:colId xmlns:a16="http://schemas.microsoft.com/office/drawing/2014/main" val="20000"/>
                    </a:ext>
                  </a:extLst>
                </a:gridCol>
                <a:gridCol w="3069674">
                  <a:extLst>
                    <a:ext uri="{9D8B030D-6E8A-4147-A177-3AD203B41FA5}">
                      <a16:colId xmlns:a16="http://schemas.microsoft.com/office/drawing/2014/main" val="20001"/>
                    </a:ext>
                  </a:extLst>
                </a:gridCol>
                <a:gridCol w="2762974">
                  <a:extLst>
                    <a:ext uri="{9D8B030D-6E8A-4147-A177-3AD203B41FA5}">
                      <a16:colId xmlns:a16="http://schemas.microsoft.com/office/drawing/2014/main" val="20002"/>
                    </a:ext>
                  </a:extLst>
                </a:gridCol>
              </a:tblGrid>
              <a:tr h="310806">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日期</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辦理事項</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備註</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09909">
                <a:tc>
                  <a:txBody>
                    <a:bodyPr/>
                    <a:lstStyle/>
                    <a:p>
                      <a:pPr algn="ctr"/>
                      <a:r>
                        <a:rPr kumimoji="0" lang="en-US" altLang="zh-TW" sz="2000" kern="1200" dirty="0">
                          <a:effectLst/>
                          <a:latin typeface="微軟正黑體" panose="020B0604030504040204" pitchFamily="34" charset="-120"/>
                          <a:ea typeface="微軟正黑體" panose="020B0604030504040204" pitchFamily="34" charset="-120"/>
                        </a:rPr>
                        <a:t>1</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月</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簡章公告</a:t>
                      </a:r>
                      <a:endParaRPr kumimoji="0" lang="en-US" altLang="zh-TW" sz="2000" kern="1200" dirty="0">
                        <a:effectLst/>
                        <a:latin typeface="微軟正黑體" panose="020B0604030504040204" pitchFamily="34" charset="-120"/>
                        <a:ea typeface="微軟正黑體" panose="020B0604030504040204" pitchFamily="34" charset="-120"/>
                      </a:endParaRPr>
                    </a:p>
                    <a:p>
                      <a:pPr algn="ctr"/>
                      <a:r>
                        <a:rPr kumimoji="0" lang="zh-TW" altLang="en-US" sz="2000" kern="1200" dirty="0">
                          <a:effectLst/>
                          <a:latin typeface="微軟正黑體" panose="020B0604030504040204" pitchFamily="34" charset="-120"/>
                          <a:ea typeface="微軟正黑體" panose="020B0604030504040204" pitchFamily="34" charset="-120"/>
                        </a:rPr>
                        <a:t>辦理招生說明會</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依各校正式公告為準</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4394">
                <a:tc>
                  <a:txBody>
                    <a:bodyPr/>
                    <a:lstStyle/>
                    <a:p>
                      <a:pPr marL="0" algn="ctr" rtl="0" eaLnBrk="1" latinLnBrk="0" hangingPunct="1"/>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22</a:t>
                      </a:r>
                      <a:r>
                        <a:rPr kumimoji="0" lang="zh-TW" altLang="en-US" sz="2000" kern="1200" dirty="0">
                          <a:effectLst/>
                          <a:latin typeface="微軟正黑體" panose="020B0604030504040204" pitchFamily="34" charset="-120"/>
                          <a:ea typeface="微軟正黑體" panose="020B0604030504040204" pitchFamily="34" charset="-120"/>
                        </a:rPr>
                        <a:t>日</a:t>
                      </a:r>
                      <a:r>
                        <a:rPr kumimoji="0" lang="en-US" altLang="zh-TW" sz="2000" kern="1200" dirty="0">
                          <a:effectLst/>
                          <a:latin typeface="微軟正黑體" panose="020B0604030504040204" pitchFamily="34" charset="-120"/>
                          <a:ea typeface="微軟正黑體" panose="020B0604030504040204" pitchFamily="34" charset="-120"/>
                        </a:rPr>
                        <a:t>~3</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5</a:t>
                      </a:r>
                      <a:r>
                        <a:rPr kumimoji="0" lang="zh-TW" altLang="en-US" sz="2000" kern="1200" dirty="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報名暨入班資格審查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各校自行辦理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43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a:effectLst/>
                          <a:latin typeface="微軟正黑體" panose="020B0604030504040204" pitchFamily="34" charset="-120"/>
                          <a:ea typeface="微軟正黑體" panose="020B0604030504040204" pitchFamily="34" charset="-120"/>
                        </a:rPr>
                        <a:t>3</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13</a:t>
                      </a:r>
                      <a:r>
                        <a:rPr kumimoji="0" lang="zh-TW" altLang="en-US" sz="2000" kern="1200" dirty="0">
                          <a:effectLst/>
                          <a:latin typeface="微軟正黑體" panose="020B0604030504040204" pitchFamily="34" charset="-120"/>
                          <a:ea typeface="微軟正黑體" panose="020B0604030504040204" pitchFamily="34" charset="-120"/>
                        </a:rPr>
                        <a:t>日</a:t>
                      </a:r>
                      <a:r>
                        <a:rPr kumimoji="0" lang="en-US" altLang="zh-TW" sz="2000" kern="1200" dirty="0">
                          <a:effectLst/>
                          <a:latin typeface="微軟正黑體" panose="020B0604030504040204" pitchFamily="34" charset="-120"/>
                          <a:ea typeface="微軟正黑體" panose="020B0604030504040204" pitchFamily="34" charset="-120"/>
                        </a:rPr>
                        <a:t>(</a:t>
                      </a:r>
                      <a:r>
                        <a:rPr kumimoji="0" lang="zh-TW" altLang="en-US" sz="2000" kern="1200" dirty="0">
                          <a:effectLst/>
                          <a:latin typeface="微軟正黑體" panose="020B0604030504040204" pitchFamily="34" charset="-120"/>
                          <a:ea typeface="微軟正黑體" panose="020B0604030504040204" pitchFamily="34" charset="-120"/>
                        </a:rPr>
                        <a:t>六</a:t>
                      </a:r>
                      <a:r>
                        <a:rPr kumimoji="0" lang="en-US" altLang="zh-TW" sz="2000" kern="1200" dirty="0">
                          <a:effectLst/>
                          <a:latin typeface="微軟正黑體" panose="020B0604030504040204" pitchFamily="34" charset="-120"/>
                          <a:ea typeface="微軟正黑體" panose="020B0604030504040204" pitchFamily="34" charset="-120"/>
                        </a:rPr>
                        <a:t>)</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科學能力檢定</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43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a:effectLst/>
                          <a:latin typeface="微軟正黑體" panose="020B0604030504040204" pitchFamily="34" charset="-120"/>
                          <a:ea typeface="微軟正黑體" panose="020B0604030504040204" pitchFamily="34" charset="-120"/>
                        </a:rPr>
                        <a:t>4</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9</a:t>
                      </a:r>
                      <a:r>
                        <a:rPr kumimoji="0" lang="zh-TW" altLang="en-US" sz="2000" kern="1200" dirty="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科學班錄取新生報到</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7099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a:solidFill>
                            <a:schemeClr val="tx1"/>
                          </a:solidFill>
                          <a:effectLst/>
                          <a:latin typeface="微軟正黑體" panose="020B0604030504040204" pitchFamily="34" charset="-120"/>
                          <a:ea typeface="微軟正黑體" panose="020B0604030504040204" pitchFamily="34" charset="-120"/>
                        </a:rPr>
                        <a:t>4</a:t>
                      </a:r>
                      <a:r>
                        <a:rPr kumimoji="0" lang="zh-TW" altLang="en-US" sz="2000" kern="1200" dirty="0">
                          <a:solidFill>
                            <a:schemeClr val="tx1"/>
                          </a:solidFill>
                          <a:effectLst/>
                          <a:latin typeface="微軟正黑體" panose="020B0604030504040204" pitchFamily="34" charset="-120"/>
                          <a:ea typeface="微軟正黑體" panose="020B0604030504040204" pitchFamily="34" charset="-120"/>
                        </a:rPr>
                        <a:t>月</a:t>
                      </a:r>
                      <a:r>
                        <a:rPr kumimoji="0" lang="en-US" altLang="zh-TW" sz="2000" kern="1200" dirty="0">
                          <a:solidFill>
                            <a:schemeClr val="tx1"/>
                          </a:solidFill>
                          <a:effectLst/>
                          <a:latin typeface="微軟正黑體" panose="020B0604030504040204" pitchFamily="34" charset="-120"/>
                          <a:ea typeface="微軟正黑體" panose="020B0604030504040204" pitchFamily="34" charset="-120"/>
                        </a:rPr>
                        <a:t>12</a:t>
                      </a:r>
                      <a:r>
                        <a:rPr kumimoji="0" lang="zh-TW" altLang="en-US" sz="2000" kern="1200" dirty="0">
                          <a:solidFill>
                            <a:schemeClr val="tx1"/>
                          </a:solidFill>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tx1"/>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科學班已報到正取生聲明放棄錄取資格</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9652655"/>
                  </a:ext>
                </a:extLst>
              </a:tr>
            </a:tbl>
          </a:graphicData>
        </a:graphic>
      </p:graphicFrame>
      <p:sp>
        <p:nvSpPr>
          <p:cNvPr id="6" name="矩形 5"/>
          <p:cNvSpPr/>
          <p:nvPr/>
        </p:nvSpPr>
        <p:spPr>
          <a:xfrm>
            <a:off x="1053952" y="5160417"/>
            <a:ext cx="7200800" cy="646331"/>
          </a:xfrm>
          <a:prstGeom prst="rect">
            <a:avLst/>
          </a:prstGeom>
        </p:spPr>
        <p:txBody>
          <a:bodyPr wrap="square">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註：報到後如欲放棄入學科學班，須以書面提出放棄入學資格聲明後，始能透過</a:t>
            </a:r>
            <a:r>
              <a:rPr lang="en-US" altLang="zh-TW" b="1" dirty="0">
                <a:solidFill>
                  <a:srgbClr val="FF0000"/>
                </a:solidFill>
                <a:latin typeface="微軟正黑體" panose="020B0604030504040204" pitchFamily="34" charset="-120"/>
                <a:ea typeface="微軟正黑體" panose="020B0604030504040204" pitchFamily="34" charset="-120"/>
              </a:rPr>
              <a:t>110</a:t>
            </a:r>
            <a:r>
              <a:rPr lang="zh-TW" altLang="en-US" b="1" dirty="0">
                <a:solidFill>
                  <a:srgbClr val="FF0000"/>
                </a:solidFill>
                <a:latin typeface="微軟正黑體" panose="020B0604030504040204" pitchFamily="34" charset="-120"/>
                <a:ea typeface="微軟正黑體" panose="020B0604030504040204" pitchFamily="34" charset="-120"/>
              </a:rPr>
              <a:t>學年度高中高職其他入學管道就學</a:t>
            </a:r>
          </a:p>
        </p:txBody>
      </p:sp>
    </p:spTree>
    <p:extLst>
      <p:ext uri="{BB962C8B-B14F-4D97-AF65-F5344CB8AC3E}">
        <p14:creationId xmlns:p14="http://schemas.microsoft.com/office/powerpoint/2010/main" val="29655680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Shape 389"/>
          <p:cNvSpPr txBox="1">
            <a:spLocks/>
          </p:cNvSpPr>
          <p:nvPr/>
        </p:nvSpPr>
        <p:spPr>
          <a:xfrm>
            <a:off x="3138687" y="266254"/>
            <a:ext cx="2585442" cy="1002506"/>
          </a:xfrm>
          <a:prstGeom prst="rect">
            <a:avLst/>
          </a:prstGeom>
        </p:spPr>
        <p:txBody>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zh-TW" altLang="en-US" sz="4000" b="1" dirty="0">
                <a:solidFill>
                  <a:schemeClr val="accent1">
                    <a:lumMod val="50000"/>
                  </a:schemeClr>
                </a:solidFill>
                <a:effectLst/>
                <a:latin typeface="微軟正黑體" panose="020B0604030504040204" pitchFamily="34" charset="-120"/>
                <a:ea typeface="微軟正黑體" panose="020B0604030504040204" pitchFamily="34" charset="-120"/>
              </a:rPr>
              <a:t>重要提醒</a:t>
            </a:r>
          </a:p>
        </p:txBody>
      </p:sp>
      <p:sp>
        <p:nvSpPr>
          <p:cNvPr id="3" name="Shape 390"/>
          <p:cNvSpPr txBox="1">
            <a:spLocks/>
          </p:cNvSpPr>
          <p:nvPr/>
        </p:nvSpPr>
        <p:spPr>
          <a:xfrm>
            <a:off x="1259632" y="1700808"/>
            <a:ext cx="6156684" cy="2845943"/>
          </a:xfrm>
          <a:prstGeom prst="rect">
            <a:avLst/>
          </a:prstGeom>
        </p:spPr>
        <p:txBody>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b="0" kern="1200">
                <a:solidFill>
                  <a:schemeClr val="tx1"/>
                </a:solidFill>
                <a:latin typeface="標楷體"/>
                <a:ea typeface="標楷體"/>
                <a:cs typeface="標楷體"/>
                <a:sym typeface="標楷體"/>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defRPr b="1">
                <a:latin typeface="+mn-lt"/>
                <a:ea typeface="+mn-ea"/>
                <a:cs typeface="+mn-cs"/>
                <a:sym typeface="Arial"/>
              </a:defRPr>
            </a:pPr>
            <a:r>
              <a:rPr lang="zh-TW" altLang="en-US" dirty="0">
                <a:latin typeface="微軟正黑體" panose="020B0604030504040204" pitchFamily="34" charset="-120"/>
                <a:ea typeface="微軟正黑體" panose="020B0604030504040204" pitchFamily="34" charset="-120"/>
              </a:rPr>
              <a:t>報到後如欲放棄入學科學班，須以</a:t>
            </a:r>
            <a:r>
              <a:rPr lang="zh-TW" altLang="en-US" dirty="0">
                <a:solidFill>
                  <a:srgbClr val="FF0000"/>
                </a:solidFill>
                <a:latin typeface="微軟正黑體" panose="020B0604030504040204" pitchFamily="34" charset="-120"/>
                <a:ea typeface="微軟正黑體" panose="020B0604030504040204" pitchFamily="34" charset="-120"/>
              </a:rPr>
              <a:t>書面</a:t>
            </a:r>
            <a:r>
              <a:rPr lang="zh-TW" altLang="en-US" dirty="0">
                <a:latin typeface="微軟正黑體" panose="020B0604030504040204" pitchFamily="34" charset="-120"/>
                <a:ea typeface="微軟正黑體" panose="020B0604030504040204" pitchFamily="34" charset="-120"/>
              </a:rPr>
              <a:t>提出</a:t>
            </a:r>
            <a:r>
              <a:rPr lang="zh-TW" altLang="en-US" dirty="0">
                <a:solidFill>
                  <a:srgbClr val="FF0000"/>
                </a:solidFill>
                <a:latin typeface="微軟正黑體" panose="020B0604030504040204" pitchFamily="34" charset="-120"/>
                <a:ea typeface="微軟正黑體" panose="020B0604030504040204" pitchFamily="34" charset="-120"/>
              </a:rPr>
              <a:t>放棄錄取資格聲明</a:t>
            </a:r>
            <a:r>
              <a:rPr lang="zh-TW" altLang="en-US" dirty="0">
                <a:latin typeface="微軟正黑體" panose="020B0604030504040204" pitchFamily="34" charset="-120"/>
                <a:ea typeface="微軟正黑體" panose="020B0604030504040204" pitchFamily="34" charset="-120"/>
              </a:rPr>
              <a:t>後，始能透過高中高職其他入學管道就學；重複申請其他入學管道者將取消入班資格。</a:t>
            </a:r>
          </a:p>
        </p:txBody>
      </p:sp>
    </p:spTree>
    <p:extLst>
      <p:ext uri="{BB962C8B-B14F-4D97-AF65-F5344CB8AC3E}">
        <p14:creationId xmlns:p14="http://schemas.microsoft.com/office/powerpoint/2010/main" val="3998474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44624"/>
            <a:ext cx="822960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科學班常見</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Q&amp;A</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539552" y="1124744"/>
            <a:ext cx="5472608" cy="1077218"/>
          </a:xfrm>
          <a:prstGeom prst="rect">
            <a:avLst/>
          </a:prstGeom>
          <a:solidFill>
            <a:schemeClr val="accent6">
              <a:lumMod val="20000"/>
              <a:lumOff val="80000"/>
            </a:schemeClr>
          </a:solidFill>
          <a:ln w="38100">
            <a:solidFill>
              <a:schemeClr val="tx1"/>
            </a:solidFill>
          </a:ln>
        </p:spPr>
        <p:txBody>
          <a:bodyPr wrap="square" rtlCol="0">
            <a:spAutoFit/>
          </a:bodyPr>
          <a:lstStyle/>
          <a:p>
            <a:r>
              <a:rPr lang="en-US" altLang="zh-TW" sz="3200" dirty="0">
                <a:solidFill>
                  <a:srgbClr val="002060"/>
                </a:solidFill>
                <a:latin typeface="微軟正黑體" panose="020B0604030504040204" pitchFamily="34" charset="-120"/>
                <a:ea typeface="微軟正黑體" panose="020B0604030504040204" pitchFamily="34" charset="-120"/>
              </a:rPr>
              <a:t>Q</a:t>
            </a:r>
            <a:r>
              <a:rPr lang="zh-TW" altLang="en-US" sz="3200" dirty="0">
                <a:solidFill>
                  <a:srgbClr val="002060"/>
                </a:solidFill>
                <a:latin typeface="微軟正黑體" panose="020B0604030504040204" pitchFamily="34" charset="-120"/>
                <a:ea typeface="微軟正黑體" panose="020B0604030504040204" pitchFamily="34" charset="-120"/>
              </a:rPr>
              <a:t>：科學班可以跨區報名嗎</a:t>
            </a:r>
            <a:r>
              <a:rPr lang="en-US" altLang="zh-TW" sz="3200" dirty="0">
                <a:solidFill>
                  <a:srgbClr val="002060"/>
                </a:solidFill>
                <a:latin typeface="微軟正黑體" panose="020B0604030504040204" pitchFamily="34" charset="-120"/>
                <a:ea typeface="微軟正黑體" panose="020B0604030504040204" pitchFamily="34" charset="-120"/>
              </a:rPr>
              <a:t>?</a:t>
            </a:r>
          </a:p>
          <a:p>
            <a:r>
              <a:rPr lang="en-US" altLang="zh-TW" sz="3200" dirty="0">
                <a:solidFill>
                  <a:srgbClr val="002060"/>
                </a:solidFill>
                <a:latin typeface="微軟正黑體" panose="020B0604030504040204" pitchFamily="34" charset="-120"/>
                <a:ea typeface="微軟正黑體" panose="020B0604030504040204" pitchFamily="34" charset="-120"/>
              </a:rPr>
              <a:t>A</a:t>
            </a:r>
            <a:r>
              <a:rPr lang="zh-TW" altLang="en-US" sz="3200" dirty="0">
                <a:solidFill>
                  <a:srgbClr val="00206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可以，但只能報名一所。</a:t>
            </a:r>
          </a:p>
        </p:txBody>
      </p:sp>
      <p:sp>
        <p:nvSpPr>
          <p:cNvPr id="6" name="文字方塊 5"/>
          <p:cNvSpPr txBox="1"/>
          <p:nvPr/>
        </p:nvSpPr>
        <p:spPr>
          <a:xfrm>
            <a:off x="1979712" y="2361830"/>
            <a:ext cx="6768752" cy="1840504"/>
          </a:xfrm>
          <a:prstGeom prst="rect">
            <a:avLst/>
          </a:prstGeom>
          <a:solidFill>
            <a:schemeClr val="accent6">
              <a:lumMod val="20000"/>
              <a:lumOff val="80000"/>
            </a:schemeClr>
          </a:solidFill>
          <a:ln w="38100">
            <a:solidFill>
              <a:schemeClr val="tx1"/>
            </a:solidFill>
          </a:ln>
        </p:spPr>
        <p:txBody>
          <a:bodyPr wrap="square" rtlCol="0">
            <a:spAutoFit/>
          </a:bodyPr>
          <a:lstStyle/>
          <a:p>
            <a:pPr marL="342900" lvl="0" indent="-342900">
              <a:spcBef>
                <a:spcPct val="20000"/>
              </a:spcBef>
              <a:buFont typeface="Arial" pitchFamily="34" charset="0"/>
              <a:buChar char="•"/>
            </a:pPr>
            <a:r>
              <a:rPr lang="en-US" altLang="zh-TW" sz="2800" dirty="0">
                <a:solidFill>
                  <a:srgbClr val="002060"/>
                </a:solidFill>
                <a:latin typeface="微軟正黑體" panose="020B0604030504040204" pitchFamily="34" charset="-120"/>
                <a:ea typeface="微軟正黑體" panose="020B0604030504040204" pitchFamily="34" charset="-120"/>
              </a:rPr>
              <a:t>Q</a:t>
            </a:r>
            <a:r>
              <a:rPr lang="zh-TW" altLang="en-US" sz="2800" dirty="0">
                <a:solidFill>
                  <a:srgbClr val="002060"/>
                </a:solidFill>
                <a:latin typeface="微軟正黑體" panose="020B0604030504040204" pitchFamily="34" charset="-120"/>
                <a:ea typeface="微軟正黑體" panose="020B0604030504040204" pitchFamily="34" charset="-120"/>
              </a:rPr>
              <a:t>：國中若曾轉學，是否可報考科學班</a:t>
            </a:r>
            <a:endParaRPr lang="en-US" altLang="zh-TW" sz="2800" dirty="0">
              <a:solidFill>
                <a:srgbClr val="002060"/>
              </a:solidFill>
              <a:latin typeface="微軟正黑體" panose="020B0604030504040204" pitchFamily="34" charset="-120"/>
              <a:ea typeface="微軟正黑體" panose="020B0604030504040204" pitchFamily="34" charset="-120"/>
            </a:endParaRPr>
          </a:p>
          <a:p>
            <a:pPr marL="342900" lvl="0" indent="-342900">
              <a:spcBef>
                <a:spcPct val="20000"/>
              </a:spcBef>
              <a:buFont typeface="Arial" pitchFamily="34" charset="0"/>
              <a:buChar char="•"/>
            </a:pPr>
            <a:r>
              <a:rPr lang="en-US" altLang="zh-TW" sz="2800" dirty="0">
                <a:solidFill>
                  <a:srgbClr val="002060"/>
                </a:solidFill>
                <a:latin typeface="微軟正黑體" panose="020B0604030504040204" pitchFamily="34" charset="-120"/>
                <a:ea typeface="微軟正黑體" panose="020B0604030504040204" pitchFamily="34" charset="-120"/>
              </a:rPr>
              <a:t>A</a:t>
            </a:r>
            <a:r>
              <a:rPr lang="zh-TW" altLang="en-US" sz="2800" dirty="0">
                <a:solidFill>
                  <a:srgbClr val="00206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可以。</a:t>
            </a:r>
            <a:r>
              <a:rPr lang="en-US" altLang="zh-TW" sz="2800" dirty="0">
                <a:solidFill>
                  <a:srgbClr val="FF0000"/>
                </a:solidFill>
                <a:latin typeface="微軟正黑體" panose="020B0604030504040204" pitchFamily="34" charset="-120"/>
                <a:ea typeface="微軟正黑體" panose="020B0604030504040204" pitchFamily="34" charset="-120"/>
              </a:rPr>
              <a:t/>
            </a:r>
            <a:br>
              <a:rPr lang="en-US" altLang="zh-TW" sz="2800" dirty="0">
                <a:solidFill>
                  <a:srgbClr val="FF0000"/>
                </a:solidFill>
                <a:latin typeface="微軟正黑體" panose="020B0604030504040204" pitchFamily="34" charset="-120"/>
                <a:ea typeface="微軟正黑體" panose="020B0604030504040204" pitchFamily="34" charset="-120"/>
              </a:rPr>
            </a:br>
            <a:r>
              <a:rPr lang="zh-TW" altLang="en-US" sz="2800" dirty="0">
                <a:solidFill>
                  <a:srgbClr val="FF0000"/>
                </a:solidFill>
                <a:latin typeface="微軟正黑體" panose="020B0604030504040204" pitchFamily="34" charset="-120"/>
                <a:ea typeface="微軟正黑體" panose="020B0604030504040204" pitchFamily="34" charset="-120"/>
              </a:rPr>
              <a:t>       </a:t>
            </a:r>
            <a:r>
              <a:rPr lang="zh-TW" altLang="en-US" sz="2400" dirty="0">
                <a:solidFill>
                  <a:srgbClr val="FF0000"/>
                </a:solidFill>
                <a:latin typeface="微軟正黑體" panose="020B0604030504040204" pitchFamily="34" charset="-120"/>
                <a:ea typeface="微軟正黑體" panose="020B0604030504040204" pitchFamily="34" charset="-120"/>
              </a:rPr>
              <a:t>成績是否合乎報考資格，以畢業學校出具</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        之成績證明為準。</a:t>
            </a:r>
          </a:p>
        </p:txBody>
      </p:sp>
      <p:sp>
        <p:nvSpPr>
          <p:cNvPr id="7" name="文字方塊 6"/>
          <p:cNvSpPr txBox="1"/>
          <p:nvPr/>
        </p:nvSpPr>
        <p:spPr>
          <a:xfrm>
            <a:off x="251520" y="4410434"/>
            <a:ext cx="8208911" cy="2209836"/>
          </a:xfrm>
          <a:prstGeom prst="rect">
            <a:avLst/>
          </a:prstGeom>
          <a:solidFill>
            <a:schemeClr val="accent6">
              <a:lumMod val="20000"/>
              <a:lumOff val="80000"/>
            </a:schemeClr>
          </a:solidFill>
          <a:ln w="38100">
            <a:solidFill>
              <a:schemeClr val="tx1"/>
            </a:solidFill>
          </a:ln>
        </p:spPr>
        <p:txBody>
          <a:bodyPr wrap="square" rtlCol="0">
            <a:spAutoFit/>
          </a:bodyPr>
          <a:lstStyle/>
          <a:p>
            <a:pPr marL="342900" lvl="0" indent="-342900">
              <a:spcBef>
                <a:spcPct val="20000"/>
              </a:spcBef>
              <a:buFont typeface="Arial" pitchFamily="34" charset="0"/>
              <a:buChar char="•"/>
            </a:pPr>
            <a:r>
              <a:rPr lang="en-US" altLang="zh-TW" sz="2800" dirty="0">
                <a:solidFill>
                  <a:srgbClr val="002060"/>
                </a:solidFill>
                <a:latin typeface="微軟正黑體" panose="020B0604030504040204" pitchFamily="34" charset="-120"/>
                <a:ea typeface="微軟正黑體" panose="020B0604030504040204" pitchFamily="34" charset="-120"/>
              </a:rPr>
              <a:t>Q</a:t>
            </a:r>
            <a:r>
              <a:rPr lang="zh-TW" altLang="en-US" sz="2800" dirty="0">
                <a:solidFill>
                  <a:srgbClr val="002060"/>
                </a:solidFill>
                <a:latin typeface="微軟正黑體" panose="020B0604030504040204" pitchFamily="34" charset="-120"/>
                <a:ea typeface="微軟正黑體" panose="020B0604030504040204" pitchFamily="34" charset="-120"/>
              </a:rPr>
              <a:t>：重考生可以報考科學班嗎？</a:t>
            </a:r>
            <a:endParaRPr lang="en-US" altLang="zh-TW" sz="2800" dirty="0">
              <a:solidFill>
                <a:srgbClr val="002060"/>
              </a:solidFill>
              <a:latin typeface="微軟正黑體" panose="020B0604030504040204" pitchFamily="34" charset="-120"/>
              <a:ea typeface="微軟正黑體" panose="020B0604030504040204" pitchFamily="34" charset="-120"/>
            </a:endParaRPr>
          </a:p>
          <a:p>
            <a:pPr marL="342900" lvl="0" indent="-342900">
              <a:spcBef>
                <a:spcPct val="20000"/>
              </a:spcBef>
              <a:buFont typeface="Arial" pitchFamily="34" charset="0"/>
              <a:buChar char="•"/>
            </a:pPr>
            <a:r>
              <a:rPr lang="en-US" altLang="zh-TW" sz="2800" dirty="0">
                <a:solidFill>
                  <a:srgbClr val="002060"/>
                </a:solidFill>
                <a:latin typeface="微軟正黑體" panose="020B0604030504040204" pitchFamily="34" charset="-120"/>
                <a:ea typeface="微軟正黑體" panose="020B0604030504040204" pitchFamily="34" charset="-120"/>
              </a:rPr>
              <a:t>A</a:t>
            </a:r>
            <a:r>
              <a:rPr lang="zh-TW" altLang="en-US" sz="2800" dirty="0">
                <a:solidFill>
                  <a:srgbClr val="00206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不可以。</a:t>
            </a:r>
            <a:r>
              <a:rPr lang="en-US" altLang="zh-TW" sz="2800" dirty="0">
                <a:solidFill>
                  <a:srgbClr val="FF0000"/>
                </a:solidFill>
                <a:latin typeface="微軟正黑體" panose="020B0604030504040204" pitchFamily="34" charset="-120"/>
                <a:ea typeface="微軟正黑體" panose="020B0604030504040204" pitchFamily="34" charset="-120"/>
              </a:rPr>
              <a:t/>
            </a:r>
            <a:br>
              <a:rPr lang="en-US" altLang="zh-TW" sz="2800" dirty="0">
                <a:solidFill>
                  <a:srgbClr val="FF0000"/>
                </a:solidFill>
                <a:latin typeface="微軟正黑體" panose="020B0604030504040204" pitchFamily="34" charset="-120"/>
                <a:ea typeface="微軟正黑體" panose="020B0604030504040204" pitchFamily="34" charset="-120"/>
              </a:rPr>
            </a:br>
            <a:r>
              <a:rPr lang="zh-TW" altLang="en-US" sz="2800" dirty="0">
                <a:solidFill>
                  <a:srgbClr val="FF0000"/>
                </a:solidFill>
                <a:latin typeface="微軟正黑體" panose="020B0604030504040204" pitchFamily="34" charset="-120"/>
                <a:ea typeface="微軟正黑體" panose="020B0604030504040204" pitchFamily="34" charset="-120"/>
              </a:rPr>
              <a:t>       </a:t>
            </a:r>
            <a:r>
              <a:rPr lang="zh-TW" altLang="en-US" sz="2400" dirty="0">
                <a:solidFill>
                  <a:srgbClr val="FF0000"/>
                </a:solidFill>
                <a:latin typeface="微軟正黑體" panose="020B0604030504040204" pitchFamily="34" charset="-120"/>
                <a:ea typeface="微軟正黑體" panose="020B0604030504040204" pitchFamily="34" charset="-120"/>
              </a:rPr>
              <a:t>限國中應屆畢業生或或符合「特殊教育學生調整入學</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        年齡及修業年限實施辦法」，並經各該主管機關認定</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        具國民中學畢業資格之學生。</a:t>
            </a:r>
          </a:p>
        </p:txBody>
      </p:sp>
    </p:spTree>
    <p:extLst>
      <p:ext uri="{BB962C8B-B14F-4D97-AF65-F5344CB8AC3E}">
        <p14:creationId xmlns:p14="http://schemas.microsoft.com/office/powerpoint/2010/main" val="1349150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46867"/>
          </a:xfrm>
          <a:prstGeom prst="rect">
            <a:avLst/>
          </a:prstGeom>
        </p:spPr>
      </p:pic>
      <p:sp>
        <p:nvSpPr>
          <p:cNvPr id="5" name="矩形 4"/>
          <p:cNvSpPr/>
          <p:nvPr/>
        </p:nvSpPr>
        <p:spPr>
          <a:xfrm>
            <a:off x="1115616" y="2852936"/>
            <a:ext cx="7200800" cy="923330"/>
          </a:xfrm>
          <a:prstGeom prst="rect">
            <a:avLst/>
          </a:prstGeom>
        </p:spPr>
        <p:txBody>
          <a:bodyPr wrap="square">
            <a:spAutoFit/>
          </a:bodyPr>
          <a:lstStyle/>
          <a:p>
            <a:pPr algn="ctr"/>
            <a:r>
              <a:rPr lang="zh-TW" altLang="en-US" sz="5400" b="1" dirty="0">
                <a:solidFill>
                  <a:schemeClr val="bg1"/>
                </a:solidFill>
                <a:latin typeface="微軟正黑體" panose="020B0604030504040204" pitchFamily="34" charset="-120"/>
                <a:ea typeface="微軟正黑體" panose="020B0604030504040204" pitchFamily="34" charset="-120"/>
              </a:rPr>
              <a:t>特色招生考試分發入學</a:t>
            </a:r>
            <a:endParaRPr lang="en-US" altLang="zh-TW" sz="5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992077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863588" y="404664"/>
            <a:ext cx="7416824" cy="1143000"/>
          </a:xfrm>
        </p:spPr>
        <p:txBody>
          <a:bodyPr>
            <a:no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特色招生考試分發入學管道簡介</a:t>
            </a:r>
          </a:p>
        </p:txBody>
      </p:sp>
      <p:sp>
        <p:nvSpPr>
          <p:cNvPr id="3" name="內容版面配置區 2"/>
          <p:cNvSpPr>
            <a:spLocks noGrp="1"/>
          </p:cNvSpPr>
          <p:nvPr>
            <p:ph idx="1"/>
          </p:nvPr>
        </p:nvSpPr>
        <p:spPr>
          <a:xfrm>
            <a:off x="822960" y="1565749"/>
            <a:ext cx="7498080" cy="4320480"/>
          </a:xfrm>
        </p:spPr>
        <p:txBody>
          <a:bodyPr/>
          <a:lstStyle/>
          <a:p>
            <a:r>
              <a:rPr lang="zh-TW" altLang="en-US" dirty="0">
                <a:latin typeface="微軟正黑體" panose="020B0604030504040204" pitchFamily="34" charset="-120"/>
                <a:ea typeface="微軟正黑體" panose="020B0604030504040204" pitchFamily="34" charset="-120"/>
              </a:rPr>
              <a:t>特色招生考試分發入學指高中職考量</a:t>
            </a:r>
            <a:r>
              <a:rPr lang="zh-TW" altLang="zh-TW" dirty="0">
                <a:latin typeface="微軟正黑體" panose="020B0604030504040204" pitchFamily="34" charset="-120"/>
                <a:ea typeface="微軟正黑體" panose="020B0604030504040204" pitchFamily="34" charset="-120"/>
              </a:rPr>
              <a:t>學校歷史、</a:t>
            </a:r>
            <a:r>
              <a:rPr lang="zh-TW" altLang="en-US" dirty="0">
                <a:latin typeface="微軟正黑體" panose="020B0604030504040204" pitchFamily="34" charset="-120"/>
                <a:ea typeface="微軟正黑體" panose="020B0604030504040204" pitchFamily="34" charset="-120"/>
              </a:rPr>
              <a:t>內外部優勢條件</a:t>
            </a:r>
            <a:r>
              <a:rPr lang="zh-TW" altLang="zh-TW" dirty="0">
                <a:latin typeface="微軟正黑體" panose="020B0604030504040204" pitchFamily="34" charset="-120"/>
                <a:ea typeface="微軟正黑體" panose="020B0604030504040204" pitchFamily="34" charset="-120"/>
              </a:rPr>
              <a:t>、願景</a:t>
            </a:r>
            <a:r>
              <a:rPr lang="zh-TW" altLang="en-US" dirty="0">
                <a:latin typeface="微軟正黑體" panose="020B0604030504040204" pitchFamily="34" charset="-120"/>
                <a:ea typeface="微軟正黑體" panose="020B0604030504040204" pitchFamily="34" charset="-120"/>
              </a:rPr>
              <a:t>目標</a:t>
            </a:r>
            <a:r>
              <a:rPr lang="zh-TW" altLang="zh-TW" dirty="0">
                <a:latin typeface="微軟正黑體" panose="020B0604030504040204" pitchFamily="34" charset="-120"/>
                <a:ea typeface="微軟正黑體" panose="020B0604030504040204" pitchFamily="34" charset="-120"/>
              </a:rPr>
              <a:t>及社會需求</a:t>
            </a:r>
            <a:r>
              <a:rPr lang="zh-TW" altLang="en-US" dirty="0">
                <a:latin typeface="微軟正黑體" panose="020B0604030504040204" pitchFamily="34" charset="-120"/>
                <a:ea typeface="微軟正黑體" panose="020B0604030504040204" pitchFamily="34" charset="-120"/>
              </a:rPr>
              <a:t>後規劃</a:t>
            </a:r>
            <a:r>
              <a:rPr lang="zh-TW" altLang="zh-TW" dirty="0">
                <a:latin typeface="微軟正黑體" panose="020B0604030504040204" pitchFamily="34" charset="-120"/>
                <a:ea typeface="微軟正黑體" panose="020B0604030504040204" pitchFamily="34" charset="-120"/>
              </a:rPr>
              <a:t>特色</a:t>
            </a:r>
            <a:r>
              <a:rPr lang="zh-TW" altLang="en-US" dirty="0">
                <a:latin typeface="微軟正黑體" panose="020B0604030504040204" pitchFamily="34" charset="-120"/>
                <a:ea typeface="微軟正黑體" panose="020B0604030504040204" pitchFamily="34" charset="-120"/>
              </a:rPr>
              <a:t>班級</a:t>
            </a:r>
            <a:r>
              <a:rPr lang="zh-TW"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並</a:t>
            </a:r>
            <a:r>
              <a:rPr lang="zh-TW" altLang="en-US" dirty="0">
                <a:solidFill>
                  <a:srgbClr val="FF0000"/>
                </a:solidFill>
                <a:latin typeface="微軟正黑體" panose="020B0604030504040204" pitchFamily="34" charset="-120"/>
                <a:ea typeface="微軟正黑體" panose="020B0604030504040204" pitchFamily="34" charset="-120"/>
              </a:rPr>
              <a:t>遴選</a:t>
            </a:r>
            <a:r>
              <a:rPr lang="zh-TW" altLang="en-US" b="1" dirty="0">
                <a:solidFill>
                  <a:srgbClr val="FF0000"/>
                </a:solidFill>
                <a:latin typeface="微軟正黑體" panose="020B0604030504040204" pitchFamily="34" charset="-120"/>
                <a:ea typeface="微軟正黑體" panose="020B0604030504040204" pitchFamily="34" charset="-120"/>
              </a:rPr>
              <a:t>性向</a:t>
            </a:r>
            <a:r>
              <a:rPr lang="zh-TW" altLang="en-US"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興趣</a:t>
            </a:r>
            <a:r>
              <a:rPr lang="zh-TW" altLang="en-US" dirty="0">
                <a:solidFill>
                  <a:srgbClr val="FF0000"/>
                </a:solidFill>
                <a:latin typeface="微軟正黑體" panose="020B0604030504040204" pitchFamily="34" charset="-120"/>
                <a:ea typeface="微軟正黑體" panose="020B0604030504040204" pitchFamily="34" charset="-120"/>
              </a:rPr>
              <a:t>與</a:t>
            </a:r>
            <a:r>
              <a:rPr lang="zh-TW" altLang="en-US" b="1" dirty="0">
                <a:solidFill>
                  <a:srgbClr val="FF0000"/>
                </a:solidFill>
                <a:latin typeface="微軟正黑體" panose="020B0604030504040204" pitchFamily="34" charset="-120"/>
                <a:ea typeface="微軟正黑體" panose="020B0604030504040204" pitchFamily="34" charset="-120"/>
              </a:rPr>
              <a:t>能力符合</a:t>
            </a:r>
            <a:r>
              <a:rPr lang="zh-TW" altLang="en-US" dirty="0">
                <a:solidFill>
                  <a:srgbClr val="FF0000"/>
                </a:solidFill>
                <a:latin typeface="微軟正黑體" panose="020B0604030504040204" pitchFamily="34" charset="-120"/>
                <a:ea typeface="微軟正黑體" panose="020B0604030504040204" pitchFamily="34" charset="-120"/>
              </a:rPr>
              <a:t>的學生</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由於這些特色班級多是以學科發展為主軸，遴選方式也多以</a:t>
            </a:r>
            <a:r>
              <a:rPr lang="zh-TW" altLang="en-US" b="1" dirty="0">
                <a:solidFill>
                  <a:srgbClr val="FF0000"/>
                </a:solidFill>
                <a:latin typeface="微軟正黑體" panose="020B0604030504040204" pitchFamily="34" charset="-120"/>
                <a:ea typeface="微軟正黑體" panose="020B0604030504040204" pitchFamily="34" charset="-120"/>
              </a:rPr>
              <a:t>學科測驗</a:t>
            </a:r>
            <a:r>
              <a:rPr lang="zh-TW" altLang="en-US" dirty="0">
                <a:latin typeface="微軟正黑體" panose="020B0604030504040204" pitchFamily="34" charset="-120"/>
                <a:ea typeface="微軟正黑體" panose="020B0604030504040204" pitchFamily="34" charset="-120"/>
              </a:rPr>
              <a:t>為主。</a:t>
            </a:r>
            <a:endParaRPr lang="en-US" altLang="zh-TW" dirty="0">
              <a:latin typeface="微軟正黑體" panose="020B0604030504040204" pitchFamily="34" charset="-120"/>
              <a:ea typeface="微軟正黑體" panose="020B0604030504040204" pitchFamily="34" charset="-120"/>
            </a:endParaRPr>
          </a:p>
          <a:p>
            <a:r>
              <a:rPr lang="zh-TW" altLang="en-US" b="1" dirty="0">
                <a:solidFill>
                  <a:srgbClr val="FF0000"/>
                </a:solidFill>
                <a:latin typeface="微軟正黑體" panose="020B0604030504040204" pitchFamily="34" charset="-120"/>
                <a:ea typeface="微軟正黑體" panose="020B0604030504040204" pitchFamily="34" charset="-120"/>
              </a:rPr>
              <a:t>會考成績</a:t>
            </a:r>
            <a:r>
              <a:rPr lang="zh-TW" altLang="en-US" dirty="0">
                <a:latin typeface="微軟正黑體" panose="020B0604030504040204" pitchFamily="34" charset="-120"/>
                <a:ea typeface="微軟正黑體" panose="020B0604030504040204" pitchFamily="34" charset="-120"/>
              </a:rPr>
              <a:t>可能成為入學門檻。</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依各校簡章規定</a:t>
            </a:r>
            <a:r>
              <a:rPr lang="en-US" altLang="zh-TW" sz="28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89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805272" y="351644"/>
            <a:ext cx="7533456" cy="1002506"/>
          </a:xfrm>
        </p:spPr>
        <p:txBody>
          <a:bodyPr>
            <a:no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基北區</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zh-TW" sz="4000" b="1" dirty="0">
                <a:solidFill>
                  <a:schemeClr val="accent1">
                    <a:lumMod val="50000"/>
                  </a:schemeClr>
                </a:solidFill>
                <a:latin typeface="微軟正黑體" panose="020B0604030504040204" pitchFamily="34" charset="-120"/>
                <a:ea typeface="微軟正黑體" panose="020B0604030504040204" pitchFamily="34" charset="-120"/>
              </a:rPr>
              <a:t>學年度</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r>
            <a:b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br>
            <a:r>
              <a:rPr lang="zh-TW" altLang="zh-TW" b="1" dirty="0">
                <a:solidFill>
                  <a:schemeClr val="accent1">
                    <a:lumMod val="50000"/>
                  </a:schemeClr>
                </a:solidFill>
                <a:latin typeface="微軟正黑體" panose="020B0604030504040204" pitchFamily="34" charset="-120"/>
                <a:ea typeface="微軟正黑體" panose="020B0604030504040204" pitchFamily="34" charset="-120"/>
              </a:rPr>
              <a:t>特色招生考試分發入學學校</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58433756"/>
              </p:ext>
            </p:extLst>
          </p:nvPr>
        </p:nvGraphicFramePr>
        <p:xfrm>
          <a:off x="251520" y="2106297"/>
          <a:ext cx="8352929" cy="3965581"/>
        </p:xfrm>
        <a:graphic>
          <a:graphicData uri="http://schemas.openxmlformats.org/drawingml/2006/table">
            <a:tbl>
              <a:tblPr firstRow="1" firstCol="1" bandRow="1">
                <a:tableStyleId>{5C22544A-7EE6-4342-B048-85BDC9FD1C3A}</a:tableStyleId>
              </a:tblPr>
              <a:tblGrid>
                <a:gridCol w="741370">
                  <a:extLst>
                    <a:ext uri="{9D8B030D-6E8A-4147-A177-3AD203B41FA5}">
                      <a16:colId xmlns:a16="http://schemas.microsoft.com/office/drawing/2014/main" val="20000"/>
                    </a:ext>
                  </a:extLst>
                </a:gridCol>
                <a:gridCol w="1388655">
                  <a:extLst>
                    <a:ext uri="{9D8B030D-6E8A-4147-A177-3AD203B41FA5}">
                      <a16:colId xmlns:a16="http://schemas.microsoft.com/office/drawing/2014/main" val="20001"/>
                    </a:ext>
                  </a:extLst>
                </a:gridCol>
                <a:gridCol w="2192613">
                  <a:extLst>
                    <a:ext uri="{9D8B030D-6E8A-4147-A177-3AD203B41FA5}">
                      <a16:colId xmlns:a16="http://schemas.microsoft.com/office/drawing/2014/main" val="20002"/>
                    </a:ext>
                  </a:extLst>
                </a:gridCol>
                <a:gridCol w="2331390">
                  <a:extLst>
                    <a:ext uri="{9D8B030D-6E8A-4147-A177-3AD203B41FA5}">
                      <a16:colId xmlns:a16="http://schemas.microsoft.com/office/drawing/2014/main" val="20003"/>
                    </a:ext>
                  </a:extLst>
                </a:gridCol>
                <a:gridCol w="690789">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tblGrid>
              <a:tr h="821012">
                <a:tc>
                  <a:txBody>
                    <a:bodyPr/>
                    <a:lstStyle/>
                    <a:p>
                      <a:pPr algn="ctr">
                        <a:lnSpc>
                          <a:spcPts val="2000"/>
                        </a:lnSpc>
                        <a:spcAft>
                          <a:spcPts val="0"/>
                        </a:spcAft>
                      </a:pPr>
                      <a:r>
                        <a:rPr lang="zh-TW" sz="2000" b="0" kern="0" dirty="0">
                          <a:effectLst/>
                          <a:latin typeface="微軟正黑體" panose="020B0604030504040204" pitchFamily="34" charset="-120"/>
                          <a:ea typeface="微軟正黑體" panose="020B0604030504040204" pitchFamily="34" charset="-120"/>
                        </a:rPr>
                        <a:t>編號</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000" b="0" kern="0" dirty="0">
                          <a:effectLst/>
                          <a:latin typeface="微軟正黑體" panose="020B0604030504040204" pitchFamily="34" charset="-120"/>
                          <a:ea typeface="微軟正黑體" panose="020B0604030504040204" pitchFamily="34" charset="-120"/>
                        </a:rPr>
                        <a:t>就學區別（校數）</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000" b="0" kern="0" dirty="0">
                          <a:effectLst/>
                          <a:latin typeface="微軟正黑體" panose="020B0604030504040204" pitchFamily="34" charset="-120"/>
                          <a:ea typeface="微軟正黑體" panose="020B0604030504040204" pitchFamily="34" charset="-120"/>
                        </a:rPr>
                        <a:t>辦理學校校名</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000" b="0" kern="0" dirty="0">
                          <a:effectLst/>
                          <a:latin typeface="微軟正黑體" panose="020B0604030504040204" pitchFamily="34" charset="-120"/>
                          <a:ea typeface="微軟正黑體" panose="020B0604030504040204" pitchFamily="34" charset="-120"/>
                        </a:rPr>
                        <a:t>招生班名</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000" b="0" kern="0">
                          <a:effectLst/>
                          <a:latin typeface="微軟正黑體" panose="020B0604030504040204" pitchFamily="34" charset="-120"/>
                          <a:ea typeface="微軟正黑體" panose="020B0604030504040204" pitchFamily="34" charset="-120"/>
                        </a:rPr>
                        <a:t>招生班數</a:t>
                      </a:r>
                      <a:endParaRPr lang="zh-TW" sz="2000" b="0" kern="10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000" b="0" kern="0" dirty="0">
                          <a:effectLst/>
                          <a:latin typeface="微軟正黑體" panose="020B0604030504040204" pitchFamily="34" charset="-120"/>
                          <a:ea typeface="微軟正黑體" panose="020B0604030504040204" pitchFamily="34" charset="-120"/>
                        </a:rPr>
                        <a:t>招生</a:t>
                      </a:r>
                      <a:r>
                        <a:rPr lang="en-US" altLang="zh-TW" sz="2000" b="0" kern="0" dirty="0">
                          <a:effectLst/>
                          <a:latin typeface="微軟正黑體" panose="020B0604030504040204" pitchFamily="34" charset="-120"/>
                          <a:ea typeface="微軟正黑體" panose="020B0604030504040204" pitchFamily="34" charset="-120"/>
                        </a:rPr>
                        <a:t/>
                      </a:r>
                      <a:br>
                        <a:rPr lang="en-US" altLang="zh-TW" sz="2000" b="0" kern="0" dirty="0">
                          <a:effectLst/>
                          <a:latin typeface="微軟正黑體" panose="020B0604030504040204" pitchFamily="34" charset="-120"/>
                          <a:ea typeface="微軟正黑體" panose="020B0604030504040204" pitchFamily="34" charset="-120"/>
                        </a:rPr>
                      </a:br>
                      <a:r>
                        <a:rPr lang="zh-TW" sz="2000" b="0" kern="0" dirty="0">
                          <a:effectLst/>
                          <a:latin typeface="微軟正黑體" panose="020B0604030504040204" pitchFamily="34" charset="-120"/>
                          <a:ea typeface="微軟正黑體" panose="020B0604030504040204" pitchFamily="34" charset="-120"/>
                        </a:rPr>
                        <a:t>名額</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extLst>
                  <a:ext uri="{0D108BD9-81ED-4DB2-BD59-A6C34878D82A}">
                    <a16:rowId xmlns:a16="http://schemas.microsoft.com/office/drawing/2014/main" val="10000"/>
                  </a:ext>
                </a:extLst>
              </a:tr>
              <a:tr h="70952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1</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rowSpan="4">
                  <a:txBody>
                    <a:bodyPr/>
                    <a:lstStyle/>
                    <a:p>
                      <a:pPr algn="ctr">
                        <a:lnSpc>
                          <a:spcPts val="2000"/>
                        </a:lnSpc>
                        <a:spcAft>
                          <a:spcPts val="0"/>
                        </a:spcAft>
                      </a:pPr>
                      <a:r>
                        <a:rPr lang="zh-TW" sz="2400" b="0" kern="0" dirty="0">
                          <a:effectLst/>
                          <a:latin typeface="微軟正黑體" panose="020B0604030504040204" pitchFamily="34" charset="-120"/>
                          <a:ea typeface="微軟正黑體" panose="020B0604030504040204" pitchFamily="34" charset="-120"/>
                        </a:rPr>
                        <a:t>基北區</a:t>
                      </a:r>
                      <a:endParaRPr lang="en-US" altLang="zh-TW" sz="24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000" b="0" kern="0" dirty="0">
                          <a:effectLst/>
                          <a:latin typeface="微軟正黑體" panose="020B0604030504040204" pitchFamily="34" charset="-120"/>
                          <a:ea typeface="微軟正黑體" panose="020B0604030504040204" pitchFamily="34" charset="-120"/>
                        </a:rPr>
                        <a:t>(</a:t>
                      </a:r>
                      <a:r>
                        <a:rPr lang="en-US" altLang="zh-TW" sz="2000" b="0" kern="0" dirty="0">
                          <a:effectLst/>
                          <a:latin typeface="微軟正黑體" panose="020B0604030504040204" pitchFamily="34" charset="-120"/>
                          <a:ea typeface="微軟正黑體" panose="020B0604030504040204" pitchFamily="34" charset="-120"/>
                        </a:rPr>
                        <a:t>4</a:t>
                      </a:r>
                      <a:r>
                        <a:rPr lang="zh-TW" sz="2000" b="0" kern="0" dirty="0">
                          <a:effectLst/>
                          <a:latin typeface="微軟正黑體" panose="020B0604030504040204" pitchFamily="34" charset="-120"/>
                          <a:ea typeface="微軟正黑體" panose="020B0604030504040204" pitchFamily="34" charset="-120"/>
                        </a:rPr>
                        <a:t>校</a:t>
                      </a:r>
                      <a:r>
                        <a:rPr lang="en-US" sz="2000" b="0" kern="0" dirty="0">
                          <a:effectLst/>
                          <a:latin typeface="微軟正黑體" panose="020B0604030504040204" pitchFamily="34" charset="-120"/>
                          <a:ea typeface="微軟正黑體" panose="020B0604030504040204" pitchFamily="34" charset="-120"/>
                        </a:rPr>
                        <a:t>)</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r>
                        <a:rPr lang="zh-TW" sz="2400" b="0" kern="0" dirty="0">
                          <a:effectLst/>
                          <a:latin typeface="微軟正黑體" panose="020B0604030504040204" pitchFamily="34" charset="-120"/>
                          <a:ea typeface="微軟正黑體" panose="020B0604030504040204" pitchFamily="34" charset="-120"/>
                        </a:rPr>
                        <a:t>國立政大附中</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endParaRPr lang="en-US" altLang="zh-TW" sz="20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zh-TW" sz="2000" b="0" kern="0" dirty="0">
                          <a:effectLst/>
                          <a:latin typeface="微軟正黑體" panose="020B0604030504040204" pitchFamily="34" charset="-120"/>
                          <a:ea typeface="微軟正黑體" panose="020B0604030504040204" pitchFamily="34" charset="-120"/>
                        </a:rPr>
                        <a:t>英語國際特色班</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b="0" kern="0" dirty="0">
                          <a:effectLst/>
                          <a:latin typeface="微軟正黑體" panose="020B0604030504040204" pitchFamily="34" charset="-120"/>
                          <a:ea typeface="微軟正黑體" panose="020B0604030504040204" pitchFamily="34" charset="-120"/>
                        </a:rPr>
                        <a:t>1</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400" b="0" kern="0" dirty="0">
                          <a:effectLst/>
                          <a:latin typeface="微軟正黑體" panose="020B0604030504040204" pitchFamily="34" charset="-120"/>
                          <a:ea typeface="微軟正黑體" panose="020B0604030504040204" pitchFamily="34" charset="-120"/>
                          <a:cs typeface="+mn-cs"/>
                        </a:rPr>
                        <a:t>35</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1"/>
                  </a:ext>
                </a:extLst>
              </a:tr>
              <a:tr h="70952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2</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sz="2400" b="0" kern="0" dirty="0">
                          <a:effectLst/>
                          <a:latin typeface="微軟正黑體" panose="020B0604030504040204" pitchFamily="34" charset="-120"/>
                          <a:ea typeface="微軟正黑體" panose="020B0604030504040204" pitchFamily="34" charset="-120"/>
                        </a:rPr>
                        <a:t>國立師大附中</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000"/>
                        </a:lnSpc>
                        <a:spcAft>
                          <a:spcPts val="0"/>
                        </a:spcAft>
                      </a:pPr>
                      <a:endParaRPr lang="en-US" altLang="zh-TW" sz="20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zh-TW" sz="2000" b="0" kern="0" dirty="0">
                          <a:effectLst/>
                          <a:latin typeface="微軟正黑體" panose="020B0604030504040204" pitchFamily="34" charset="-120"/>
                          <a:ea typeface="微軟正黑體" panose="020B0604030504040204" pitchFamily="34" charset="-120"/>
                        </a:rPr>
                        <a:t>資訊科學特色班</a:t>
                      </a:r>
                      <a:endParaRPr lang="zh-TW" sz="20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400" b="0" kern="0" dirty="0">
                          <a:effectLst/>
                          <a:latin typeface="微軟正黑體" panose="020B0604030504040204" pitchFamily="34" charset="-120"/>
                          <a:ea typeface="微軟正黑體" panose="020B0604030504040204" pitchFamily="34" charset="-120"/>
                        </a:rPr>
                        <a:t>1</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tc>
                  <a:txBody>
                    <a:bodyPr/>
                    <a:lstStyle/>
                    <a:p>
                      <a:pPr algn="ctr">
                        <a:lnSpc>
                          <a:spcPts val="2000"/>
                        </a:lnSpc>
                        <a:spcAft>
                          <a:spcPts val="0"/>
                        </a:spcAft>
                      </a:pPr>
                      <a:endParaRPr lang="en-US" sz="24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35</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tc>
                <a:extLst>
                  <a:ext uri="{0D108BD9-81ED-4DB2-BD59-A6C34878D82A}">
                    <a16:rowId xmlns:a16="http://schemas.microsoft.com/office/drawing/2014/main" val="10002"/>
                  </a:ext>
                </a:extLst>
              </a:tr>
              <a:tr h="70952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3</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altLang="en-US" sz="1800" b="0" kern="100" dirty="0">
                          <a:solidFill>
                            <a:srgbClr val="FF0000"/>
                          </a:solidFill>
                          <a:effectLst/>
                          <a:latin typeface="微軟正黑體" panose="020B0604030504040204" pitchFamily="34" charset="-120"/>
                          <a:ea typeface="微軟正黑體" panose="020B0604030504040204" pitchFamily="34" charset="-120"/>
                          <a:cs typeface="Times New Roman"/>
                        </a:rPr>
                        <a:t>臺北市西松高級中學</a:t>
                      </a:r>
                      <a:endParaRPr lang="zh-TW" sz="18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rgbClr val="FF0000"/>
                          </a:solidFill>
                          <a:effectLst/>
                          <a:latin typeface="微軟正黑體" panose="020B0604030504040204" pitchFamily="34" charset="-120"/>
                          <a:ea typeface="微軟正黑體" panose="020B0604030504040204" pitchFamily="34" charset="-120"/>
                          <a:cs typeface="Times New Roman"/>
                        </a:rPr>
                        <a:t>國際文憑</a:t>
                      </a:r>
                      <a:r>
                        <a:rPr lang="en-US" altLang="zh-TW" sz="2000" b="0" kern="100" dirty="0">
                          <a:solidFill>
                            <a:srgbClr val="FF0000"/>
                          </a:solidFill>
                          <a:effectLst/>
                          <a:latin typeface="微軟正黑體" panose="020B0604030504040204" pitchFamily="34" charset="-120"/>
                          <a:ea typeface="微軟正黑體" panose="020B0604030504040204" pitchFamily="34" charset="-120"/>
                          <a:cs typeface="Times New Roman"/>
                        </a:rPr>
                        <a:t>IBDP</a:t>
                      </a:r>
                      <a:br>
                        <a:rPr lang="en-US" altLang="zh-TW" sz="2000" b="0" kern="100" dirty="0">
                          <a:solidFill>
                            <a:srgbClr val="FF0000"/>
                          </a:solidFill>
                          <a:effectLst/>
                          <a:latin typeface="微軟正黑體" panose="020B0604030504040204" pitchFamily="34" charset="-120"/>
                          <a:ea typeface="微軟正黑體" panose="020B0604030504040204" pitchFamily="34" charset="-120"/>
                          <a:cs typeface="Times New Roman"/>
                        </a:rPr>
                      </a:br>
                      <a:r>
                        <a:rPr lang="zh-TW" altLang="en-US" sz="2000" b="0" kern="100" dirty="0">
                          <a:solidFill>
                            <a:srgbClr val="FF0000"/>
                          </a:solidFill>
                          <a:effectLst/>
                          <a:latin typeface="微軟正黑體" panose="020B0604030504040204" pitchFamily="34" charset="-120"/>
                          <a:ea typeface="微軟正黑體" panose="020B0604030504040204" pitchFamily="34" charset="-120"/>
                          <a:cs typeface="Times New Roman"/>
                        </a:rPr>
                        <a:t>實驗班</a:t>
                      </a:r>
                      <a:endParaRPr lang="zh-TW" sz="20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400" b="0" kern="0" dirty="0">
                        <a:solidFill>
                          <a:srgbClr val="FF0000"/>
                        </a:solidFill>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400" b="0" kern="0" dirty="0">
                          <a:solidFill>
                            <a:srgbClr val="FF0000"/>
                          </a:solidFill>
                          <a:effectLst/>
                          <a:latin typeface="微軟正黑體" panose="020B0604030504040204" pitchFamily="34" charset="-120"/>
                          <a:ea typeface="微軟正黑體" panose="020B0604030504040204" pitchFamily="34" charset="-120"/>
                        </a:rPr>
                        <a:t>1</a:t>
                      </a:r>
                      <a:endParaRPr lang="zh-TW" sz="24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400" b="0" kern="0" dirty="0">
                        <a:solidFill>
                          <a:srgbClr val="FF0000"/>
                        </a:solidFill>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400" b="0" kern="0" dirty="0">
                          <a:solidFill>
                            <a:srgbClr val="FF0000"/>
                          </a:solidFill>
                          <a:effectLst/>
                          <a:latin typeface="微軟正黑體" panose="020B0604030504040204" pitchFamily="34" charset="-120"/>
                          <a:ea typeface="微軟正黑體" panose="020B0604030504040204" pitchFamily="34" charset="-120"/>
                          <a:cs typeface="+mn-cs"/>
                        </a:rPr>
                        <a:t>25</a:t>
                      </a:r>
                      <a:endParaRPr lang="zh-TW" sz="24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tc>
                <a:extLst>
                  <a:ext uri="{0D108BD9-81ED-4DB2-BD59-A6C34878D82A}">
                    <a16:rowId xmlns:a16="http://schemas.microsoft.com/office/drawing/2014/main" val="10003"/>
                  </a:ext>
                </a:extLst>
              </a:tr>
              <a:tr h="82139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4</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altLang="en-US" sz="1800" b="0" kern="100" dirty="0">
                          <a:solidFill>
                            <a:srgbClr val="FF0000"/>
                          </a:solidFill>
                          <a:effectLst/>
                          <a:latin typeface="微軟正黑體" panose="020B0604030504040204" pitchFamily="34" charset="-120"/>
                          <a:ea typeface="微軟正黑體" panose="020B0604030504040204" pitchFamily="34" charset="-120"/>
                          <a:cs typeface="Times New Roman"/>
                        </a:rPr>
                        <a:t>國立臺灣海洋大學</a:t>
                      </a:r>
                      <a:r>
                        <a:rPr lang="en-US" altLang="zh-TW" sz="1800" b="0" kern="100" dirty="0">
                          <a:solidFill>
                            <a:srgbClr val="FF0000"/>
                          </a:solidFill>
                          <a:effectLst/>
                          <a:latin typeface="微軟正黑體" panose="020B0604030504040204" pitchFamily="34" charset="-120"/>
                          <a:ea typeface="微軟正黑體" panose="020B0604030504040204" pitchFamily="34" charset="-120"/>
                          <a:cs typeface="Times New Roman"/>
                        </a:rPr>
                        <a:t/>
                      </a:r>
                      <a:br>
                        <a:rPr lang="en-US" altLang="zh-TW" sz="1800" b="0" kern="100" dirty="0">
                          <a:solidFill>
                            <a:srgbClr val="FF0000"/>
                          </a:solidFill>
                          <a:effectLst/>
                          <a:latin typeface="微軟正黑體" panose="020B0604030504040204" pitchFamily="34" charset="-120"/>
                          <a:ea typeface="微軟正黑體" panose="020B0604030504040204" pitchFamily="34" charset="-120"/>
                          <a:cs typeface="Times New Roman"/>
                        </a:rPr>
                      </a:br>
                      <a:r>
                        <a:rPr lang="zh-TW" altLang="en-US" sz="1800" b="0" kern="100" dirty="0">
                          <a:solidFill>
                            <a:srgbClr val="FF0000"/>
                          </a:solidFill>
                          <a:effectLst/>
                          <a:latin typeface="微軟正黑體" panose="020B0604030504040204" pitchFamily="34" charset="-120"/>
                          <a:ea typeface="微軟正黑體" panose="020B0604030504040204" pitchFamily="34" charset="-120"/>
                          <a:cs typeface="Times New Roman"/>
                        </a:rPr>
                        <a:t>附屬基隆海事</a:t>
                      </a:r>
                      <a:r>
                        <a:rPr lang="en-US" altLang="zh-TW" sz="1800" b="0" kern="100" dirty="0">
                          <a:solidFill>
                            <a:srgbClr val="FF0000"/>
                          </a:solidFill>
                          <a:effectLst/>
                          <a:latin typeface="微軟正黑體" panose="020B0604030504040204" pitchFamily="34" charset="-120"/>
                          <a:ea typeface="微軟正黑體" panose="020B0604030504040204" pitchFamily="34" charset="-120"/>
                          <a:cs typeface="Times New Roman"/>
                        </a:rPr>
                        <a:t/>
                      </a:r>
                      <a:br>
                        <a:rPr lang="en-US" altLang="zh-TW" sz="1800" b="0" kern="100" dirty="0">
                          <a:solidFill>
                            <a:srgbClr val="FF0000"/>
                          </a:solidFill>
                          <a:effectLst/>
                          <a:latin typeface="微軟正黑體" panose="020B0604030504040204" pitchFamily="34" charset="-120"/>
                          <a:ea typeface="微軟正黑體" panose="020B0604030504040204" pitchFamily="34" charset="-120"/>
                          <a:cs typeface="Times New Roman"/>
                        </a:rPr>
                      </a:br>
                      <a:r>
                        <a:rPr lang="zh-TW" altLang="en-US" sz="1800" b="0" kern="100" dirty="0">
                          <a:solidFill>
                            <a:srgbClr val="FF0000"/>
                          </a:solidFill>
                          <a:effectLst/>
                          <a:latin typeface="微軟正黑體" panose="020B0604030504040204" pitchFamily="34" charset="-120"/>
                          <a:ea typeface="微軟正黑體" panose="020B0604030504040204" pitchFamily="34" charset="-120"/>
                          <a:cs typeface="Times New Roman"/>
                        </a:rPr>
                        <a:t>高級中等學校</a:t>
                      </a:r>
                      <a:r>
                        <a:rPr lang="en-US" altLang="zh-TW" sz="1800" b="0" kern="100" dirty="0">
                          <a:solidFill>
                            <a:srgbClr val="FF0000"/>
                          </a:solidFill>
                          <a:effectLst/>
                          <a:latin typeface="微軟正黑體" panose="020B0604030504040204" pitchFamily="34" charset="-120"/>
                          <a:ea typeface="微軟正黑體" panose="020B0604030504040204" pitchFamily="34" charset="-120"/>
                          <a:cs typeface="Times New Roman"/>
                        </a:rPr>
                        <a:t/>
                      </a:r>
                      <a:br>
                        <a:rPr lang="en-US" altLang="zh-TW" sz="1800" b="0" kern="100" dirty="0">
                          <a:solidFill>
                            <a:srgbClr val="FF0000"/>
                          </a:solidFill>
                          <a:effectLst/>
                          <a:latin typeface="微軟正黑體" panose="020B0604030504040204" pitchFamily="34" charset="-120"/>
                          <a:ea typeface="微軟正黑體" panose="020B0604030504040204" pitchFamily="34" charset="-120"/>
                          <a:cs typeface="Times New Roman"/>
                        </a:rPr>
                      </a:br>
                      <a:r>
                        <a:rPr lang="en-US" altLang="zh-TW" sz="1800" b="0" kern="100" dirty="0">
                          <a:solidFill>
                            <a:srgbClr val="FF0000"/>
                          </a:solidFill>
                          <a:effectLst/>
                          <a:latin typeface="微軟正黑體" panose="020B0604030504040204" pitchFamily="34" charset="-120"/>
                          <a:ea typeface="微軟正黑體" panose="020B0604030504040204" pitchFamily="34" charset="-120"/>
                          <a:cs typeface="Times New Roman"/>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cs typeface="Times New Roman"/>
                        </a:rPr>
                        <a:t>海大附中</a:t>
                      </a:r>
                      <a:r>
                        <a:rPr lang="en-US" altLang="zh-TW" sz="1800" b="0" kern="100" dirty="0">
                          <a:solidFill>
                            <a:srgbClr val="FF0000"/>
                          </a:solidFill>
                          <a:effectLst/>
                          <a:latin typeface="微軟正黑體" panose="020B0604030504040204" pitchFamily="34" charset="-120"/>
                          <a:ea typeface="微軟正黑體" panose="020B0604030504040204" pitchFamily="34" charset="-120"/>
                          <a:cs typeface="Times New Roman"/>
                        </a:rPr>
                        <a:t>)</a:t>
                      </a:r>
                      <a:endParaRPr lang="zh-TW" sz="18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rgbClr val="FF0000"/>
                          </a:solidFill>
                          <a:effectLst/>
                          <a:latin typeface="微軟正黑體" panose="020B0604030504040204" pitchFamily="34" charset="-120"/>
                          <a:ea typeface="微軟正黑體" panose="020B0604030504040204" pitchFamily="34" charset="-120"/>
                          <a:cs typeface="Times New Roman"/>
                        </a:rPr>
                        <a:t>海洋科技人才培育</a:t>
                      </a:r>
                      <a:r>
                        <a:rPr lang="en-US" altLang="zh-TW" sz="2000" b="0" kern="100" dirty="0">
                          <a:solidFill>
                            <a:srgbClr val="FF0000"/>
                          </a:solidFill>
                          <a:effectLst/>
                          <a:latin typeface="微軟正黑體" panose="020B0604030504040204" pitchFamily="34" charset="-120"/>
                          <a:ea typeface="微軟正黑體" panose="020B0604030504040204" pitchFamily="34" charset="-120"/>
                          <a:cs typeface="Times New Roman"/>
                        </a:rPr>
                        <a:t/>
                      </a:r>
                      <a:br>
                        <a:rPr lang="en-US" altLang="zh-TW" sz="2000" b="0" kern="100" dirty="0">
                          <a:solidFill>
                            <a:srgbClr val="FF0000"/>
                          </a:solidFill>
                          <a:effectLst/>
                          <a:latin typeface="微軟正黑體" panose="020B0604030504040204" pitchFamily="34" charset="-120"/>
                          <a:ea typeface="微軟正黑體" panose="020B0604030504040204" pitchFamily="34" charset="-120"/>
                          <a:cs typeface="Times New Roman"/>
                        </a:rPr>
                      </a:br>
                      <a:r>
                        <a:rPr lang="zh-TW" altLang="en-US" sz="2000" b="0" kern="100" dirty="0">
                          <a:solidFill>
                            <a:srgbClr val="FF0000"/>
                          </a:solidFill>
                          <a:effectLst/>
                          <a:latin typeface="微軟正黑體" panose="020B0604030504040204" pitchFamily="34" charset="-120"/>
                          <a:ea typeface="微軟正黑體" panose="020B0604030504040204" pitchFamily="34" charset="-120"/>
                          <a:cs typeface="Times New Roman"/>
                        </a:rPr>
                        <a:t>實驗班</a:t>
                      </a:r>
                      <a:endParaRPr lang="zh-TW" sz="20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400" b="0" kern="100" dirty="0">
                          <a:solidFill>
                            <a:srgbClr val="FF0000"/>
                          </a:solidFill>
                          <a:effectLst/>
                          <a:latin typeface="微軟正黑體" panose="020B0604030504040204" pitchFamily="34" charset="-120"/>
                          <a:ea typeface="微軟正黑體" panose="020B0604030504040204" pitchFamily="34" charset="-120"/>
                          <a:cs typeface="Times New Roman"/>
                        </a:rPr>
                        <a:t>1</a:t>
                      </a:r>
                      <a:endParaRPr lang="zh-TW" sz="24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400" b="0" kern="100" dirty="0">
                          <a:solidFill>
                            <a:srgbClr val="FF0000"/>
                          </a:solidFill>
                          <a:effectLst/>
                          <a:latin typeface="微軟正黑體" panose="020B0604030504040204" pitchFamily="34" charset="-120"/>
                          <a:ea typeface="微軟正黑體" panose="020B0604030504040204" pitchFamily="34" charset="-120"/>
                          <a:cs typeface="Times New Roman"/>
                        </a:rPr>
                        <a:t>18</a:t>
                      </a:r>
                      <a:endParaRPr lang="zh-TW" sz="2400" b="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tc>
                <a:extLst>
                  <a:ext uri="{0D108BD9-81ED-4DB2-BD59-A6C34878D82A}">
                    <a16:rowId xmlns:a16="http://schemas.microsoft.com/office/drawing/2014/main" val="2039069280"/>
                  </a:ext>
                </a:extLst>
              </a:tr>
            </a:tbl>
          </a:graphicData>
        </a:graphic>
      </p:graphicFrame>
    </p:spTree>
    <p:extLst>
      <p:ext uri="{BB962C8B-B14F-4D97-AF65-F5344CB8AC3E}">
        <p14:creationId xmlns:p14="http://schemas.microsoft.com/office/powerpoint/2010/main" val="210216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8" name="標題 2"/>
          <p:cNvSpPr txBox="1">
            <a:spLocks/>
          </p:cNvSpPr>
          <p:nvPr/>
        </p:nvSpPr>
        <p:spPr>
          <a:xfrm>
            <a:off x="457200" y="1387951"/>
            <a:ext cx="8229600"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000" b="1" dirty="0">
                <a:latin typeface="微軟正黑體" panose="020B0604030504040204" pitchFamily="34" charset="-120"/>
                <a:ea typeface="微軟正黑體" panose="020B0604030504040204" pitchFamily="34" charset="-120"/>
              </a:rPr>
              <a:t>測驗科目</a:t>
            </a:r>
          </a:p>
        </p:txBody>
      </p:sp>
      <p:graphicFrame>
        <p:nvGraphicFramePr>
          <p:cNvPr id="9" name="內容版面配置區 3"/>
          <p:cNvGraphicFramePr>
            <a:graphicFrameLocks/>
          </p:cNvGraphicFramePr>
          <p:nvPr>
            <p:extLst>
              <p:ext uri="{D42A27DB-BD31-4B8C-83A1-F6EECF244321}">
                <p14:modId xmlns:p14="http://schemas.microsoft.com/office/powerpoint/2010/main" val="3251728377"/>
              </p:ext>
            </p:extLst>
          </p:nvPr>
        </p:nvGraphicFramePr>
        <p:xfrm>
          <a:off x="251520" y="2324055"/>
          <a:ext cx="8299877" cy="3093212"/>
        </p:xfrm>
        <a:graphic>
          <a:graphicData uri="http://schemas.openxmlformats.org/drawingml/2006/table">
            <a:tbl>
              <a:tblPr>
                <a:tableStyleId>{69CF1AB2-1976-4502-BF36-3FF5EA218861}</a:tableStyleId>
              </a:tblPr>
              <a:tblGrid>
                <a:gridCol w="1656184">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115301">
                  <a:extLst>
                    <a:ext uri="{9D8B030D-6E8A-4147-A177-3AD203B41FA5}">
                      <a16:colId xmlns:a16="http://schemas.microsoft.com/office/drawing/2014/main" val="20002"/>
                    </a:ext>
                  </a:extLst>
                </a:gridCol>
              </a:tblGrid>
              <a:tr h="362497">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學校</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solidFill>
                      <a:schemeClr val="bg2">
                        <a:lumMod val="50000"/>
                      </a:schemeClr>
                    </a:solidFill>
                  </a:tcPr>
                </a:tc>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特色班別名稱</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solidFill>
                      <a:schemeClr val="bg2">
                        <a:lumMod val="50000"/>
                      </a:schemeClr>
                    </a:solidFill>
                  </a:tcPr>
                </a:tc>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學科測驗科目</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solidFill>
                      <a:schemeClr val="bg2">
                        <a:lumMod val="50000"/>
                      </a:schemeClr>
                    </a:solidFill>
                  </a:tcPr>
                </a:tc>
                <a:extLst>
                  <a:ext uri="{0D108BD9-81ED-4DB2-BD59-A6C34878D82A}">
                    <a16:rowId xmlns:a16="http://schemas.microsoft.com/office/drawing/2014/main" val="10000"/>
                  </a:ext>
                </a:extLst>
              </a:tr>
              <a:tr h="717171">
                <a:tc>
                  <a:txBody>
                    <a:bodyPr/>
                    <a:lstStyle/>
                    <a:p>
                      <a:pPr algn="ctr" fontAlgn="ctr"/>
                      <a:r>
                        <a:rPr lang="zh-TW" altLang="en-US" sz="2400" u="none" strike="noStrike" dirty="0">
                          <a:effectLst/>
                          <a:latin typeface="微軟正黑體" panose="020B0604030504040204" pitchFamily="34" charset="-120"/>
                          <a:ea typeface="微軟正黑體" panose="020B0604030504040204" pitchFamily="34" charset="-120"/>
                        </a:rPr>
                        <a:t>政大附中</a:t>
                      </a:r>
                      <a:endPar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tc>
                  <a:txBody>
                    <a:bodyPr/>
                    <a:lstStyle/>
                    <a:p>
                      <a:pPr algn="ctr" fontAlgn="ctr"/>
                      <a:r>
                        <a:rPr lang="zh-TW" altLang="en-US" sz="2400" u="none" strike="noStrike" dirty="0">
                          <a:effectLst/>
                          <a:latin typeface="微軟正黑體" panose="020B0604030504040204" pitchFamily="34" charset="-120"/>
                          <a:ea typeface="微軟正黑體" panose="020B0604030504040204" pitchFamily="34" charset="-120"/>
                        </a:rPr>
                        <a:t>英語國際特色班</a:t>
                      </a:r>
                      <a:endPar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tc>
                  <a:txBody>
                    <a:bodyPr/>
                    <a:lstStyle/>
                    <a:p>
                      <a:pPr algn="ctr" fontAlgn="ctr"/>
                      <a:r>
                        <a:rPr lang="zh-TW" altLang="en-US" sz="2400" u="none" strike="noStrike" dirty="0">
                          <a:effectLst/>
                          <a:latin typeface="微軟正黑體" panose="020B0604030504040204" pitchFamily="34" charset="-120"/>
                          <a:ea typeface="微軟正黑體" panose="020B0604030504040204" pitchFamily="34" charset="-120"/>
                        </a:rPr>
                        <a:t>英文閱讀、英語聽力</a:t>
                      </a:r>
                      <a:endParaRPr lang="en-US" altLang="zh-TW"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extLst>
                  <a:ext uri="{0D108BD9-81ED-4DB2-BD59-A6C34878D82A}">
                    <a16:rowId xmlns:a16="http://schemas.microsoft.com/office/drawing/2014/main" val="10001"/>
                  </a:ext>
                </a:extLst>
              </a:tr>
              <a:tr h="506911">
                <a:tc>
                  <a:txBody>
                    <a:bodyPr/>
                    <a:lstStyle/>
                    <a:p>
                      <a:pPr algn="ctr" fontAlgn="ctr"/>
                      <a:r>
                        <a:rPr lang="zh-TW" altLang="en-US" sz="2400" u="none" strike="noStrike" dirty="0">
                          <a:effectLst/>
                          <a:latin typeface="微軟正黑體" panose="020B0604030504040204" pitchFamily="34" charset="-120"/>
                          <a:ea typeface="微軟正黑體" panose="020B0604030504040204" pitchFamily="34" charset="-120"/>
                        </a:rPr>
                        <a:t>師大附中</a:t>
                      </a:r>
                      <a:endPar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tc>
                  <a:txBody>
                    <a:bodyPr/>
                    <a:lstStyle/>
                    <a:p>
                      <a:pPr algn="ctr" fontAlgn="ctr"/>
                      <a:r>
                        <a:rPr lang="zh-TW" altLang="en-US" sz="2400" u="none" strike="noStrike" dirty="0">
                          <a:effectLst/>
                          <a:latin typeface="微軟正黑體" panose="020B0604030504040204" pitchFamily="34" charset="-120"/>
                          <a:ea typeface="微軟正黑體" panose="020B0604030504040204" pitchFamily="34" charset="-120"/>
                        </a:rPr>
                        <a:t>資訊科學特色班</a:t>
                      </a:r>
                      <a:endPar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tc>
                  <a:txBody>
                    <a:bodyPr/>
                    <a:lstStyle/>
                    <a:p>
                      <a:pPr algn="ctr" fontAlgn="ctr"/>
                      <a:r>
                        <a:rPr lang="zh-TW" altLang="en-US" sz="2400" u="none" strike="noStrike" dirty="0">
                          <a:effectLst/>
                          <a:latin typeface="微軟正黑體" panose="020B0604030504040204" pitchFamily="34" charset="-120"/>
                          <a:ea typeface="微軟正黑體" panose="020B0604030504040204" pitchFamily="34" charset="-120"/>
                        </a:rPr>
                        <a:t>數學、運算思維</a:t>
                      </a:r>
                      <a:endParaRPr lang="en-US" altLang="zh-TW"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extLst>
                  <a:ext uri="{0D108BD9-81ED-4DB2-BD59-A6C34878D82A}">
                    <a16:rowId xmlns:a16="http://schemas.microsoft.com/office/drawing/2014/main" val="10002"/>
                  </a:ext>
                </a:extLst>
              </a:tr>
              <a:tr h="717171">
                <a:tc>
                  <a:txBody>
                    <a:bodyPr/>
                    <a:lstStyle/>
                    <a:p>
                      <a:pPr algn="ctr">
                        <a:lnSpc>
                          <a:spcPts val="2000"/>
                        </a:lnSpc>
                        <a:spcAft>
                          <a:spcPts val="0"/>
                        </a:spcAft>
                      </a:pPr>
                      <a:r>
                        <a:rPr lang="zh-TW" altLang="en-US" sz="2400" b="0" kern="100" dirty="0">
                          <a:solidFill>
                            <a:schemeClr val="tx1"/>
                          </a:solidFill>
                          <a:effectLst/>
                          <a:latin typeface="微軟正黑體" panose="020B0604030504040204" pitchFamily="34" charset="-120"/>
                          <a:ea typeface="微軟正黑體" panose="020B0604030504040204" pitchFamily="34" charset="-120"/>
                          <a:cs typeface="Times New Roman"/>
                        </a:rPr>
                        <a:t>西松高中</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微軟正黑體" panose="020B0604030504040204" pitchFamily="34" charset="-120"/>
                          <a:ea typeface="微軟正黑體" panose="020B0604030504040204" pitchFamily="34" charset="-120"/>
                          <a:cs typeface="Times New Roman"/>
                        </a:rPr>
                        <a:t>國際文憑</a:t>
                      </a:r>
                      <a:r>
                        <a:rPr lang="en-US" altLang="zh-TW" sz="2400" b="0" kern="100" dirty="0">
                          <a:solidFill>
                            <a:schemeClr val="tx1"/>
                          </a:solidFill>
                          <a:effectLst/>
                          <a:latin typeface="微軟正黑體" panose="020B0604030504040204" pitchFamily="34" charset="-120"/>
                          <a:ea typeface="微軟正黑體" panose="020B0604030504040204" pitchFamily="34" charset="-120"/>
                          <a:cs typeface="Times New Roman"/>
                        </a:rPr>
                        <a:t>IBDP</a:t>
                      </a:r>
                      <a:r>
                        <a:rPr lang="zh-TW" altLang="en-US" sz="2400" b="0" kern="100" dirty="0">
                          <a:solidFill>
                            <a:schemeClr val="tx1"/>
                          </a:solidFill>
                          <a:effectLst/>
                          <a:latin typeface="微軟正黑體" panose="020B0604030504040204" pitchFamily="34" charset="-120"/>
                          <a:ea typeface="微軟正黑體" panose="020B0604030504040204" pitchFamily="34" charset="-120"/>
                          <a:cs typeface="Times New Roman"/>
                        </a:rPr>
                        <a:t>實驗班</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noFill/>
                  </a:tcPr>
                </a:tc>
                <a:tc>
                  <a:txBody>
                    <a:bodyPr/>
                    <a:lstStyle/>
                    <a:p>
                      <a:pPr algn="ctr" fontAlgn="ctr"/>
                      <a:r>
                        <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rPr>
                        <a:t>文本分析、資料判讀</a:t>
                      </a:r>
                      <a:endParaRPr lang="en-US" altLang="zh-TW"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extLst>
                  <a:ext uri="{0D108BD9-81ED-4DB2-BD59-A6C34878D82A}">
                    <a16:rowId xmlns:a16="http://schemas.microsoft.com/office/drawing/2014/main" val="10003"/>
                  </a:ext>
                </a:extLst>
              </a:tr>
              <a:tr h="717171">
                <a:tc>
                  <a:txBody>
                    <a:bodyPr/>
                    <a:lstStyle/>
                    <a:p>
                      <a:pPr algn="ctr">
                        <a:lnSpc>
                          <a:spcPts val="2000"/>
                        </a:lnSpc>
                        <a:spcAft>
                          <a:spcPts val="0"/>
                        </a:spcAft>
                      </a:pPr>
                      <a:r>
                        <a:rPr lang="zh-TW" altLang="en-US" sz="2400" b="0" kern="100" dirty="0">
                          <a:solidFill>
                            <a:schemeClr val="tx1"/>
                          </a:solidFill>
                          <a:effectLst/>
                          <a:latin typeface="微軟正黑體" panose="020B0604030504040204" pitchFamily="34" charset="-120"/>
                          <a:ea typeface="微軟正黑體" panose="020B0604030504040204" pitchFamily="34" charset="-120"/>
                          <a:cs typeface="Times New Roman"/>
                        </a:rPr>
                        <a:t>海大附中</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微軟正黑體" panose="020B0604030504040204" pitchFamily="34" charset="-120"/>
                          <a:ea typeface="微軟正黑體" panose="020B0604030504040204" pitchFamily="34" charset="-120"/>
                          <a:cs typeface="Times New Roman"/>
                        </a:rPr>
                        <a:t>海洋科技人才培育實驗班</a:t>
                      </a:r>
                      <a:endParaRPr lang="zh-TW" sz="24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noFill/>
                  </a:tcPr>
                </a:tc>
                <a:tc>
                  <a:txBody>
                    <a:bodyPr/>
                    <a:lstStyle/>
                    <a:p>
                      <a:pPr algn="ctr" fontAlgn="ctr"/>
                      <a:r>
                        <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rPr>
                        <a:t>數學、自然</a:t>
                      </a:r>
                      <a:endParaRPr lang="en-US" altLang="zh-TW"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noFill/>
                  </a:tcPr>
                </a:tc>
                <a:extLst>
                  <a:ext uri="{0D108BD9-81ED-4DB2-BD59-A6C34878D82A}">
                    <a16:rowId xmlns:a16="http://schemas.microsoft.com/office/drawing/2014/main" val="3432383184"/>
                  </a:ext>
                </a:extLst>
              </a:tr>
            </a:tbl>
          </a:graphicData>
        </a:graphic>
      </p:graphicFrame>
      <p:sp>
        <p:nvSpPr>
          <p:cNvPr id="6" name="標題 1"/>
          <p:cNvSpPr txBox="1">
            <a:spLocks/>
          </p:cNvSpPr>
          <p:nvPr/>
        </p:nvSpPr>
        <p:spPr>
          <a:xfrm>
            <a:off x="805272" y="332656"/>
            <a:ext cx="7533456" cy="10025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kern="1200">
                <a:solidFill>
                  <a:schemeClr val="tx1"/>
                </a:solidFill>
                <a:latin typeface="華康硬黑體W7" panose="020B0709000000000000" pitchFamily="49" charset="-120"/>
                <a:ea typeface="華康硬黑體W7" panose="020B0709000000000000" pitchFamily="49" charset="-120"/>
                <a:cs typeface="+mj-cs"/>
              </a:defRPr>
            </a:lvl1p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基北區</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110</a:t>
            </a:r>
            <a:r>
              <a:rPr lang="zh-TW" altLang="zh-TW" sz="4000" b="1" dirty="0">
                <a:solidFill>
                  <a:schemeClr val="accent1">
                    <a:lumMod val="50000"/>
                  </a:schemeClr>
                </a:solidFill>
                <a:latin typeface="微軟正黑體" panose="020B0604030504040204" pitchFamily="34" charset="-120"/>
                <a:ea typeface="微軟正黑體" panose="020B0604030504040204" pitchFamily="34" charset="-120"/>
              </a:rPr>
              <a:t>學年度</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
            </a:r>
            <a:b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br>
            <a:r>
              <a:rPr lang="zh-TW" altLang="zh-TW" b="1" dirty="0">
                <a:solidFill>
                  <a:schemeClr val="accent1">
                    <a:lumMod val="50000"/>
                  </a:schemeClr>
                </a:solidFill>
                <a:latin typeface="微軟正黑體" panose="020B0604030504040204" pitchFamily="34" charset="-120"/>
                <a:ea typeface="微軟正黑體" panose="020B0604030504040204" pitchFamily="34" charset="-120"/>
              </a:rPr>
              <a:t>特色招生考試分發入學學校</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5769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4" name="Shape 437"/>
          <p:cNvSpPr>
            <a:spLocks noGrp="1"/>
          </p:cNvSpPr>
          <p:nvPr>
            <p:ph type="title"/>
          </p:nvPr>
        </p:nvSpPr>
        <p:spPr>
          <a:xfrm>
            <a:off x="2231740" y="122237"/>
            <a:ext cx="4680521" cy="1002506"/>
          </a:xfrm>
          <a:prstGeom prst="rect">
            <a:avLst/>
          </a:prstGeom>
        </p:spPr>
        <p:txBody>
          <a:bodyPr>
            <a:normAutofit/>
          </a:bodyPr>
          <a:lstStyle/>
          <a:p>
            <a:r>
              <a:rPr sz="4000" b="1" dirty="0" err="1">
                <a:solidFill>
                  <a:schemeClr val="accent1">
                    <a:lumMod val="50000"/>
                  </a:schemeClr>
                </a:solidFill>
                <a:latin typeface="微軟正黑體" panose="020B0604030504040204" pitchFamily="34" charset="-120"/>
                <a:ea typeface="微軟正黑體" panose="020B0604030504040204" pitchFamily="34" charset="-120"/>
              </a:rPr>
              <a:t>考試準備方向</a:t>
            </a:r>
            <a:endParaRPr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5" name="Shape 438"/>
          <p:cNvSpPr txBox="1">
            <a:spLocks/>
          </p:cNvSpPr>
          <p:nvPr/>
        </p:nvSpPr>
        <p:spPr>
          <a:xfrm>
            <a:off x="714400" y="1124743"/>
            <a:ext cx="7715200" cy="5006183"/>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514350" indent="-514350">
              <a:buFontTx/>
              <a:buAutoNum type="ea1ChtPeriod"/>
            </a:pPr>
            <a:r>
              <a:rPr lang="zh-TW" altLang="en-US" dirty="0">
                <a:latin typeface="微軟正黑體" panose="020B0604030504040204" pitchFamily="34" charset="-120"/>
                <a:ea typeface="微軟正黑體" panose="020B0604030504040204" pitchFamily="34" charset="-120"/>
                <a:cs typeface="標楷體"/>
                <a:sym typeface="標楷體"/>
              </a:rPr>
              <a:t>「國民中小學九年一貫課程綱要」相關學習領域之國中階段能力指標及其延伸應用 </a:t>
            </a:r>
          </a:p>
          <a:p>
            <a:pPr marL="514350" indent="-514350">
              <a:buFontTx/>
              <a:buAutoNum type="ea1ChtPeriod"/>
            </a:pPr>
            <a:r>
              <a:rPr lang="zh-TW" altLang="en-US" dirty="0">
                <a:latin typeface="微軟正黑體" panose="020B0604030504040204" pitchFamily="34" charset="-120"/>
                <a:ea typeface="微軟正黑體" panose="020B0604030504040204" pitchFamily="34" charset="-120"/>
                <a:cs typeface="標楷體"/>
                <a:sym typeface="標楷體"/>
              </a:rPr>
              <a:t>各校所規劃特色課程應具之先備知識與能力。</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cs typeface="標楷體"/>
                <a:sym typeface="標楷體"/>
              </a:rPr>
              <a:t>詳見各校招生簡章</a:t>
            </a:r>
            <a:r>
              <a:rPr lang="en-US" altLang="zh-TW" dirty="0">
                <a:latin typeface="微軟正黑體" panose="020B0604030504040204" pitchFamily="34" charset="-120"/>
                <a:ea typeface="微軟正黑體" panose="020B0604030504040204" pitchFamily="34" charset="-120"/>
              </a:rPr>
              <a:t>)</a:t>
            </a:r>
          </a:p>
          <a:p>
            <a:pPr marL="514350" indent="-514350">
              <a:buFontTx/>
              <a:buAutoNum type="ea1ChtPeriod"/>
            </a:pPr>
            <a:r>
              <a:rPr lang="zh-TW" altLang="en-US" dirty="0">
                <a:latin typeface="微軟正黑體" panose="020B0604030504040204" pitchFamily="34" charset="-120"/>
                <a:ea typeface="微軟正黑體" panose="020B0604030504040204" pitchFamily="34" charset="-120"/>
                <a:cs typeface="標楷體"/>
                <a:sym typeface="標楷體"/>
              </a:rPr>
              <a:t>採電腦測驗單一選擇題型之科目，試題相較於國中會考，屬中間偏難。</a:t>
            </a:r>
          </a:p>
          <a:p>
            <a:pPr marL="514350" indent="-514350">
              <a:buFontTx/>
              <a:buAutoNum type="ea1ChtPeriod"/>
            </a:pPr>
            <a:r>
              <a:rPr lang="zh-TW" altLang="en-US" dirty="0">
                <a:latin typeface="微軟正黑體" panose="020B0604030504040204" pitchFamily="34" charset="-120"/>
                <a:ea typeface="微軟正黑體" panose="020B0604030504040204" pitchFamily="34" charset="-120"/>
                <a:cs typeface="標楷體"/>
                <a:sym typeface="標楷體"/>
              </a:rPr>
              <a:t>考生可參考各校簡章之試題範例與去年之考古題。</a:t>
            </a:r>
            <a:r>
              <a:rPr lang="zh-TW" altLang="en-US" dirty="0">
                <a:latin typeface="微軟正黑體" panose="020B0604030504040204" pitchFamily="34" charset="-120"/>
                <a:ea typeface="微軟正黑體" panose="020B0604030504040204" pitchFamily="34" charset="-120"/>
              </a:rPr>
              <a:t> </a:t>
            </a:r>
          </a:p>
        </p:txBody>
      </p:sp>
    </p:spTree>
    <p:extLst>
      <p:ext uri="{BB962C8B-B14F-4D97-AF65-F5344CB8AC3E}">
        <p14:creationId xmlns:p14="http://schemas.microsoft.com/office/powerpoint/2010/main" val="222517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3" name="內容版面配置區 2"/>
          <p:cNvSpPr txBox="1">
            <a:spLocks/>
          </p:cNvSpPr>
          <p:nvPr/>
        </p:nvSpPr>
        <p:spPr bwMode="gray">
          <a:xfrm>
            <a:off x="683568" y="1844824"/>
            <a:ext cx="6624736" cy="704589"/>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defRPr/>
            </a:pPr>
            <a:endParaRPr lang="zh-TW" altLang="en-US" sz="3000" kern="0" dirty="0">
              <a:solidFill>
                <a:srgbClr val="002060"/>
              </a:solidFill>
              <a:latin typeface="微軟正黑體" panose="020B0604030504040204" pitchFamily="34" charset="-120"/>
              <a:ea typeface="微軟正黑體" panose="020B0604030504040204" pitchFamily="34" charset="-120"/>
            </a:endParaRPr>
          </a:p>
        </p:txBody>
      </p:sp>
      <p:sp>
        <p:nvSpPr>
          <p:cNvPr id="6" name="Shape 478"/>
          <p:cNvSpPr/>
          <p:nvPr/>
        </p:nvSpPr>
        <p:spPr>
          <a:xfrm>
            <a:off x="677207" y="620688"/>
            <a:ext cx="7776864"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3400">
                <a:solidFill>
                  <a:srgbClr val="850AFF"/>
                </a:solidFill>
                <a:latin typeface="微軟正黑體"/>
                <a:ea typeface="微軟正黑體"/>
                <a:cs typeface="微軟正黑體"/>
                <a:sym typeface="微軟正黑體"/>
              </a:defRPr>
            </a:pPr>
            <a:r>
              <a:rPr lang="en-US" altLang="zh-TW" sz="3200" b="1" dirty="0">
                <a:solidFill>
                  <a:schemeClr val="accent1">
                    <a:lumMod val="50000"/>
                  </a:schemeClr>
                </a:solidFill>
                <a:latin typeface="微軟正黑體" panose="020B0604030504040204" pitchFamily="34" charset="-120"/>
                <a:ea typeface="微軟正黑體" panose="020B0604030504040204" pitchFamily="34" charset="-120"/>
              </a:rPr>
              <a:t>110</a:t>
            </a:r>
            <a:r>
              <a:rPr sz="3200" b="1" dirty="0">
                <a:solidFill>
                  <a:schemeClr val="accent1">
                    <a:lumMod val="50000"/>
                  </a:schemeClr>
                </a:solidFill>
                <a:latin typeface="微軟正黑體" panose="020B0604030504040204" pitchFamily="34" charset="-120"/>
                <a:ea typeface="微軟正黑體" panose="020B0604030504040204" pitchFamily="34" charset="-120"/>
              </a:rPr>
              <a:t>學年度特色招生考試分發入學重要日程 </a:t>
            </a:r>
          </a:p>
        </p:txBody>
      </p:sp>
      <p:graphicFrame>
        <p:nvGraphicFramePr>
          <p:cNvPr id="8" name="表格 7"/>
          <p:cNvGraphicFramePr>
            <a:graphicFrameLocks noGrp="1"/>
          </p:cNvGraphicFramePr>
          <p:nvPr>
            <p:extLst>
              <p:ext uri="{D42A27DB-BD31-4B8C-83A1-F6EECF244321}">
                <p14:modId xmlns:p14="http://schemas.microsoft.com/office/powerpoint/2010/main" val="1977009436"/>
              </p:ext>
            </p:extLst>
          </p:nvPr>
        </p:nvGraphicFramePr>
        <p:xfrm>
          <a:off x="395536" y="1494471"/>
          <a:ext cx="8136904" cy="4148647"/>
        </p:xfrm>
        <a:graphic>
          <a:graphicData uri="http://schemas.openxmlformats.org/drawingml/2006/table">
            <a:tbl>
              <a:tblPr firstRow="1" bandRow="1">
                <a:tableStyleId>{5C22544A-7EE6-4342-B048-85BDC9FD1C3A}</a:tableStyleId>
              </a:tblPr>
              <a:tblGrid>
                <a:gridCol w="1627381">
                  <a:extLst>
                    <a:ext uri="{9D8B030D-6E8A-4147-A177-3AD203B41FA5}">
                      <a16:colId xmlns:a16="http://schemas.microsoft.com/office/drawing/2014/main" val="20000"/>
                    </a:ext>
                  </a:extLst>
                </a:gridCol>
                <a:gridCol w="4660227">
                  <a:extLst>
                    <a:ext uri="{9D8B030D-6E8A-4147-A177-3AD203B41FA5}">
                      <a16:colId xmlns:a16="http://schemas.microsoft.com/office/drawing/2014/main" val="20001"/>
                    </a:ext>
                  </a:extLst>
                </a:gridCol>
                <a:gridCol w="1849296">
                  <a:extLst>
                    <a:ext uri="{9D8B030D-6E8A-4147-A177-3AD203B41FA5}">
                      <a16:colId xmlns:a16="http://schemas.microsoft.com/office/drawing/2014/main" val="20002"/>
                    </a:ext>
                  </a:extLst>
                </a:gridCol>
              </a:tblGrid>
              <a:tr h="612264">
                <a:tc>
                  <a:txBody>
                    <a:bodyPr/>
                    <a:lstStyle/>
                    <a:p>
                      <a:pPr algn="ctr"/>
                      <a:r>
                        <a:rPr lang="zh-TW" altLang="en-US" sz="2400" b="0" dirty="0">
                          <a:latin typeface="微軟正黑體" panose="020B0604030504040204" pitchFamily="34" charset="-120"/>
                          <a:ea typeface="微軟正黑體" panose="020B0604030504040204" pitchFamily="34" charset="-120"/>
                        </a:rPr>
                        <a:t>時間</a:t>
                      </a:r>
                    </a:p>
                  </a:txBody>
                  <a:tcPr anchor="ctr"/>
                </a:tc>
                <a:tc>
                  <a:txBody>
                    <a:bodyPr/>
                    <a:lstStyle/>
                    <a:p>
                      <a:pPr algn="ctr"/>
                      <a:r>
                        <a:rPr lang="zh-TW" altLang="en-US" sz="2400" b="0" dirty="0">
                          <a:latin typeface="微軟正黑體" panose="020B0604030504040204" pitchFamily="34" charset="-120"/>
                          <a:ea typeface="微軟正黑體" panose="020B0604030504040204" pitchFamily="34" charset="-120"/>
                        </a:rPr>
                        <a:t>辦理事項</a:t>
                      </a:r>
                    </a:p>
                  </a:txBody>
                  <a:tcPr anchor="ctr"/>
                </a:tc>
                <a:tc>
                  <a:txBody>
                    <a:bodyPr/>
                    <a:lstStyle/>
                    <a:p>
                      <a:pPr algn="ctr"/>
                      <a:r>
                        <a:rPr lang="zh-TW" altLang="en-US" sz="2400" b="0" dirty="0">
                          <a:latin typeface="微軟正黑體" panose="020B0604030504040204" pitchFamily="34" charset="-120"/>
                          <a:ea typeface="微軟正黑體" panose="020B0604030504040204" pitchFamily="34" charset="-120"/>
                        </a:rPr>
                        <a:t>備註</a:t>
                      </a:r>
                    </a:p>
                  </a:txBody>
                  <a:tcPr anchor="ctr"/>
                </a:tc>
                <a:extLst>
                  <a:ext uri="{0D108BD9-81ED-4DB2-BD59-A6C34878D82A}">
                    <a16:rowId xmlns:a16="http://schemas.microsoft.com/office/drawing/2014/main" val="10000"/>
                  </a:ext>
                </a:extLst>
              </a:tr>
              <a:tr h="370840">
                <a:tc>
                  <a:txBody>
                    <a:bodyPr/>
                    <a:lstStyle/>
                    <a:p>
                      <a:pPr algn="ct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15</a:t>
                      </a:r>
                      <a:r>
                        <a:rPr lang="zh-TW" altLang="en-US" sz="2000" dirty="0">
                          <a:latin typeface="微軟正黑體" panose="020B0604030504040204" pitchFamily="34" charset="-120"/>
                          <a:ea typeface="微軟正黑體" panose="020B0604030504040204" pitchFamily="34" charset="-120"/>
                        </a:rPr>
                        <a:t>日</a:t>
                      </a:r>
                      <a:endParaRPr lang="zh-TW" altLang="en-US" sz="2000" b="0"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sz="2000" dirty="0">
                          <a:latin typeface="微軟正黑體" panose="020B0604030504040204" pitchFamily="34" charset="-120"/>
                          <a:ea typeface="微軟正黑體" panose="020B0604030504040204" pitchFamily="34" charset="-120"/>
                        </a:rPr>
                        <a:t>簡章公告</a:t>
                      </a:r>
                      <a:endParaRPr lang="zh-TW" altLang="en-US" sz="2000" b="0"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br>
                        <a:rPr lang="en-US" altLang="zh-TW" sz="1800" dirty="0">
                          <a:latin typeface="微軟正黑體" panose="020B0604030504040204" pitchFamily="34" charset="-120"/>
                          <a:ea typeface="微軟正黑體" panose="020B0604030504040204" pitchFamily="34" charset="-120"/>
                        </a:rPr>
                      </a:br>
                      <a:r>
                        <a:rPr lang="zh-TW" altLang="en-US" sz="1800" dirty="0">
                          <a:latin typeface="微軟正黑體" panose="020B0604030504040204" pitchFamily="34" charset="-120"/>
                          <a:ea typeface="微軟正黑體" panose="020B0604030504040204" pitchFamily="34" charset="-120"/>
                        </a:rPr>
                        <a:t>正式公告</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1"/>
                  </a:ext>
                </a:extLst>
              </a:tr>
              <a:tr h="370840">
                <a:tc>
                  <a:txBody>
                    <a:bodyPr/>
                    <a:lstStyle/>
                    <a:p>
                      <a:pPr algn="ctr"/>
                      <a:r>
                        <a:rPr lang="en-US" altLang="zh-TW" sz="2000" dirty="0">
                          <a:latin typeface="微軟正黑體" panose="020B0604030504040204" pitchFamily="34" charset="-120"/>
                          <a:ea typeface="微軟正黑體" panose="020B0604030504040204" pitchFamily="34" charset="-120"/>
                        </a:rPr>
                        <a:t>6</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16~18</a:t>
                      </a:r>
                      <a:r>
                        <a:rPr lang="zh-TW" altLang="en-US" sz="2000" dirty="0">
                          <a:latin typeface="微軟正黑體" panose="020B0604030504040204" pitchFamily="34" charset="-120"/>
                          <a:ea typeface="微軟正黑體" panose="020B0604030504040204" pitchFamily="34" charset="-120"/>
                        </a:rPr>
                        <a:t>日</a:t>
                      </a:r>
                      <a:endParaRPr lang="zh-TW" altLang="en-US" sz="2000" b="0"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sz="2000" dirty="0">
                          <a:latin typeface="微軟正黑體" panose="020B0604030504040204" pitchFamily="34" charset="-120"/>
                          <a:ea typeface="微軟正黑體" panose="020B0604030504040204" pitchFamily="34" charset="-120"/>
                        </a:rPr>
                        <a:t>特色招生考試分發入學報名</a:t>
                      </a:r>
                      <a:endParaRPr lang="zh-TW" altLang="en-US" sz="2000" b="0"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正式公告</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6</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20</a:t>
                      </a:r>
                      <a:r>
                        <a:rPr lang="zh-TW" altLang="en-US" sz="2000" dirty="0">
                          <a:latin typeface="微軟正黑體" panose="020B0604030504040204" pitchFamily="34" charset="-120"/>
                          <a:ea typeface="微軟正黑體" panose="020B0604030504040204" pitchFamily="34" charset="-120"/>
                        </a:rPr>
                        <a:t>日</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日</a:t>
                      </a:r>
                      <a:r>
                        <a:rPr lang="en-US" altLang="zh-TW" sz="2000" dirty="0">
                          <a:latin typeface="微軟正黑體" panose="020B0604030504040204" pitchFamily="34" charset="-120"/>
                          <a:ea typeface="微軟正黑體" panose="020B0604030504040204" pitchFamily="34" charset="-120"/>
                        </a:rPr>
                        <a:t>)</a:t>
                      </a:r>
                      <a:endParaRPr lang="zh-TW" altLang="en-US" sz="2000" b="0"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sz="2000" dirty="0">
                          <a:latin typeface="微軟正黑體" panose="020B0604030504040204" pitchFamily="34" charset="-120"/>
                          <a:ea typeface="微軟正黑體" panose="020B0604030504040204" pitchFamily="34" charset="-120"/>
                        </a:rPr>
                        <a:t>特色招生考試分發入學學科測驗</a:t>
                      </a:r>
                      <a:endParaRPr lang="zh-TW" altLang="en-US" sz="2000" b="0"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a:latin typeface="微軟正黑體" panose="020B0604030504040204" pitchFamily="34" charset="-120"/>
                          <a:ea typeface="微軟正黑體" panose="020B0604030504040204" pitchFamily="34" charset="-120"/>
                        </a:rPr>
                        <a:t>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br>
                        <a:rPr lang="en-US" altLang="zh-TW" sz="1800" dirty="0">
                          <a:latin typeface="微軟正黑體" panose="020B0604030504040204" pitchFamily="34" charset="-120"/>
                          <a:ea typeface="微軟正黑體" panose="020B0604030504040204" pitchFamily="34" charset="-120"/>
                        </a:rPr>
                      </a:br>
                      <a:r>
                        <a:rPr lang="zh-TW" altLang="en-US" sz="1800" dirty="0">
                          <a:solidFill>
                            <a:srgbClr val="FF0000"/>
                          </a:solidFill>
                          <a:latin typeface="微軟正黑體" panose="020B0604030504040204" pitchFamily="34" charset="-120"/>
                          <a:ea typeface="微軟正黑體" panose="020B0604030504040204" pitchFamily="34" charset="-120"/>
                        </a:rPr>
                        <a:t>同時辦理</a:t>
                      </a:r>
                      <a:endParaRPr lang="zh-TW" altLang="en-US" sz="1800" b="0"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6</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23~24</a:t>
                      </a:r>
                      <a:r>
                        <a:rPr lang="zh-TW" altLang="en-US" sz="2000" dirty="0">
                          <a:latin typeface="微軟正黑體" panose="020B0604030504040204" pitchFamily="34" charset="-120"/>
                          <a:ea typeface="微軟正黑體" panose="020B0604030504040204" pitchFamily="34" charset="-120"/>
                        </a:rPr>
                        <a:t>日</a:t>
                      </a:r>
                      <a:endParaRPr lang="zh-TW" altLang="en-US" sz="2000" b="0"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sz="2000" dirty="0">
                          <a:latin typeface="微軟正黑體" panose="020B0604030504040204" pitchFamily="34" charset="-120"/>
                          <a:ea typeface="微軟正黑體" panose="020B0604030504040204" pitchFamily="34" charset="-120"/>
                        </a:rPr>
                        <a:t>開放網路查詢學科測驗分數及志願選填</a:t>
                      </a:r>
                      <a:endParaRPr lang="zh-TW" altLang="en-US" sz="2000" b="0"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簡章規定</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4"/>
                  </a:ext>
                </a:extLst>
              </a:tr>
              <a:tr h="4720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7</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6</a:t>
                      </a:r>
                      <a:r>
                        <a:rPr lang="zh-TW" altLang="en-US" sz="2000" dirty="0">
                          <a:latin typeface="微軟正黑體" panose="020B0604030504040204" pitchFamily="34" charset="-120"/>
                          <a:ea typeface="微軟正黑體" panose="020B0604030504040204" pitchFamily="34" charset="-120"/>
                        </a:rPr>
                        <a:t>日</a:t>
                      </a:r>
                      <a:endParaRPr lang="zh-TW" altLang="en-US" sz="2000" b="0"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sz="2000" dirty="0">
                          <a:latin typeface="微軟正黑體" panose="020B0604030504040204" pitchFamily="34" charset="-120"/>
                          <a:ea typeface="微軟正黑體" panose="020B0604030504040204" pitchFamily="34" charset="-120"/>
                        </a:rPr>
                        <a:t>免試入學與特色招生考試入學分發公告</a:t>
                      </a:r>
                      <a:endParaRPr lang="zh-TW" altLang="en-US" sz="2000" b="0"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a:latin typeface="微軟正黑體" panose="020B0604030504040204" pitchFamily="34" charset="-120"/>
                          <a:ea typeface="微軟正黑體" panose="020B0604030504040204" pitchFamily="34" charset="-120"/>
                        </a:rPr>
                        <a:t>各區</a:t>
                      </a:r>
                      <a:r>
                        <a:rPr lang="zh-TW" altLang="en-US" sz="1800" dirty="0">
                          <a:solidFill>
                            <a:srgbClr val="FF0000"/>
                          </a:solidFill>
                          <a:latin typeface="微軟正黑體" panose="020B0604030504040204" pitchFamily="34" charset="-120"/>
                          <a:ea typeface="微軟正黑體" panose="020B0604030504040204" pitchFamily="34" charset="-120"/>
                        </a:rPr>
                        <a:t>同時辦理</a:t>
                      </a:r>
                      <a:endParaRPr lang="zh-TW" altLang="en-US" sz="1800" b="0" dirty="0">
                        <a:solidFill>
                          <a:srgbClr val="FF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5"/>
                  </a:ext>
                </a:extLst>
              </a:tr>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FF0000"/>
                          </a:solidFill>
                          <a:latin typeface="微軟正黑體" panose="020B0604030504040204" pitchFamily="34" charset="-120"/>
                          <a:ea typeface="微軟正黑體" panose="020B0604030504040204" pitchFamily="34" charset="-120"/>
                        </a:rPr>
                        <a:t>7</a:t>
                      </a:r>
                      <a:r>
                        <a:rPr lang="zh-TW" altLang="en-US" sz="2000" b="1" dirty="0">
                          <a:solidFill>
                            <a:srgbClr val="FF0000"/>
                          </a:solidFill>
                          <a:latin typeface="微軟正黑體" panose="020B0604030504040204" pitchFamily="34" charset="-120"/>
                          <a:ea typeface="微軟正黑體" panose="020B0604030504040204" pitchFamily="34" charset="-120"/>
                        </a:rPr>
                        <a:t>月</a:t>
                      </a:r>
                      <a:r>
                        <a:rPr lang="en-US" altLang="zh-TW" sz="2000" b="1" dirty="0">
                          <a:solidFill>
                            <a:srgbClr val="FF0000"/>
                          </a:solidFill>
                          <a:latin typeface="微軟正黑體" panose="020B0604030504040204" pitchFamily="34" charset="-120"/>
                          <a:ea typeface="微軟正黑體" panose="020B0604030504040204" pitchFamily="34" charset="-120"/>
                        </a:rPr>
                        <a:t>8</a:t>
                      </a:r>
                      <a:r>
                        <a:rPr lang="zh-TW" altLang="en-US" sz="2000" b="1" dirty="0">
                          <a:solidFill>
                            <a:srgbClr val="FF0000"/>
                          </a:solidFill>
                          <a:latin typeface="微軟正黑體" panose="020B0604030504040204" pitchFamily="34" charset="-120"/>
                          <a:ea typeface="微軟正黑體" panose="020B0604030504040204" pitchFamily="34" charset="-120"/>
                        </a:rPr>
                        <a:t>日</a:t>
                      </a:r>
                    </a:p>
                  </a:txBody>
                  <a:tcPr anchor="ctr"/>
                </a:tc>
                <a:tc>
                  <a:txBody>
                    <a:bodyPr/>
                    <a:lstStyle/>
                    <a:p>
                      <a:r>
                        <a:rPr lang="zh-TW" altLang="en-US" sz="2400" b="1" dirty="0">
                          <a:solidFill>
                            <a:srgbClr val="FF0000"/>
                          </a:solidFill>
                          <a:latin typeface="微軟正黑體" panose="020B0604030504040204" pitchFamily="34" charset="-120"/>
                          <a:ea typeface="微軟正黑體" panose="020B0604030504040204" pitchFamily="34" charset="-120"/>
                        </a:rPr>
                        <a:t>報到</a:t>
                      </a:r>
                    </a:p>
                  </a:txBody>
                  <a:tcPr anchor="ctr"/>
                </a:tc>
                <a:tc>
                  <a:txBody>
                    <a:bodyPr/>
                    <a:lstStyle/>
                    <a:p>
                      <a:r>
                        <a:rPr lang="zh-TW" altLang="en-US" sz="1800" b="1" dirty="0">
                          <a:solidFill>
                            <a:srgbClr val="FF0000"/>
                          </a:solidFill>
                          <a:latin typeface="微軟正黑體" panose="020B0604030504040204" pitchFamily="34" charset="-120"/>
                          <a:ea typeface="微軟正黑體" panose="020B0604030504040204" pitchFamily="34" charset="-120"/>
                        </a:rPr>
                        <a:t>各區同時辦理</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0419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44624"/>
            <a:ext cx="822960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特招考試分發入學常見問題</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(1)</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539552" y="1232248"/>
            <a:ext cx="7416824" cy="2062103"/>
          </a:xfrm>
          <a:prstGeom prst="rect">
            <a:avLst/>
          </a:prstGeom>
          <a:solidFill>
            <a:schemeClr val="accent6">
              <a:lumMod val="20000"/>
              <a:lumOff val="80000"/>
            </a:schemeClr>
          </a:solidFill>
          <a:ln w="38100">
            <a:solidFill>
              <a:schemeClr val="tx1"/>
            </a:solidFill>
          </a:ln>
        </p:spPr>
        <p:txBody>
          <a:bodyPr wrap="square" rtlCol="0">
            <a:spAutoFit/>
          </a:bodyPr>
          <a:lstStyle/>
          <a:p>
            <a:r>
              <a:rPr lang="en-US" altLang="zh-TW" sz="3200" dirty="0">
                <a:solidFill>
                  <a:srgbClr val="002060"/>
                </a:solidFill>
                <a:latin typeface="微軟正黑體" panose="020B0604030504040204" pitchFamily="34" charset="-120"/>
                <a:ea typeface="微軟正黑體" panose="020B0604030504040204" pitchFamily="34" charset="-120"/>
              </a:rPr>
              <a:t>Q</a:t>
            </a:r>
            <a:r>
              <a:rPr lang="zh-TW" altLang="en-US" sz="3200" dirty="0">
                <a:solidFill>
                  <a:srgbClr val="002060"/>
                </a:solidFill>
                <a:latin typeface="微軟正黑體" panose="020B0604030504040204" pitchFamily="34" charset="-120"/>
                <a:ea typeface="微軟正黑體" panose="020B0604030504040204" pitchFamily="34" charset="-120"/>
              </a:rPr>
              <a:t>：特招考試分發入學與免試入學之學生會分開編班嗎？</a:t>
            </a:r>
          </a:p>
          <a:p>
            <a:r>
              <a:rPr lang="en-US" altLang="zh-TW" sz="3200" dirty="0">
                <a:solidFill>
                  <a:srgbClr val="002060"/>
                </a:solidFill>
                <a:latin typeface="微軟正黑體" panose="020B0604030504040204" pitchFamily="34" charset="-120"/>
                <a:ea typeface="微軟正黑體" panose="020B0604030504040204" pitchFamily="34" charset="-120"/>
              </a:rPr>
              <a:t>A</a:t>
            </a:r>
            <a:r>
              <a:rPr lang="zh-TW" altLang="en-US" sz="3200" dirty="0">
                <a:solidFill>
                  <a:srgbClr val="00206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不一定。多數學校是獨立成班，亦有混合編班者。詳情依各校簡章之說明。</a:t>
            </a:r>
            <a:endParaRPr lang="en-US" altLang="zh-TW" sz="3200" dirty="0">
              <a:solidFill>
                <a:srgbClr val="FF0000"/>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532834" y="3717032"/>
            <a:ext cx="7423542" cy="2062103"/>
          </a:xfrm>
          <a:prstGeom prst="rect">
            <a:avLst/>
          </a:prstGeom>
          <a:solidFill>
            <a:schemeClr val="accent6">
              <a:lumMod val="20000"/>
              <a:lumOff val="80000"/>
            </a:schemeClr>
          </a:solidFill>
          <a:ln w="38100">
            <a:solidFill>
              <a:schemeClr val="tx1"/>
            </a:solidFill>
          </a:ln>
        </p:spPr>
        <p:txBody>
          <a:bodyPr wrap="square" rtlCol="0">
            <a:spAutoFit/>
          </a:bodyPr>
          <a:lstStyle/>
          <a:p>
            <a:r>
              <a:rPr lang="en-US" altLang="zh-TW" sz="3200" dirty="0">
                <a:solidFill>
                  <a:srgbClr val="002060"/>
                </a:solidFill>
                <a:latin typeface="微軟正黑體" panose="020B0604030504040204" pitchFamily="34" charset="-120"/>
                <a:ea typeface="微軟正黑體" panose="020B0604030504040204" pitchFamily="34" charset="-120"/>
              </a:rPr>
              <a:t>Q</a:t>
            </a:r>
            <a:r>
              <a:rPr lang="zh-TW" altLang="en-US" sz="3200" dirty="0">
                <a:solidFill>
                  <a:srgbClr val="002060"/>
                </a:solidFill>
                <a:latin typeface="微軟正黑體" panose="020B0604030504040204" pitchFamily="34" charset="-120"/>
                <a:ea typeface="微軟正黑體" panose="020B0604030504040204" pitchFamily="34" charset="-120"/>
              </a:rPr>
              <a:t>：特招考試分發入學之後若有適應不良</a:t>
            </a:r>
            <a:r>
              <a:rPr lang="en-US" altLang="zh-TW" sz="3200" dirty="0">
                <a:solidFill>
                  <a:srgbClr val="002060"/>
                </a:solidFill>
                <a:latin typeface="微軟正黑體" panose="020B0604030504040204" pitchFamily="34" charset="-120"/>
                <a:ea typeface="微軟正黑體" panose="020B0604030504040204" pitchFamily="34" charset="-120"/>
              </a:rPr>
              <a:t/>
            </a:r>
            <a:br>
              <a:rPr lang="en-US" altLang="zh-TW" sz="3200" dirty="0">
                <a:solidFill>
                  <a:srgbClr val="002060"/>
                </a:solidFill>
                <a:latin typeface="微軟正黑體" panose="020B0604030504040204" pitchFamily="34" charset="-120"/>
                <a:ea typeface="微軟正黑體" panose="020B0604030504040204" pitchFamily="34" charset="-120"/>
              </a:rPr>
            </a:br>
            <a:r>
              <a:rPr lang="zh-TW" altLang="en-US" sz="3200" dirty="0">
                <a:solidFill>
                  <a:srgbClr val="002060"/>
                </a:solidFill>
                <a:latin typeface="微軟正黑體" panose="020B0604030504040204" pitchFamily="34" charset="-120"/>
                <a:ea typeface="微軟正黑體" panose="020B0604030504040204" pitchFamily="34" charset="-120"/>
              </a:rPr>
              <a:t>，可以轉入普通班嗎？</a:t>
            </a:r>
          </a:p>
          <a:p>
            <a:r>
              <a:rPr lang="en-US" altLang="zh-TW" sz="3200" dirty="0">
                <a:solidFill>
                  <a:srgbClr val="002060"/>
                </a:solidFill>
                <a:latin typeface="微軟正黑體" panose="020B0604030504040204" pitchFamily="34" charset="-120"/>
                <a:ea typeface="微軟正黑體" panose="020B0604030504040204" pitchFamily="34" charset="-120"/>
              </a:rPr>
              <a:t>A</a:t>
            </a:r>
            <a:r>
              <a:rPr lang="zh-TW" altLang="en-US" sz="3200" dirty="0">
                <a:solidFill>
                  <a:srgbClr val="00206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不一定。各校之實施計畫或簡章具有轉出轉入辦法者，依其計畫或簡章辦理。</a:t>
            </a:r>
          </a:p>
        </p:txBody>
      </p:sp>
    </p:spTree>
    <p:extLst>
      <p:ext uri="{BB962C8B-B14F-4D97-AF65-F5344CB8AC3E}">
        <p14:creationId xmlns:p14="http://schemas.microsoft.com/office/powerpoint/2010/main" val="240741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a:xfrm>
            <a:off x="179512" y="620688"/>
            <a:ext cx="8229600" cy="4450506"/>
          </a:xfrm>
        </p:spPr>
        <p:txBody>
          <a:bodyPr>
            <a:normAutofit/>
          </a:bodyPr>
          <a:lstStyle/>
          <a:p>
            <a:r>
              <a:rPr lang="en-US" altLang="zh-TW" sz="4800" b="1" dirty="0">
                <a:solidFill>
                  <a:schemeClr val="bg1"/>
                </a:solidFill>
                <a:latin typeface="微軟正黑體" panose="020B0604030504040204" pitchFamily="34" charset="-120"/>
                <a:ea typeface="微軟正黑體" panose="020B0604030504040204" pitchFamily="34" charset="-120"/>
              </a:rPr>
              <a:t>108</a:t>
            </a:r>
            <a:r>
              <a:rPr lang="zh-TW" altLang="en-US" sz="4800" b="1" dirty="0">
                <a:solidFill>
                  <a:schemeClr val="bg1"/>
                </a:solidFill>
                <a:latin typeface="微軟正黑體" panose="020B0604030504040204" pitchFamily="34" charset="-120"/>
                <a:ea typeface="微軟正黑體" panose="020B0604030504040204" pitchFamily="34" charset="-120"/>
              </a:rPr>
              <a:t>高中課綱、</a:t>
            </a:r>
            <a:r>
              <a:rPr lang="en-US" altLang="zh-TW" sz="4800" b="1" dirty="0">
                <a:solidFill>
                  <a:schemeClr val="bg1"/>
                </a:solidFill>
                <a:latin typeface="微軟正黑體" panose="020B0604030504040204" pitchFamily="34" charset="-120"/>
                <a:ea typeface="微軟正黑體" panose="020B0604030504040204" pitchFamily="34" charset="-120"/>
              </a:rPr>
              <a:t/>
            </a:r>
            <a:br>
              <a:rPr lang="en-US" altLang="zh-TW" sz="4800" b="1" dirty="0">
                <a:solidFill>
                  <a:schemeClr val="bg1"/>
                </a:solidFill>
                <a:latin typeface="微軟正黑體" panose="020B0604030504040204" pitchFamily="34" charset="-120"/>
                <a:ea typeface="微軟正黑體" panose="020B0604030504040204" pitchFamily="34" charset="-120"/>
              </a:rPr>
            </a:br>
            <a:r>
              <a:rPr lang="zh-TW" altLang="en-US" sz="4800" b="1" dirty="0">
                <a:solidFill>
                  <a:schemeClr val="bg1"/>
                </a:solidFill>
                <a:latin typeface="微軟正黑體" panose="020B0604030504040204" pitchFamily="34" charset="-120"/>
                <a:ea typeface="微軟正黑體" panose="020B0604030504040204" pitchFamily="34" charset="-120"/>
              </a:rPr>
              <a:t>學習歷程檔案</a:t>
            </a:r>
            <a:r>
              <a:rPr lang="en-US" altLang="zh-TW" sz="4800" b="1" dirty="0">
                <a:solidFill>
                  <a:schemeClr val="bg1"/>
                </a:solidFill>
                <a:latin typeface="微軟正黑體" panose="020B0604030504040204" pitchFamily="34" charset="-120"/>
                <a:ea typeface="微軟正黑體" panose="020B0604030504040204" pitchFamily="34" charset="-120"/>
              </a:rPr>
              <a:t/>
            </a:r>
            <a:br>
              <a:rPr lang="en-US" altLang="zh-TW" sz="4800" b="1" dirty="0">
                <a:solidFill>
                  <a:schemeClr val="bg1"/>
                </a:solidFill>
                <a:latin typeface="微軟正黑體" panose="020B0604030504040204" pitchFamily="34" charset="-120"/>
                <a:ea typeface="微軟正黑體" panose="020B0604030504040204" pitchFamily="34" charset="-120"/>
              </a:rPr>
            </a:br>
            <a:r>
              <a:rPr lang="zh-TW" altLang="en-US" sz="4800" b="1" dirty="0">
                <a:solidFill>
                  <a:schemeClr val="bg1"/>
                </a:solidFill>
                <a:latin typeface="微軟正黑體" panose="020B0604030504040204" pitchFamily="34" charset="-120"/>
                <a:ea typeface="微軟正黑體" panose="020B0604030504040204" pitchFamily="34" charset="-120"/>
              </a:rPr>
              <a:t>及大學多元入學新方案</a:t>
            </a:r>
          </a:p>
        </p:txBody>
      </p:sp>
    </p:spTree>
    <p:extLst>
      <p:ext uri="{BB962C8B-B14F-4D97-AF65-F5344CB8AC3E}">
        <p14:creationId xmlns:p14="http://schemas.microsoft.com/office/powerpoint/2010/main" val="42411724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2" name="標題 1"/>
          <p:cNvSpPr>
            <a:spLocks noGrp="1"/>
          </p:cNvSpPr>
          <p:nvPr>
            <p:ph type="title"/>
          </p:nvPr>
        </p:nvSpPr>
        <p:spPr>
          <a:xfrm>
            <a:off x="457200" y="53752"/>
            <a:ext cx="8229600" cy="1143000"/>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特招考試分發入學常見問題</a:t>
            </a:r>
            <a:r>
              <a:rPr lang="en-US" altLang="zh-TW" sz="4000" b="1" dirty="0">
                <a:solidFill>
                  <a:schemeClr val="accent1">
                    <a:lumMod val="50000"/>
                  </a:schemeClr>
                </a:solidFill>
                <a:latin typeface="微軟正黑體" panose="020B0604030504040204" pitchFamily="34" charset="-120"/>
                <a:ea typeface="微軟正黑體" panose="020B0604030504040204" pitchFamily="34" charset="-120"/>
              </a:rPr>
              <a:t>(2)</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863588" y="1273169"/>
            <a:ext cx="7416824" cy="1569660"/>
          </a:xfrm>
          <a:prstGeom prst="rect">
            <a:avLst/>
          </a:prstGeom>
          <a:solidFill>
            <a:schemeClr val="accent6">
              <a:lumMod val="20000"/>
              <a:lumOff val="80000"/>
            </a:schemeClr>
          </a:solidFill>
          <a:ln w="38100">
            <a:solidFill>
              <a:schemeClr val="tx1"/>
            </a:solidFill>
          </a:ln>
        </p:spPr>
        <p:txBody>
          <a:bodyPr wrap="square" rtlCol="0">
            <a:spAutoFit/>
          </a:bodyPr>
          <a:lstStyle/>
          <a:p>
            <a:r>
              <a:rPr lang="en-US" altLang="zh-TW" sz="3200" dirty="0">
                <a:solidFill>
                  <a:srgbClr val="002060"/>
                </a:solidFill>
                <a:latin typeface="文鼎粗圓" pitchFamily="49" charset="-120"/>
                <a:ea typeface="文鼎粗圓" pitchFamily="49" charset="-120"/>
              </a:rPr>
              <a:t>Q</a:t>
            </a:r>
            <a:r>
              <a:rPr lang="zh-TW" altLang="en-US" sz="3200" dirty="0">
                <a:solidFill>
                  <a:srgbClr val="002060"/>
                </a:solidFill>
                <a:latin typeface="文鼎粗圓" pitchFamily="49" charset="-120"/>
                <a:ea typeface="文鼎粗圓" pitchFamily="49" charset="-120"/>
              </a:rPr>
              <a:t>：跨區參加特招考試分發入學的學生，會不會影響在原區的免試入學分發資格？</a:t>
            </a:r>
          </a:p>
          <a:p>
            <a:r>
              <a:rPr lang="en-US" altLang="zh-TW" sz="3200" dirty="0">
                <a:solidFill>
                  <a:srgbClr val="002060"/>
                </a:solidFill>
                <a:latin typeface="文鼎粗圓" pitchFamily="49" charset="-120"/>
                <a:ea typeface="文鼎粗圓" pitchFamily="49" charset="-120"/>
              </a:rPr>
              <a:t>A</a:t>
            </a:r>
            <a:r>
              <a:rPr lang="zh-TW" altLang="en-US" sz="3200" dirty="0">
                <a:solidFill>
                  <a:srgbClr val="002060"/>
                </a:solidFill>
                <a:latin typeface="文鼎粗圓" pitchFamily="49" charset="-120"/>
                <a:ea typeface="文鼎粗圓" pitchFamily="49" charset="-120"/>
              </a:rPr>
              <a:t>：</a:t>
            </a:r>
            <a:r>
              <a:rPr lang="zh-TW" altLang="en-US" sz="3200" dirty="0">
                <a:solidFill>
                  <a:srgbClr val="FF0000"/>
                </a:solidFill>
                <a:latin typeface="文鼎粗圓" pitchFamily="49" charset="-120"/>
                <a:ea typeface="文鼎粗圓" pitchFamily="49" charset="-120"/>
              </a:rPr>
              <a:t>不會。</a:t>
            </a:r>
            <a:endParaRPr lang="en-US" altLang="zh-TW" sz="3200" dirty="0">
              <a:solidFill>
                <a:srgbClr val="FF0000"/>
              </a:solidFill>
              <a:latin typeface="文鼎粗圓" pitchFamily="49" charset="-120"/>
              <a:ea typeface="文鼎粗圓" pitchFamily="49" charset="-120"/>
            </a:endParaRPr>
          </a:p>
        </p:txBody>
      </p:sp>
      <p:sp>
        <p:nvSpPr>
          <p:cNvPr id="6" name="文字方塊 5"/>
          <p:cNvSpPr txBox="1"/>
          <p:nvPr/>
        </p:nvSpPr>
        <p:spPr>
          <a:xfrm>
            <a:off x="863588" y="3140968"/>
            <a:ext cx="7416824" cy="3046988"/>
          </a:xfrm>
          <a:prstGeom prst="rect">
            <a:avLst/>
          </a:prstGeom>
          <a:solidFill>
            <a:schemeClr val="accent6">
              <a:lumMod val="20000"/>
              <a:lumOff val="80000"/>
            </a:schemeClr>
          </a:solidFill>
          <a:ln w="38100">
            <a:solidFill>
              <a:schemeClr val="tx1"/>
            </a:solidFill>
          </a:ln>
        </p:spPr>
        <p:txBody>
          <a:bodyPr wrap="square" rtlCol="0">
            <a:spAutoFit/>
          </a:bodyPr>
          <a:lstStyle/>
          <a:p>
            <a:r>
              <a:rPr lang="en-US" altLang="zh-TW" sz="3200" dirty="0">
                <a:solidFill>
                  <a:srgbClr val="002060"/>
                </a:solidFill>
                <a:latin typeface="微軟正黑體" panose="020B0604030504040204" pitchFamily="34" charset="-120"/>
                <a:ea typeface="微軟正黑體" panose="020B0604030504040204" pitchFamily="34" charset="-120"/>
              </a:rPr>
              <a:t>Q</a:t>
            </a:r>
            <a:r>
              <a:rPr lang="zh-TW" altLang="en-US" sz="3200" dirty="0">
                <a:solidFill>
                  <a:srgbClr val="002060"/>
                </a:solidFill>
                <a:latin typeface="微軟正黑體" panose="020B0604030504040204" pitchFamily="34" charset="-120"/>
                <a:ea typeface="微軟正黑體" panose="020B0604030504040204" pitchFamily="34" charset="-120"/>
              </a:rPr>
              <a:t>：特招考試分發入學招生學校訂有會考成績門檻，如未達到，是否可參加考試？</a:t>
            </a:r>
          </a:p>
          <a:p>
            <a:r>
              <a:rPr lang="en-US" altLang="zh-TW" sz="3200" dirty="0">
                <a:solidFill>
                  <a:srgbClr val="002060"/>
                </a:solidFill>
                <a:latin typeface="微軟正黑體" panose="020B0604030504040204" pitchFamily="34" charset="-120"/>
                <a:ea typeface="微軟正黑體" panose="020B0604030504040204" pitchFamily="34" charset="-120"/>
              </a:rPr>
              <a:t>A</a:t>
            </a:r>
            <a:r>
              <a:rPr lang="zh-TW" altLang="en-US" sz="3200" dirty="0">
                <a:solidFill>
                  <a:srgbClr val="00206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如招生簡章無明確規定，原則上可報名考試，但在選填志願時，因未達門檻，無法將有該校列入志願。</a:t>
            </a:r>
          </a:p>
        </p:txBody>
      </p:sp>
    </p:spTree>
    <p:extLst>
      <p:ext uri="{BB962C8B-B14F-4D97-AF65-F5344CB8AC3E}">
        <p14:creationId xmlns:p14="http://schemas.microsoft.com/office/powerpoint/2010/main" val="39757507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937"/>
            <a:ext cx="9144000" cy="6892986"/>
          </a:xfrm>
          <a:prstGeom prst="rect">
            <a:avLst/>
          </a:prstGeom>
        </p:spPr>
      </p:pic>
      <p:sp>
        <p:nvSpPr>
          <p:cNvPr id="5" name="矩形 4"/>
          <p:cNvSpPr/>
          <p:nvPr/>
        </p:nvSpPr>
        <p:spPr>
          <a:xfrm>
            <a:off x="948394" y="332656"/>
            <a:ext cx="7200800" cy="1948002"/>
          </a:xfrm>
          <a:prstGeom prst="rect">
            <a:avLst/>
          </a:prstGeom>
        </p:spPr>
        <p:txBody>
          <a:bodyPr wrap="square">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適合職業傾向</a:t>
            </a:r>
            <a:endParaRPr lang="en-US" altLang="zh-TW" sz="6000" dirty="0">
              <a:solidFill>
                <a:schemeClr val="bg1"/>
              </a:solidFill>
              <a:latin typeface="微軟正黑體" panose="020B0604030504040204" pitchFamily="34" charset="-120"/>
              <a:ea typeface="微軟正黑體" panose="020B0604030504040204" pitchFamily="34" charset="-120"/>
            </a:endParaRPr>
          </a:p>
          <a:p>
            <a:pPr algn="ctr"/>
            <a:r>
              <a:rPr lang="zh-TW" altLang="en-US" sz="6000" dirty="0">
                <a:solidFill>
                  <a:schemeClr val="bg1"/>
                </a:solidFill>
                <a:latin typeface="微軟正黑體" panose="020B0604030504040204" pitchFamily="34" charset="-120"/>
                <a:ea typeface="微軟正黑體" panose="020B0604030504040204" pitchFamily="34" charset="-120"/>
              </a:rPr>
              <a:t>學生的入學管道</a:t>
            </a:r>
            <a:endParaRPr lang="en-US" altLang="zh-TW" sz="6000"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691680" y="2280658"/>
            <a:ext cx="6611938" cy="3894592"/>
          </a:xfrm>
          <a:prstGeom prst="rect">
            <a:avLst/>
          </a:prstGeom>
          <a:noFill/>
        </p:spPr>
        <p:txBody>
          <a:bodyPr wrap="square" rtlCol="0">
            <a:spAutoFit/>
          </a:bodyPr>
          <a:lstStyle/>
          <a:p>
            <a:pPr marL="285750" indent="-285750">
              <a:buFont typeface="Arial" panose="020B0604020202020204" pitchFamily="34" charset="0"/>
              <a:buChar char="•"/>
            </a:pPr>
            <a:r>
              <a:rPr lang="zh-TW" altLang="en-US" sz="3000" dirty="0">
                <a:solidFill>
                  <a:srgbClr val="FFC000"/>
                </a:solidFill>
                <a:latin typeface="微軟正黑體" panose="020B0604030504040204" pitchFamily="34" charset="-120"/>
                <a:ea typeface="微軟正黑體" panose="020B0604030504040204" pitchFamily="34" charset="-120"/>
              </a:rPr>
              <a:t>技優甄審入學</a:t>
            </a:r>
            <a:endParaRPr lang="en-US" altLang="zh-TW" sz="3000" dirty="0">
              <a:solidFill>
                <a:srgbClr val="FFC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3000" dirty="0">
                <a:solidFill>
                  <a:srgbClr val="FFC000"/>
                </a:solidFill>
                <a:latin typeface="微軟正黑體" panose="020B0604030504040204" pitchFamily="34" charset="-120"/>
                <a:ea typeface="微軟正黑體" panose="020B0604030504040204" pitchFamily="34" charset="-120"/>
              </a:rPr>
              <a:t>特色招生專業群科甄選入學</a:t>
            </a:r>
            <a:endParaRPr lang="en-US" altLang="zh-TW" sz="3000" dirty="0">
              <a:solidFill>
                <a:srgbClr val="FFC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3000" dirty="0">
                <a:solidFill>
                  <a:srgbClr val="FFC000"/>
                </a:solidFill>
                <a:latin typeface="微軟正黑體" panose="020B0604030504040204" pitchFamily="34" charset="-120"/>
                <a:ea typeface="微軟正黑體" panose="020B0604030504040204" pitchFamily="34" charset="-120"/>
              </a:rPr>
              <a:t>產業特殊需求類科</a:t>
            </a:r>
            <a:endParaRPr lang="en-US" altLang="zh-TW" sz="3000" dirty="0">
              <a:solidFill>
                <a:srgbClr val="FFC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3000" dirty="0">
                <a:solidFill>
                  <a:srgbClr val="FFC000"/>
                </a:solidFill>
                <a:latin typeface="微軟正黑體" panose="020B0604030504040204" pitchFamily="34" charset="-120"/>
                <a:ea typeface="微軟正黑體" panose="020B0604030504040204" pitchFamily="34" charset="-120"/>
              </a:rPr>
              <a:t>實用技能學程</a:t>
            </a:r>
            <a:endParaRPr lang="en-US" altLang="zh-TW" sz="3000" dirty="0">
              <a:solidFill>
                <a:srgbClr val="FFC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3000" dirty="0">
                <a:solidFill>
                  <a:srgbClr val="FFC000"/>
                </a:solidFill>
                <a:latin typeface="微軟正黑體" panose="020B0604030504040204" pitchFamily="34" charset="-120"/>
                <a:ea typeface="微軟正黑體" panose="020B0604030504040204" pitchFamily="34" charset="-120"/>
              </a:rPr>
              <a:t>產學攜手合作計畫</a:t>
            </a:r>
            <a:endParaRPr lang="en-US" altLang="zh-TW" sz="3000" dirty="0">
              <a:solidFill>
                <a:srgbClr val="FFC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3000" dirty="0">
                <a:solidFill>
                  <a:srgbClr val="FFC000"/>
                </a:solidFill>
                <a:latin typeface="微軟正黑體" panose="020B0604030504040204" pitchFamily="34" charset="-120"/>
                <a:ea typeface="微軟正黑體" panose="020B0604030504040204" pitchFamily="34" charset="-120"/>
              </a:rPr>
              <a:t>建教合作班</a:t>
            </a:r>
            <a:endParaRPr lang="en-US" altLang="zh-TW" sz="3000" dirty="0">
              <a:solidFill>
                <a:srgbClr val="FFC000"/>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3000" dirty="0">
                <a:solidFill>
                  <a:srgbClr val="FFC000"/>
                </a:solidFill>
                <a:latin typeface="微軟正黑體" panose="020B0604030504040204" pitchFamily="34" charset="-120"/>
                <a:ea typeface="微軟正黑體" panose="020B0604030504040204" pitchFamily="34" charset="-120"/>
              </a:rPr>
              <a:t>五專免試入學</a:t>
            </a:r>
            <a:endParaRPr lang="en-US" altLang="zh-TW" sz="3000" dirty="0">
              <a:solidFill>
                <a:srgbClr val="FFC000"/>
              </a:solidFill>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pPr>
            <a:endParaRPr lang="en-US" altLang="zh-TW" sz="2800" dirty="0">
              <a:solidFill>
                <a:srgbClr val="FFC000"/>
              </a:solidFill>
              <a:latin typeface="華康硬黑體W7" pitchFamily="49" charset="-120"/>
              <a:ea typeface="華康硬黑體W7" pitchFamily="49" charset="-120"/>
            </a:endParaRPr>
          </a:p>
        </p:txBody>
      </p:sp>
    </p:spTree>
    <p:extLst>
      <p:ext uri="{BB962C8B-B14F-4D97-AF65-F5344CB8AC3E}">
        <p14:creationId xmlns:p14="http://schemas.microsoft.com/office/powerpoint/2010/main" val="858307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90" y="0"/>
            <a:ext cx="9097589" cy="6858000"/>
          </a:xfrm>
        </p:spPr>
      </p:pic>
      <p:sp>
        <p:nvSpPr>
          <p:cNvPr id="2" name="標題 1"/>
          <p:cNvSpPr>
            <a:spLocks noGrp="1"/>
          </p:cNvSpPr>
          <p:nvPr>
            <p:ph type="title"/>
          </p:nvPr>
        </p:nvSpPr>
        <p:spPr>
          <a:xfrm>
            <a:off x="457584" y="2636912"/>
            <a:ext cx="8229600" cy="1143000"/>
          </a:xfrm>
        </p:spPr>
        <p:txBody>
          <a:bodyPr/>
          <a:lstStyle/>
          <a:p>
            <a:r>
              <a:rPr lang="zh-TW" altLang="en-US" dirty="0"/>
              <a:t> </a:t>
            </a:r>
            <a:r>
              <a:rPr lang="zh-TW" altLang="en-US" sz="5400" b="1" dirty="0">
                <a:solidFill>
                  <a:schemeClr val="bg1"/>
                </a:solidFill>
                <a:latin typeface="微軟正黑體" panose="020B0604030504040204" pitchFamily="34" charset="-120"/>
                <a:ea typeface="微軟正黑體" panose="020B0604030504040204" pitchFamily="34" charset="-120"/>
              </a:rPr>
              <a:t>技優甄審入學</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098208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26978" name="標題 1">
            <a:extLst>
              <a:ext uri="{FF2B5EF4-FFF2-40B4-BE49-F238E27FC236}">
                <a16:creationId xmlns:a16="http://schemas.microsoft.com/office/drawing/2014/main" id="{A33DAB36-D7A6-4BED-9EE8-704016B0240D}"/>
              </a:ext>
            </a:extLst>
          </p:cNvPr>
          <p:cNvSpPr>
            <a:spLocks noGrp="1"/>
          </p:cNvSpPr>
          <p:nvPr>
            <p:ph type="ctrTitle"/>
          </p:nvPr>
        </p:nvSpPr>
        <p:spPr>
          <a:xfrm>
            <a:off x="1747689" y="27789"/>
            <a:ext cx="5648623" cy="1204306"/>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技優甄審入學</a:t>
            </a:r>
            <a:r>
              <a:rPr lang="en-US" altLang="zh-TW" b="1" dirty="0">
                <a:solidFill>
                  <a:schemeClr val="accent1">
                    <a:lumMod val="50000"/>
                  </a:schemeClr>
                </a:solidFill>
                <a:latin typeface="微軟正黑體" panose="020B0604030504040204" pitchFamily="34" charset="-120"/>
                <a:ea typeface="微軟正黑體" panose="020B0604030504040204" pitchFamily="34" charset="-120"/>
              </a:rPr>
              <a:t>(1)</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126979" name="內容版面配置區 2">
            <a:extLst>
              <a:ext uri="{FF2B5EF4-FFF2-40B4-BE49-F238E27FC236}">
                <a16:creationId xmlns:a16="http://schemas.microsoft.com/office/drawing/2014/main" id="{9661D35D-F451-415E-8615-2D67369289D4}"/>
              </a:ext>
            </a:extLst>
          </p:cNvPr>
          <p:cNvSpPr>
            <a:spLocks noGrp="1"/>
          </p:cNvSpPr>
          <p:nvPr>
            <p:ph type="subTitle" idx="1"/>
          </p:nvPr>
        </p:nvSpPr>
        <p:spPr>
          <a:xfrm>
            <a:off x="971600" y="1052736"/>
            <a:ext cx="7344815" cy="4968552"/>
          </a:xfrm>
        </p:spPr>
        <p:txBody>
          <a:bodyPr>
            <a:normAutofit/>
          </a:bodyPr>
          <a:lstStyle/>
          <a:p>
            <a:pPr marL="457200" indent="-457200" algn="l">
              <a:buClr>
                <a:srgbClr val="FF0000"/>
              </a:buClr>
              <a:buFont typeface="Wingdings" panose="05000000000000000000" pitchFamily="2" charset="2"/>
              <a:buChar char="Ø"/>
            </a:pPr>
            <a:r>
              <a:rPr lang="zh-TW" altLang="en-US" sz="2800" b="1" dirty="0">
                <a:solidFill>
                  <a:schemeClr val="tx1"/>
                </a:solidFill>
                <a:latin typeface="微軟正黑體" panose="020B0604030504040204" pitchFamily="34" charset="-120"/>
                <a:ea typeface="微軟正黑體" panose="020B0604030504040204" pitchFamily="34" charset="-120"/>
              </a:rPr>
              <a:t>高級中等學校辦理國民中學技藝技能優良學生甄審入學實施要點</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marL="457200" indent="-457200" algn="l">
              <a:buClr>
                <a:srgbClr val="FF0000"/>
              </a:buClr>
              <a:buFont typeface="Wingdings" panose="05000000000000000000" pitchFamily="2" charset="2"/>
              <a:buChar char="Ø"/>
            </a:pPr>
            <a:r>
              <a:rPr lang="zh-TW" altLang="en-US" sz="2800" b="1" dirty="0">
                <a:solidFill>
                  <a:srgbClr val="FF0000"/>
                </a:solidFill>
                <a:latin typeface="微軟正黑體" panose="020B0604030504040204" pitchFamily="34" charset="-120"/>
                <a:ea typeface="微軟正黑體" panose="020B0604030504040204" pitchFamily="34" charset="-120"/>
              </a:rPr>
              <a:t>志願選填</a:t>
            </a:r>
            <a:r>
              <a:rPr lang="zh-TW" altLang="en-US" sz="2800" dirty="0">
                <a:solidFill>
                  <a:schemeClr val="tx1"/>
                </a:solidFill>
                <a:latin typeface="微軟正黑體" panose="020B0604030504040204" pitchFamily="34" charset="-120"/>
                <a:ea typeface="微軟正黑體" panose="020B0604030504040204" pitchFamily="34" charset="-120"/>
              </a:rPr>
              <a:t>：技優甄審免試入學學生選填志願，以一校或多校，每校均為同一科別之方式為之。但就學區內高級中等學校數在二所以下者，得選填同群多科，或二群以下且科別總數不超過三科。</a:t>
            </a:r>
            <a:endParaRPr lang="en-US" altLang="zh-TW" sz="2800" dirty="0">
              <a:solidFill>
                <a:schemeClr val="tx1"/>
              </a:solidFill>
              <a:latin typeface="微軟正黑體" panose="020B0604030504040204" pitchFamily="34" charset="-120"/>
              <a:ea typeface="微軟正黑體" panose="020B0604030504040204" pitchFamily="34" charset="-120"/>
            </a:endParaRPr>
          </a:p>
          <a:p>
            <a:pPr marL="457200" indent="-457200" algn="l">
              <a:buClr>
                <a:srgbClr val="FF0000"/>
              </a:buClr>
              <a:buFont typeface="Wingdings" panose="05000000000000000000" pitchFamily="2" charset="2"/>
              <a:buChar char="Ø"/>
            </a:pPr>
            <a:r>
              <a:rPr lang="zh-TW" altLang="en-US" sz="2800" b="1" dirty="0">
                <a:solidFill>
                  <a:schemeClr val="tx1"/>
                </a:solidFill>
                <a:latin typeface="微軟正黑體" panose="020B0604030504040204" pitchFamily="34" charset="-120"/>
                <a:ea typeface="微軟正黑體" panose="020B0604030504040204" pitchFamily="34" charset="-120"/>
              </a:rPr>
              <a:t>基北區</a:t>
            </a:r>
            <a:r>
              <a:rPr lang="en-US" altLang="zh-TW" sz="2800" b="1" dirty="0">
                <a:solidFill>
                  <a:schemeClr val="tx1"/>
                </a:solidFill>
                <a:latin typeface="微軟正黑體" panose="020B0604030504040204" pitchFamily="34" charset="-120"/>
                <a:ea typeface="微軟正黑體" panose="020B0604030504040204" pitchFamily="34" charset="-120"/>
              </a:rPr>
              <a:t/>
            </a:r>
            <a:br>
              <a:rPr lang="en-US" altLang="zh-TW" sz="2800" b="1" dirty="0">
                <a:solidFill>
                  <a:schemeClr val="tx1"/>
                </a:solidFill>
                <a:latin typeface="微軟正黑體" panose="020B0604030504040204" pitchFamily="34" charset="-120"/>
                <a:ea typeface="微軟正黑體" panose="020B0604030504040204" pitchFamily="34" charset="-120"/>
              </a:rPr>
            </a:br>
            <a:r>
              <a:rPr lang="zh-TW" altLang="en-US" sz="2800" dirty="0">
                <a:solidFill>
                  <a:schemeClr val="tx1"/>
                </a:solidFill>
                <a:latin typeface="微軟正黑體" panose="020B0604030504040204" pitchFamily="34" charset="-120"/>
                <a:ea typeface="微軟正黑體" panose="020B0604030504040204" pitchFamily="34" charset="-120"/>
              </a:rPr>
              <a:t>學生限報名一所</a:t>
            </a:r>
            <a:r>
              <a:rPr lang="en-US" altLang="zh-TW" sz="2800" spc="0" dirty="0">
                <a:solidFill>
                  <a:schemeClr val="tx1"/>
                </a:solidFill>
                <a:latin typeface="微軟正黑體" panose="020B0604030504040204" pitchFamily="34" charset="-120"/>
                <a:ea typeface="微軟正黑體" panose="020B0604030504040204" pitchFamily="34" charset="-120"/>
              </a:rPr>
              <a:t>(</a:t>
            </a:r>
            <a:r>
              <a:rPr lang="zh-TW" altLang="en-US" sz="2800" spc="0" dirty="0">
                <a:solidFill>
                  <a:schemeClr val="tx1"/>
                </a:solidFill>
                <a:latin typeface="微軟正黑體" panose="020B0604030504040204" pitchFamily="34" charset="-120"/>
                <a:ea typeface="微軟正黑體" panose="020B0604030504040204" pitchFamily="34" charset="-120"/>
              </a:rPr>
              <a:t>技高</a:t>
            </a:r>
            <a:r>
              <a:rPr lang="en-US" altLang="zh-TW" sz="2800" spc="0" dirty="0">
                <a:solidFill>
                  <a:schemeClr val="tx1"/>
                </a:solidFill>
                <a:latin typeface="微軟正黑體" panose="020B0604030504040204" pitchFamily="34" charset="-120"/>
                <a:ea typeface="微軟正黑體" panose="020B0604030504040204" pitchFamily="34" charset="-120"/>
              </a:rPr>
              <a:t>)</a:t>
            </a:r>
            <a:r>
              <a:rPr lang="zh-TW" altLang="en-US" sz="2800" spc="0" dirty="0">
                <a:solidFill>
                  <a:schemeClr val="tx1"/>
                </a:solidFill>
                <a:latin typeface="微軟正黑體" panose="020B0604030504040204" pitchFamily="34" charset="-120"/>
                <a:ea typeface="微軟正黑體" panose="020B0604030504040204" pitchFamily="34" charset="-120"/>
              </a:rPr>
              <a:t>高職</a:t>
            </a:r>
            <a:r>
              <a:rPr lang="zh-TW" altLang="en-US" sz="2800" dirty="0">
                <a:solidFill>
                  <a:schemeClr val="tx1"/>
                </a:solidFill>
                <a:latin typeface="微軟正黑體" panose="020B0604030504040204" pitchFamily="34" charset="-120"/>
                <a:ea typeface="微軟正黑體" panose="020B0604030504040204" pitchFamily="34" charset="-120"/>
              </a:rPr>
              <a:t>或高中附設專業群科，並依對應擇一職群報名及選填志願。</a:t>
            </a:r>
            <a:endParaRPr lang="en-US" altLang="zh-TW" sz="2800" dirty="0">
              <a:solidFill>
                <a:schemeClr val="tx1"/>
              </a:solidFill>
              <a:latin typeface="微軟正黑體" panose="020B0604030504040204" pitchFamily="34" charset="-120"/>
              <a:ea typeface="微軟正黑體" panose="020B0604030504040204" pitchFamily="34" charset="-120"/>
            </a:endParaRPr>
          </a:p>
        </p:txBody>
      </p:sp>
      <p:sp>
        <p:nvSpPr>
          <p:cNvPr id="126980" name="投影片編號版面配置區 3">
            <a:extLst>
              <a:ext uri="{FF2B5EF4-FFF2-40B4-BE49-F238E27FC236}">
                <a16:creationId xmlns:a16="http://schemas.microsoft.com/office/drawing/2014/main" id="{8C94D253-7460-4077-8B44-3031A19188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DC513E87-313B-4FA6-AAF9-ECDF22520F54}" type="slidenum">
              <a:rPr lang="zh-TW" altLang="en-US" sz="1200">
                <a:solidFill>
                  <a:srgbClr val="898989"/>
                </a:solidFill>
              </a:rPr>
              <a:pPr>
                <a:spcBef>
                  <a:spcPct val="0"/>
                </a:spcBef>
                <a:buClrTx/>
                <a:buSzTx/>
                <a:buFontTx/>
                <a:buNone/>
              </a:pPr>
              <a:t>83</a:t>
            </a:fld>
            <a:endParaRPr lang="zh-TW" altLang="en-US" sz="1200">
              <a:solidFill>
                <a:srgbClr val="898989"/>
              </a:solidFill>
            </a:endParaRPr>
          </a:p>
        </p:txBody>
      </p:sp>
    </p:spTree>
    <p:extLst>
      <p:ext uri="{BB962C8B-B14F-4D97-AF65-F5344CB8AC3E}">
        <p14:creationId xmlns:p14="http://schemas.microsoft.com/office/powerpoint/2010/main" val="2909587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26978" name="標題 1">
            <a:extLst>
              <a:ext uri="{FF2B5EF4-FFF2-40B4-BE49-F238E27FC236}">
                <a16:creationId xmlns:a16="http://schemas.microsoft.com/office/drawing/2014/main" id="{A33DAB36-D7A6-4BED-9EE8-704016B0240D}"/>
              </a:ext>
            </a:extLst>
          </p:cNvPr>
          <p:cNvSpPr>
            <a:spLocks noGrp="1"/>
          </p:cNvSpPr>
          <p:nvPr>
            <p:ph type="ctrTitle"/>
          </p:nvPr>
        </p:nvSpPr>
        <p:spPr>
          <a:xfrm>
            <a:off x="1747689" y="-5031"/>
            <a:ext cx="5648623" cy="1204306"/>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技優甄審入學 </a:t>
            </a:r>
            <a:r>
              <a:rPr lang="en-US" altLang="zh-TW" b="1" dirty="0">
                <a:solidFill>
                  <a:schemeClr val="accent1">
                    <a:lumMod val="50000"/>
                  </a:schemeClr>
                </a:solidFill>
                <a:latin typeface="微軟正黑體" panose="020B0604030504040204" pitchFamily="34" charset="-120"/>
                <a:ea typeface="微軟正黑體" panose="020B0604030504040204" pitchFamily="34" charset="-120"/>
              </a:rPr>
              <a:t>(2)</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126979" name="內容版面配置區 2">
            <a:extLst>
              <a:ext uri="{FF2B5EF4-FFF2-40B4-BE49-F238E27FC236}">
                <a16:creationId xmlns:a16="http://schemas.microsoft.com/office/drawing/2014/main" id="{9661D35D-F451-415E-8615-2D67369289D4}"/>
              </a:ext>
            </a:extLst>
          </p:cNvPr>
          <p:cNvSpPr>
            <a:spLocks noGrp="1"/>
          </p:cNvSpPr>
          <p:nvPr>
            <p:ph type="subTitle" idx="1"/>
          </p:nvPr>
        </p:nvSpPr>
        <p:spPr>
          <a:xfrm>
            <a:off x="467544" y="1340768"/>
            <a:ext cx="8496944" cy="4248472"/>
          </a:xfrm>
        </p:spPr>
        <p:txBody>
          <a:bodyPr>
            <a:normAutofit/>
          </a:bodyPr>
          <a:lstStyle/>
          <a:p>
            <a:pPr algn="l">
              <a:buFont typeface="Wingdings" panose="05000000000000000000" pitchFamily="2" charset="2"/>
              <a:buChar char="Ø"/>
            </a:pPr>
            <a:r>
              <a:rPr lang="zh-TW" altLang="en-US" sz="2800" b="1" dirty="0">
                <a:solidFill>
                  <a:srgbClr val="FF0000"/>
                </a:solidFill>
                <a:latin typeface="微軟正黑體" panose="020B0604030504040204" pitchFamily="34" charset="-120"/>
                <a:ea typeface="微軟正黑體" panose="020B0604030504040204" pitchFamily="34" charset="-120"/>
              </a:rPr>
              <a:t>申請資格</a:t>
            </a:r>
            <a:r>
              <a:rPr lang="zh-TW" altLang="en-US" sz="2800" dirty="0">
                <a:solidFill>
                  <a:srgbClr val="FF0000"/>
                </a:solidFill>
                <a:latin typeface="微軟正黑體" panose="020B0604030504040204" pitchFamily="34" charset="-120"/>
                <a:ea typeface="微軟正黑體" panose="020B0604030504040204" pitchFamily="34" charset="-120"/>
              </a:rPr>
              <a:t>：</a:t>
            </a:r>
            <a:endParaRPr lang="en-US" altLang="zh-TW" sz="2800" dirty="0">
              <a:solidFill>
                <a:srgbClr val="FF0000"/>
              </a:solidFill>
              <a:latin typeface="微軟正黑體" panose="020B0604030504040204" pitchFamily="34" charset="-120"/>
              <a:ea typeface="微軟正黑體" panose="020B0604030504040204" pitchFamily="34" charset="-120"/>
            </a:endParaRPr>
          </a:p>
          <a:p>
            <a:pPr marL="457200" indent="-457200" algn="l">
              <a:buFont typeface="+mj-lt"/>
              <a:buAutoNum type="arabicPeriod"/>
            </a:pPr>
            <a:r>
              <a:rPr lang="zh-TW" altLang="en-US" sz="2600" dirty="0">
                <a:solidFill>
                  <a:schemeClr val="tx1"/>
                </a:solidFill>
                <a:latin typeface="微軟正黑體" panose="020B0604030504040204" pitchFamily="34" charset="-120"/>
                <a:ea typeface="微軟正黑體" panose="020B0604030504040204" pitchFamily="34" charset="-120"/>
              </a:rPr>
              <a:t>國際技能競賽，獲得優勝以上名次</a:t>
            </a:r>
            <a:endParaRPr lang="en-US" altLang="zh-TW" sz="2600" dirty="0">
              <a:solidFill>
                <a:schemeClr val="tx1"/>
              </a:solidFill>
              <a:latin typeface="微軟正黑體" panose="020B0604030504040204" pitchFamily="34" charset="-120"/>
              <a:ea typeface="微軟正黑體" panose="020B0604030504040204" pitchFamily="34" charset="-120"/>
            </a:endParaRPr>
          </a:p>
          <a:p>
            <a:pPr marL="457200" indent="-457200" algn="l">
              <a:buFont typeface="+mj-lt"/>
              <a:buAutoNum type="arabicPeriod"/>
            </a:pPr>
            <a:r>
              <a:rPr lang="zh-TW" altLang="en-US" sz="2600" dirty="0">
                <a:solidFill>
                  <a:schemeClr val="tx1"/>
                </a:solidFill>
                <a:latin typeface="微軟正黑體" panose="020B0604030504040204" pitchFamily="34" charset="-120"/>
                <a:ea typeface="微軟正黑體" panose="020B0604030504040204" pitchFamily="34" charset="-120"/>
              </a:rPr>
              <a:t>全國技藝技能競賽，獲得優勝獲佳作以上名次</a:t>
            </a:r>
            <a:endParaRPr lang="en-US" altLang="zh-TW" sz="2600" dirty="0">
              <a:solidFill>
                <a:schemeClr val="tx1"/>
              </a:solidFill>
              <a:latin typeface="微軟正黑體" panose="020B0604030504040204" pitchFamily="34" charset="-120"/>
              <a:ea typeface="微軟正黑體" panose="020B0604030504040204" pitchFamily="34" charset="-120"/>
            </a:endParaRPr>
          </a:p>
          <a:p>
            <a:pPr marL="457200" indent="-457200" algn="l">
              <a:buFont typeface="+mj-lt"/>
              <a:buAutoNum type="arabicPeriod"/>
            </a:pPr>
            <a:r>
              <a:rPr lang="zh-TW" altLang="en-US" sz="2600" dirty="0">
                <a:solidFill>
                  <a:schemeClr val="tx1"/>
                </a:solidFill>
                <a:latin typeface="微軟正黑體" panose="020B0604030504040204" pitchFamily="34" charset="-120"/>
                <a:ea typeface="微軟正黑體" panose="020B0604030504040204" pitchFamily="34" charset="-120"/>
              </a:rPr>
              <a:t>全國中小學科學展覽，獲得優勝以上名次</a:t>
            </a:r>
            <a:endParaRPr lang="en-US" altLang="zh-TW" sz="2600" dirty="0">
              <a:solidFill>
                <a:schemeClr val="tx1"/>
              </a:solidFill>
              <a:latin typeface="微軟正黑體" panose="020B0604030504040204" pitchFamily="34" charset="-120"/>
              <a:ea typeface="微軟正黑體" panose="020B0604030504040204" pitchFamily="34" charset="-120"/>
            </a:endParaRPr>
          </a:p>
          <a:p>
            <a:pPr marL="457200" indent="-457200" algn="l">
              <a:buFont typeface="+mj-lt"/>
              <a:buAutoNum type="arabicPeriod"/>
            </a:pPr>
            <a:r>
              <a:rPr lang="zh-TW" altLang="en-US" sz="2600" dirty="0">
                <a:solidFill>
                  <a:schemeClr val="tx1"/>
                </a:solidFill>
                <a:latin typeface="微軟正黑體" panose="020B0604030504040204" pitchFamily="34" charset="-120"/>
                <a:ea typeface="微軟正黑體" panose="020B0604030504040204" pitchFamily="34" charset="-120"/>
              </a:rPr>
              <a:t>其他參加國際特殊技藝技能競賽，獲得優勝以上名次</a:t>
            </a:r>
            <a:endParaRPr lang="en-US" altLang="zh-TW" sz="2600" dirty="0">
              <a:solidFill>
                <a:schemeClr val="tx1"/>
              </a:solidFill>
              <a:latin typeface="微軟正黑體" panose="020B0604030504040204" pitchFamily="34" charset="-120"/>
              <a:ea typeface="微軟正黑體" panose="020B0604030504040204" pitchFamily="34" charset="-120"/>
            </a:endParaRPr>
          </a:p>
          <a:p>
            <a:pPr marL="457200" indent="-457200" algn="l">
              <a:buFont typeface="+mj-lt"/>
              <a:buAutoNum type="arabicPeriod"/>
            </a:pPr>
            <a:r>
              <a:rPr lang="zh-TW" altLang="en-US" sz="2600" dirty="0">
                <a:solidFill>
                  <a:schemeClr val="tx1"/>
                </a:solidFill>
                <a:latin typeface="微軟正黑體" panose="020B0604030504040204" pitchFamily="34" charset="-120"/>
                <a:ea typeface="微軟正黑體" panose="020B0604030504040204" pitchFamily="34" charset="-120"/>
              </a:rPr>
              <a:t>各縣市技藝技能競賽、科學展覽，獲得優勝以上名次</a:t>
            </a:r>
            <a:endParaRPr lang="en-US" altLang="zh-TW" sz="2600" dirty="0">
              <a:solidFill>
                <a:schemeClr val="tx1"/>
              </a:solidFill>
              <a:latin typeface="微軟正黑體" panose="020B0604030504040204" pitchFamily="34" charset="-120"/>
              <a:ea typeface="微軟正黑體" panose="020B0604030504040204" pitchFamily="34" charset="-120"/>
            </a:endParaRPr>
          </a:p>
          <a:p>
            <a:pPr marL="457200" indent="-457200" algn="l">
              <a:buFont typeface="+mj-lt"/>
              <a:buAutoNum type="arabicPeriod"/>
            </a:pPr>
            <a:r>
              <a:rPr lang="zh-TW" altLang="en-US" sz="2600" dirty="0">
                <a:solidFill>
                  <a:schemeClr val="tx1"/>
                </a:solidFill>
                <a:latin typeface="微軟正黑體" panose="020B0604030504040204" pitchFamily="34" charset="-120"/>
                <a:ea typeface="微軟正黑體" panose="020B0604030504040204" pitchFamily="34" charset="-120"/>
              </a:rPr>
              <a:t>領有丙級以上技術士證</a:t>
            </a:r>
            <a:endParaRPr lang="en-US" altLang="zh-TW" sz="2600" dirty="0">
              <a:solidFill>
                <a:schemeClr val="tx1"/>
              </a:solidFill>
              <a:latin typeface="微軟正黑體" panose="020B0604030504040204" pitchFamily="34" charset="-120"/>
              <a:ea typeface="微軟正黑體" panose="020B0604030504040204" pitchFamily="34" charset="-120"/>
            </a:endParaRPr>
          </a:p>
          <a:p>
            <a:pPr marL="457200" indent="-457200" algn="l">
              <a:buFont typeface="+mj-lt"/>
              <a:buAutoNum type="arabicPeriod"/>
            </a:pPr>
            <a:r>
              <a:rPr lang="zh-TW" altLang="en-US" sz="2600" dirty="0">
                <a:solidFill>
                  <a:schemeClr val="tx1"/>
                </a:solidFill>
                <a:latin typeface="微軟正黑體" panose="020B0604030504040204" pitchFamily="34" charset="-120"/>
                <a:ea typeface="微軟正黑體" panose="020B0604030504040204" pitchFamily="34" charset="-120"/>
              </a:rPr>
              <a:t>應屆畢</a:t>
            </a:r>
            <a:r>
              <a:rPr lang="en-US" altLang="zh-TW" sz="2600" dirty="0">
                <a:solidFill>
                  <a:schemeClr val="tx1"/>
                </a:solidFill>
                <a:latin typeface="微軟正黑體" panose="020B0604030504040204" pitchFamily="34" charset="-120"/>
                <a:ea typeface="微軟正黑體" panose="020B0604030504040204" pitchFamily="34" charset="-120"/>
              </a:rPr>
              <a:t>(</a:t>
            </a:r>
            <a:r>
              <a:rPr lang="zh-TW" altLang="en-US" sz="2600" dirty="0">
                <a:solidFill>
                  <a:schemeClr val="tx1"/>
                </a:solidFill>
                <a:latin typeface="微軟正黑體" panose="020B0604030504040204" pitchFamily="34" charset="-120"/>
                <a:ea typeface="微軟正黑體" panose="020B0604030504040204" pitchFamily="34" charset="-120"/>
              </a:rPr>
              <a:t>結</a:t>
            </a:r>
            <a:r>
              <a:rPr lang="en-US" altLang="zh-TW" sz="2600" dirty="0">
                <a:solidFill>
                  <a:schemeClr val="tx1"/>
                </a:solidFill>
                <a:latin typeface="微軟正黑體" panose="020B0604030504040204" pitchFamily="34" charset="-120"/>
                <a:ea typeface="微軟正黑體" panose="020B0604030504040204" pitchFamily="34" charset="-120"/>
              </a:rPr>
              <a:t>)</a:t>
            </a:r>
            <a:r>
              <a:rPr lang="zh-TW" altLang="en-US" sz="2600" dirty="0">
                <a:solidFill>
                  <a:schemeClr val="tx1"/>
                </a:solidFill>
                <a:latin typeface="微軟正黑體" panose="020B0604030504040204" pitchFamily="34" charset="-120"/>
                <a:ea typeface="微軟正黑體" panose="020B0604030504040204" pitchFamily="34" charset="-120"/>
              </a:rPr>
              <a:t>業生技藝教育課程成績優良</a:t>
            </a:r>
            <a:endParaRPr lang="en-US" altLang="zh-TW" sz="2600" dirty="0">
              <a:solidFill>
                <a:schemeClr val="tx1"/>
              </a:solidFill>
              <a:latin typeface="微軟正黑體" panose="020B0604030504040204" pitchFamily="34" charset="-120"/>
              <a:ea typeface="微軟正黑體" panose="020B0604030504040204" pitchFamily="34" charset="-120"/>
            </a:endParaRPr>
          </a:p>
        </p:txBody>
      </p:sp>
      <p:sp>
        <p:nvSpPr>
          <p:cNvPr id="126980" name="投影片編號版面配置區 3">
            <a:extLst>
              <a:ext uri="{FF2B5EF4-FFF2-40B4-BE49-F238E27FC236}">
                <a16:creationId xmlns:a16="http://schemas.microsoft.com/office/drawing/2014/main" id="{8C94D253-7460-4077-8B44-3031A19188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DC513E87-313B-4FA6-AAF9-ECDF22520F54}" type="slidenum">
              <a:rPr lang="zh-TW" altLang="en-US" sz="1200">
                <a:solidFill>
                  <a:srgbClr val="898989"/>
                </a:solidFill>
              </a:rPr>
              <a:pPr>
                <a:spcBef>
                  <a:spcPct val="0"/>
                </a:spcBef>
                <a:buClrTx/>
                <a:buSzTx/>
                <a:buFontTx/>
                <a:buNone/>
              </a:pPr>
              <a:t>84</a:t>
            </a:fld>
            <a:endParaRPr lang="zh-TW" altLang="en-US" sz="1200">
              <a:solidFill>
                <a:srgbClr val="898989"/>
              </a:solidFill>
            </a:endParaRPr>
          </a:p>
        </p:txBody>
      </p:sp>
    </p:spTree>
    <p:extLst>
      <p:ext uri="{BB962C8B-B14F-4D97-AF65-F5344CB8AC3E}">
        <p14:creationId xmlns:p14="http://schemas.microsoft.com/office/powerpoint/2010/main" val="31929564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28002" name="標題 1">
            <a:extLst>
              <a:ext uri="{FF2B5EF4-FFF2-40B4-BE49-F238E27FC236}">
                <a16:creationId xmlns:a16="http://schemas.microsoft.com/office/drawing/2014/main" id="{C2FB853D-69FD-48AE-9825-9C6493FDCC28}"/>
              </a:ext>
            </a:extLst>
          </p:cNvPr>
          <p:cNvSpPr>
            <a:spLocks noGrp="1"/>
          </p:cNvSpPr>
          <p:nvPr>
            <p:ph type="ctrTitle"/>
          </p:nvPr>
        </p:nvSpPr>
        <p:spPr>
          <a:xfrm>
            <a:off x="1747689" y="13060"/>
            <a:ext cx="5648623" cy="1204306"/>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技優甄審入學 </a:t>
            </a:r>
            <a:r>
              <a:rPr lang="en-US" altLang="zh-TW" b="1" dirty="0">
                <a:solidFill>
                  <a:schemeClr val="accent1">
                    <a:lumMod val="50000"/>
                  </a:schemeClr>
                </a:solidFill>
                <a:latin typeface="微軟正黑體" panose="020B0604030504040204" pitchFamily="34" charset="-120"/>
                <a:ea typeface="微軟正黑體" panose="020B0604030504040204" pitchFamily="34" charset="-120"/>
              </a:rPr>
              <a:t>(3)</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128003" name="內容版面配置區 2">
            <a:extLst>
              <a:ext uri="{FF2B5EF4-FFF2-40B4-BE49-F238E27FC236}">
                <a16:creationId xmlns:a16="http://schemas.microsoft.com/office/drawing/2014/main" id="{E4E110C1-D328-4522-9C14-68514B24C43D}"/>
              </a:ext>
            </a:extLst>
          </p:cNvPr>
          <p:cNvSpPr>
            <a:spLocks noGrp="1"/>
          </p:cNvSpPr>
          <p:nvPr>
            <p:ph type="subTitle" idx="1"/>
          </p:nvPr>
        </p:nvSpPr>
        <p:spPr>
          <a:xfrm>
            <a:off x="1316434" y="939367"/>
            <a:ext cx="6511131" cy="329259"/>
          </a:xfrm>
        </p:spPr>
        <p:txBody>
          <a:bodyPr>
            <a:no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積分核算：僅得擇優採一項計算積分</a:t>
            </a:r>
            <a:endParaRPr lang="en-US" altLang="zh-TW" sz="2000" b="1" dirty="0">
              <a:solidFill>
                <a:srgbClr val="FF0000"/>
              </a:solidFill>
              <a:latin typeface="微軟正黑體" panose="020B0604030504040204" pitchFamily="34" charset="-120"/>
              <a:ea typeface="微軟正黑體" panose="020B0604030504040204" pitchFamily="34" charset="-120"/>
            </a:endParaRPr>
          </a:p>
        </p:txBody>
      </p:sp>
      <p:sp>
        <p:nvSpPr>
          <p:cNvPr id="128004" name="投影片編號版面配置區 3">
            <a:extLst>
              <a:ext uri="{FF2B5EF4-FFF2-40B4-BE49-F238E27FC236}">
                <a16:creationId xmlns:a16="http://schemas.microsoft.com/office/drawing/2014/main" id="{FB375365-4F51-44A3-A7ED-FC9DF56DD2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76F200F7-6604-4EF2-961F-2D831ED90210}" type="slidenum">
              <a:rPr lang="zh-TW" altLang="en-US" sz="1200">
                <a:solidFill>
                  <a:srgbClr val="898989"/>
                </a:solidFill>
              </a:rPr>
              <a:pPr>
                <a:spcBef>
                  <a:spcPct val="0"/>
                </a:spcBef>
                <a:buClrTx/>
                <a:buSzTx/>
                <a:buFontTx/>
                <a:buNone/>
              </a:pPr>
              <a:t>85</a:t>
            </a:fld>
            <a:endParaRPr lang="zh-TW" altLang="en-US" sz="1200">
              <a:solidFill>
                <a:srgbClr val="898989"/>
              </a:solidFill>
            </a:endParaRPr>
          </a:p>
        </p:txBody>
      </p:sp>
      <p:graphicFrame>
        <p:nvGraphicFramePr>
          <p:cNvPr id="7" name="表格 6">
            <a:extLst>
              <a:ext uri="{FF2B5EF4-FFF2-40B4-BE49-F238E27FC236}">
                <a16:creationId xmlns:a16="http://schemas.microsoft.com/office/drawing/2014/main" id="{2D90E07D-906F-425C-A56E-8067B5FFE316}"/>
              </a:ext>
            </a:extLst>
          </p:cNvPr>
          <p:cNvGraphicFramePr>
            <a:graphicFrameLocks noGrp="1"/>
          </p:cNvGraphicFramePr>
          <p:nvPr>
            <p:extLst>
              <p:ext uri="{D42A27DB-BD31-4B8C-83A1-F6EECF244321}">
                <p14:modId xmlns:p14="http://schemas.microsoft.com/office/powerpoint/2010/main" val="776225465"/>
              </p:ext>
            </p:extLst>
          </p:nvPr>
        </p:nvGraphicFramePr>
        <p:xfrm>
          <a:off x="179512" y="1475807"/>
          <a:ext cx="8353301" cy="5062163"/>
        </p:xfrm>
        <a:graphic>
          <a:graphicData uri="http://schemas.openxmlformats.org/drawingml/2006/table">
            <a:tbl>
              <a:tblPr firstRow="1" firstCol="1" bandRow="1">
                <a:tableStyleId>{21E4AEA4-8DFA-4A89-87EB-49C32662AFE0}</a:tableStyleId>
              </a:tblPr>
              <a:tblGrid>
                <a:gridCol w="4248472">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1008485">
                  <a:extLst>
                    <a:ext uri="{9D8B030D-6E8A-4147-A177-3AD203B41FA5}">
                      <a16:colId xmlns:a16="http://schemas.microsoft.com/office/drawing/2014/main" val="20002"/>
                    </a:ext>
                  </a:extLst>
                </a:gridCol>
              </a:tblGrid>
              <a:tr h="270761">
                <a:tc>
                  <a:txBody>
                    <a:bodyPr/>
                    <a:lstStyle/>
                    <a:p>
                      <a:pPr algn="ctr">
                        <a:spcAft>
                          <a:spcPts val="0"/>
                        </a:spcAft>
                      </a:pPr>
                      <a:r>
                        <a:rPr lang="zh-TW" sz="1600" b="1" kern="0" dirty="0">
                          <a:effectLst/>
                          <a:latin typeface="微軟正黑體" panose="020B0604030504040204" pitchFamily="34" charset="-120"/>
                          <a:ea typeface="微軟正黑體" panose="020B0604030504040204" pitchFamily="34" charset="-120"/>
                        </a:rPr>
                        <a:t>項目</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tc>
                  <a:txBody>
                    <a:bodyPr/>
                    <a:lstStyle/>
                    <a:p>
                      <a:pPr algn="ctr">
                        <a:spcAft>
                          <a:spcPts val="0"/>
                        </a:spcAft>
                      </a:pPr>
                      <a:r>
                        <a:rPr lang="zh-TW" sz="1600" b="1" kern="0" dirty="0">
                          <a:effectLst/>
                          <a:latin typeface="微軟正黑體" panose="020B0604030504040204" pitchFamily="34" charset="-120"/>
                          <a:ea typeface="微軟正黑體" panose="020B0604030504040204" pitchFamily="34" charset="-120"/>
                        </a:rPr>
                        <a:t>得獎名次</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tc>
                  <a:txBody>
                    <a:bodyPr/>
                    <a:lstStyle/>
                    <a:p>
                      <a:pPr algn="ctr">
                        <a:spcAft>
                          <a:spcPts val="0"/>
                        </a:spcAft>
                      </a:pPr>
                      <a:r>
                        <a:rPr lang="zh-TW" sz="1600" b="1" kern="0" dirty="0">
                          <a:effectLst/>
                          <a:latin typeface="微軟正黑體" panose="020B0604030504040204" pitchFamily="34" charset="-120"/>
                          <a:ea typeface="微軟正黑體" panose="020B0604030504040204" pitchFamily="34" charset="-120"/>
                        </a:rPr>
                        <a:t>積分</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0"/>
                  </a:ext>
                </a:extLst>
              </a:tr>
              <a:tr h="270761">
                <a:tc rowSpan="2">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國際技能競賽（包括科技展覽）</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優勝以上</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100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1"/>
                  </a:ext>
                </a:extLst>
              </a:tr>
              <a:tr h="270761">
                <a:tc vMerge="1">
                  <a:txBody>
                    <a:bodyPr/>
                    <a:lstStyle/>
                    <a:p>
                      <a:endParaRPr lang="zh-TW" altLang="en-US"/>
                    </a:p>
                  </a:txBody>
                  <a:tcPr/>
                </a:tc>
                <a:tc>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未得獎</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95</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2"/>
                  </a:ext>
                </a:extLst>
              </a:tr>
              <a:tr h="491145">
                <a:tc rowSpan="2">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全國性技藝技能競賽</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第一名、第二名、第三名</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zh-TW" sz="1400" b="0" kern="0" dirty="0">
                          <a:effectLst/>
                          <a:latin typeface="微軟正黑體" panose="020B0604030504040204" pitchFamily="34" charset="-120"/>
                          <a:ea typeface="微軟正黑體" panose="020B0604030504040204" pitchFamily="34" charset="-120"/>
                        </a:rPr>
                        <a:t>主辦</a:t>
                      </a:r>
                      <a:r>
                        <a:rPr lang="en-US" sz="1400" b="0" kern="0" dirty="0">
                          <a:effectLst/>
                          <a:latin typeface="微軟正黑體" panose="020B0604030504040204" pitchFamily="34" charset="-120"/>
                          <a:ea typeface="微軟正黑體" panose="020B0604030504040204" pitchFamily="34" charset="-120"/>
                        </a:rPr>
                        <a:t>95</a:t>
                      </a:r>
                      <a:br>
                        <a:rPr lang="en-US" sz="1400" b="0" kern="0" dirty="0">
                          <a:effectLst/>
                          <a:latin typeface="微軟正黑體" panose="020B0604030504040204" pitchFamily="34" charset="-120"/>
                          <a:ea typeface="微軟正黑體" panose="020B0604030504040204" pitchFamily="34" charset="-120"/>
                        </a:rPr>
                      </a:br>
                      <a:r>
                        <a:rPr lang="zh-TW" sz="1400" b="0" kern="0" dirty="0">
                          <a:effectLst/>
                          <a:latin typeface="微軟正黑體" panose="020B0604030504040204" pitchFamily="34" charset="-120"/>
                          <a:ea typeface="微軟正黑體" panose="020B0604030504040204" pitchFamily="34" charset="-120"/>
                        </a:rPr>
                        <a:t>協辦</a:t>
                      </a:r>
                      <a:r>
                        <a:rPr lang="en-US" sz="1400" b="0" kern="0" dirty="0">
                          <a:effectLst/>
                          <a:latin typeface="微軟正黑體" panose="020B0604030504040204" pitchFamily="34" charset="-120"/>
                          <a:ea typeface="微軟正黑體" panose="020B0604030504040204" pitchFamily="34" charset="-120"/>
                        </a:rPr>
                        <a:t>80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3"/>
                  </a:ext>
                </a:extLst>
              </a:tr>
              <a:tr h="491145">
                <a:tc vMerge="1">
                  <a:txBody>
                    <a:bodyPr/>
                    <a:lstStyle/>
                    <a:p>
                      <a:endParaRPr lang="zh-TW" altLang="en-US"/>
                    </a:p>
                  </a:txBody>
                  <a:tcPr/>
                </a:tc>
                <a:tc>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第四名至優勝或佳作</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zh-TW" sz="1400" b="0" kern="0" dirty="0">
                          <a:effectLst/>
                          <a:latin typeface="微軟正黑體" panose="020B0604030504040204" pitchFamily="34" charset="-120"/>
                          <a:ea typeface="微軟正黑體" panose="020B0604030504040204" pitchFamily="34" charset="-120"/>
                        </a:rPr>
                        <a:t>主辦</a:t>
                      </a:r>
                      <a:r>
                        <a:rPr lang="en-US" sz="1400" b="0" kern="0" dirty="0">
                          <a:effectLst/>
                          <a:latin typeface="微軟正黑體" panose="020B0604030504040204" pitchFamily="34" charset="-120"/>
                          <a:ea typeface="微軟正黑體" panose="020B0604030504040204" pitchFamily="34" charset="-120"/>
                        </a:rPr>
                        <a:t>80</a:t>
                      </a:r>
                      <a:br>
                        <a:rPr lang="en-US" sz="1400" b="0" kern="0" dirty="0">
                          <a:effectLst/>
                          <a:latin typeface="微軟正黑體" panose="020B0604030504040204" pitchFamily="34" charset="-120"/>
                          <a:ea typeface="微軟正黑體" panose="020B0604030504040204" pitchFamily="34" charset="-120"/>
                        </a:rPr>
                      </a:br>
                      <a:r>
                        <a:rPr lang="zh-TW" sz="1400" b="0" kern="0" dirty="0">
                          <a:effectLst/>
                          <a:latin typeface="微軟正黑體" panose="020B0604030504040204" pitchFamily="34" charset="-120"/>
                          <a:ea typeface="微軟正黑體" panose="020B0604030504040204" pitchFamily="34" charset="-120"/>
                        </a:rPr>
                        <a:t>協辦</a:t>
                      </a:r>
                      <a:r>
                        <a:rPr lang="en-US" sz="1400" b="0" kern="0" dirty="0">
                          <a:effectLst/>
                          <a:latin typeface="微軟正黑體" panose="020B0604030504040204" pitchFamily="34" charset="-120"/>
                          <a:ea typeface="微軟正黑體" panose="020B0604030504040204" pitchFamily="34" charset="-120"/>
                        </a:rPr>
                        <a:t>65</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4"/>
                  </a:ext>
                </a:extLst>
              </a:tr>
              <a:tr h="270761">
                <a:tc rowSpan="2">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第一名、第二名、第三名</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95</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5"/>
                  </a:ext>
                </a:extLst>
              </a:tr>
              <a:tr h="270761">
                <a:tc vMerge="1">
                  <a:txBody>
                    <a:bodyPr/>
                    <a:lstStyle/>
                    <a:p>
                      <a:endParaRPr lang="zh-TW" altLang="en-US"/>
                    </a:p>
                  </a:txBody>
                  <a:tcPr/>
                </a:tc>
                <a:tc>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第四名至優勝或佳作</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80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6"/>
                  </a:ext>
                </a:extLst>
              </a:tr>
              <a:tr h="270761">
                <a:tc rowSpan="2">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其他國際性特殊技藝技能競賽</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第一名、第二名、第三名</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95</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7"/>
                  </a:ext>
                </a:extLst>
              </a:tr>
              <a:tr h="270761">
                <a:tc vMerge="1">
                  <a:txBody>
                    <a:bodyPr/>
                    <a:lstStyle/>
                    <a:p>
                      <a:endParaRPr lang="zh-TW" altLang="en-US"/>
                    </a:p>
                  </a:txBody>
                  <a:tcPr/>
                </a:tc>
                <a:tc>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第四名至優勝</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80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8"/>
                  </a:ext>
                </a:extLst>
              </a:tr>
              <a:tr h="270761">
                <a:tc rowSpan="3">
                  <a:txBody>
                    <a:bodyPr/>
                    <a:lstStyle/>
                    <a:p>
                      <a:pPr>
                        <a:spcAft>
                          <a:spcPts val="0"/>
                        </a:spcAft>
                      </a:pPr>
                      <a:r>
                        <a:rPr lang="zh-TW" altLang="en-US" sz="1400" b="0" kern="0" dirty="0">
                          <a:effectLst/>
                          <a:latin typeface="微軟正黑體" panose="020B0604030504040204" pitchFamily="34" charset="-120"/>
                          <a:ea typeface="微軟正黑體" panose="020B0604030504040204" pitchFamily="34" charset="-120"/>
                        </a:rPr>
                        <a:t>各直轄市、縣</a:t>
                      </a:r>
                      <a:r>
                        <a:rPr lang="en-US" altLang="zh-TW" sz="1400" b="0" kern="0" dirty="0">
                          <a:effectLst/>
                          <a:latin typeface="微軟正黑體" panose="020B0604030504040204" pitchFamily="34" charset="-120"/>
                          <a:ea typeface="微軟正黑體" panose="020B0604030504040204" pitchFamily="34" charset="-120"/>
                        </a:rPr>
                        <a:t>(</a:t>
                      </a:r>
                      <a:r>
                        <a:rPr lang="zh-TW" altLang="en-US" sz="1400" b="0" kern="0" dirty="0">
                          <a:effectLst/>
                          <a:latin typeface="微軟正黑體" panose="020B0604030504040204" pitchFamily="34" charset="-120"/>
                          <a:ea typeface="微軟正黑體" panose="020B0604030504040204" pitchFamily="34" charset="-120"/>
                        </a:rPr>
                        <a:t>市</a:t>
                      </a:r>
                      <a:r>
                        <a:rPr lang="en-US" altLang="zh-TW" sz="1400" b="0" kern="0" dirty="0">
                          <a:effectLst/>
                          <a:latin typeface="微軟正黑體" panose="020B0604030504040204" pitchFamily="34" charset="-120"/>
                          <a:ea typeface="微軟正黑體" panose="020B0604030504040204" pitchFamily="34" charset="-120"/>
                        </a:rPr>
                        <a:t>)</a:t>
                      </a:r>
                      <a:r>
                        <a:rPr lang="zh-TW" altLang="en-US" sz="1400" b="0" kern="0" dirty="0">
                          <a:effectLst/>
                          <a:latin typeface="微軟正黑體" panose="020B0604030504040204" pitchFamily="34" charset="-120"/>
                          <a:ea typeface="微軟正黑體" panose="020B0604030504040204" pitchFamily="34" charset="-120"/>
                        </a:rPr>
                        <a:t>政府主辦報經教育部備查之技藝技能比賽及科學展覽</a:t>
                      </a:r>
                      <a:r>
                        <a:rPr lang="en-US" altLang="zh-TW" sz="1400" b="0" kern="0" dirty="0">
                          <a:effectLst/>
                          <a:latin typeface="微軟正黑體" panose="020B0604030504040204" pitchFamily="34" charset="-120"/>
                          <a:ea typeface="微軟正黑體" panose="020B0604030504040204" pitchFamily="34" charset="-120"/>
                        </a:rPr>
                        <a:t>(</a:t>
                      </a:r>
                      <a:r>
                        <a:rPr lang="zh-TW" altLang="en-US" sz="1400" b="0" kern="0" dirty="0">
                          <a:effectLst/>
                          <a:latin typeface="微軟正黑體" panose="020B0604030504040204" pitchFamily="34" charset="-120"/>
                          <a:ea typeface="微軟正黑體" panose="020B0604030504040204" pitchFamily="34" charset="-120"/>
                        </a:rPr>
                        <a:t>不包括成果展</a:t>
                      </a:r>
                      <a:r>
                        <a:rPr lang="en-US" altLang="zh-TW" sz="1400" b="0" kern="0" dirty="0">
                          <a:effectLst/>
                          <a:latin typeface="微軟正黑體" panose="020B0604030504040204" pitchFamily="34" charset="-120"/>
                          <a:ea typeface="微軟正黑體" panose="020B0604030504040204" pitchFamily="34" charset="-120"/>
                        </a:rPr>
                        <a:t>)</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第一名、第二名、第三名（特優）</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70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09"/>
                  </a:ext>
                </a:extLst>
              </a:tr>
              <a:tr h="270761">
                <a:tc vMerge="1">
                  <a:txBody>
                    <a:bodyPr/>
                    <a:lstStyle/>
                    <a:p>
                      <a:endParaRPr lang="zh-TW" altLang="en-US"/>
                    </a:p>
                  </a:txBody>
                  <a:tcPr/>
                </a:tc>
                <a:tc>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第四名、第五名、第六名（優等）</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65</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10"/>
                  </a:ext>
                </a:extLst>
              </a:tr>
              <a:tr h="270761">
                <a:tc vMerge="1">
                  <a:txBody>
                    <a:bodyPr/>
                    <a:lstStyle/>
                    <a:p>
                      <a:endParaRPr lang="zh-TW" altLang="en-US"/>
                    </a:p>
                  </a:txBody>
                  <a:tcPr/>
                </a:tc>
                <a:tc>
                  <a:txBody>
                    <a:bodyPr/>
                    <a:lstStyle/>
                    <a:p>
                      <a:pPr>
                        <a:spcAft>
                          <a:spcPts val="0"/>
                        </a:spcAft>
                      </a:pPr>
                      <a:r>
                        <a:rPr lang="zh-TW" sz="1400" b="0" kern="0" dirty="0">
                          <a:effectLst/>
                          <a:latin typeface="微軟正黑體" panose="020B0604030504040204" pitchFamily="34" charset="-120"/>
                          <a:ea typeface="微軟正黑體" panose="020B0604030504040204" pitchFamily="34" charset="-120"/>
                        </a:rPr>
                        <a:t>佳作（甲等）</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60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11"/>
                  </a:ext>
                </a:extLst>
              </a:tr>
              <a:tr h="491145">
                <a:tc>
                  <a:txBody>
                    <a:bodyPr/>
                    <a:lstStyle/>
                    <a:p>
                      <a:pPr>
                        <a:spcAft>
                          <a:spcPts val="0"/>
                        </a:spcAft>
                      </a:pPr>
                      <a:r>
                        <a:rPr kumimoji="0" lang="zh-TW" sz="1400" b="0" kern="0" dirty="0">
                          <a:effectLst/>
                          <a:latin typeface="微軟正黑體" panose="020B0604030504040204" pitchFamily="34" charset="-120"/>
                          <a:ea typeface="微軟正黑體" panose="020B0604030504040204" pitchFamily="34" charset="-120"/>
                        </a:rPr>
                        <a:t>領有技術</a:t>
                      </a:r>
                      <a:r>
                        <a:rPr kumimoji="0" lang="zh-TW" altLang="zh-TW" sz="1400" b="0" kern="0" dirty="0">
                          <a:effectLst/>
                          <a:latin typeface="微軟正黑體" panose="020B0604030504040204" pitchFamily="34" charset="-120"/>
                          <a:ea typeface="微軟正黑體" panose="020B0604030504040204" pitchFamily="34" charset="-120"/>
                        </a:rPr>
                        <a:t>證</a:t>
                      </a:r>
                      <a:r>
                        <a:rPr kumimoji="0" lang="zh-TW" sz="1400" b="0" kern="0" dirty="0">
                          <a:effectLst/>
                          <a:latin typeface="微軟正黑體" panose="020B0604030504040204" pitchFamily="34" charset="-120"/>
                          <a:ea typeface="微軟正黑體" panose="020B0604030504040204" pitchFamily="34" charset="-120"/>
                        </a:rPr>
                        <a:t>士</a:t>
                      </a:r>
                      <a:endParaRPr kumimoji="0" lang="zh-TW" sz="1400" b="0" kern="0" dirty="0">
                        <a:solidFill>
                          <a:schemeClr val="lt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tc>
                <a:tc>
                  <a:txBody>
                    <a:bodyPr/>
                    <a:lstStyle/>
                    <a:p>
                      <a:pPr>
                        <a:spcAft>
                          <a:spcPts val="0"/>
                        </a:spcAft>
                      </a:pPr>
                      <a:r>
                        <a:rPr kumimoji="0" lang="zh-TW" sz="1400" b="0" kern="0" dirty="0">
                          <a:effectLst/>
                          <a:latin typeface="微軟正黑體" panose="020B0604030504040204" pitchFamily="34" charset="-120"/>
                          <a:ea typeface="微軟正黑體" panose="020B0604030504040204" pitchFamily="34" charset="-120"/>
                        </a:rPr>
                        <a:t>領有丙級以上技術士證或相當於丙級以上之單一級技術士證</a:t>
                      </a:r>
                      <a:endParaRPr kumimoji="0" lang="zh-TW" sz="14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tc>
                <a:tc>
                  <a:txBody>
                    <a:bodyPr/>
                    <a:lstStyle/>
                    <a:p>
                      <a:pPr algn="ctr">
                        <a:spcAft>
                          <a:spcPts val="0"/>
                        </a:spcAft>
                      </a:pPr>
                      <a:r>
                        <a:rPr kumimoji="0" lang="en-US" sz="1400" b="0" kern="0" dirty="0">
                          <a:effectLst/>
                          <a:latin typeface="微軟正黑體" panose="020B0604030504040204" pitchFamily="34" charset="-120"/>
                          <a:ea typeface="微軟正黑體" panose="020B0604030504040204" pitchFamily="34" charset="-120"/>
                        </a:rPr>
                        <a:t>50</a:t>
                      </a:r>
                      <a:endParaRPr kumimoji="0" lang="zh-TW" sz="14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0" marR="0" marT="24385" marB="24385" anchor="ctr"/>
                </a:tc>
                <a:extLst>
                  <a:ext uri="{0D108BD9-81ED-4DB2-BD59-A6C34878D82A}">
                    <a16:rowId xmlns:a16="http://schemas.microsoft.com/office/drawing/2014/main" val="10012"/>
                  </a:ext>
                </a:extLst>
              </a:tr>
              <a:tr h="270761">
                <a:tc rowSpan="3">
                  <a:txBody>
                    <a:bodyPr/>
                    <a:lstStyle/>
                    <a:p>
                      <a:pPr>
                        <a:spcAft>
                          <a:spcPts val="0"/>
                        </a:spcAft>
                      </a:pPr>
                      <a:r>
                        <a:rPr lang="zh-TW" altLang="en-US" sz="1400" b="0" kern="0" dirty="0">
                          <a:effectLst/>
                          <a:latin typeface="微軟正黑體" panose="020B0604030504040204" pitchFamily="34" charset="-120"/>
                          <a:ea typeface="微軟正黑體" panose="020B0604030504040204" pitchFamily="34" charset="-120"/>
                        </a:rPr>
                        <a:t>應屆畢 結 業生技藝教育課程成績優良，技藝教育課程職群成績</a:t>
                      </a:r>
                      <a:r>
                        <a:rPr lang="en-US" altLang="zh-TW" sz="1400" b="0" kern="0" dirty="0">
                          <a:effectLst/>
                          <a:latin typeface="微軟正黑體" panose="020B0604030504040204" pitchFamily="34" charset="-120"/>
                          <a:ea typeface="微軟正黑體" panose="020B0604030504040204" pitchFamily="34" charset="-120"/>
                        </a:rPr>
                        <a:t>(</a:t>
                      </a:r>
                      <a:r>
                        <a:rPr lang="zh-TW" altLang="en-US" sz="1400" b="0" kern="0" dirty="0">
                          <a:effectLst/>
                          <a:latin typeface="微軟正黑體" panose="020B0604030504040204" pitchFamily="34" charset="-120"/>
                          <a:ea typeface="微軟正黑體" panose="020B0604030504040204" pitchFamily="34" charset="-120"/>
                        </a:rPr>
                        <a:t>與國中在校學習領域評量成績無涉</a:t>
                      </a:r>
                      <a:r>
                        <a:rPr lang="en-US" altLang="zh-TW" sz="1400" b="0" kern="0" dirty="0">
                          <a:effectLst/>
                          <a:latin typeface="微軟正黑體" panose="020B0604030504040204" pitchFamily="34" charset="-120"/>
                          <a:ea typeface="微軟正黑體" panose="020B0604030504040204" pitchFamily="34" charset="-120"/>
                        </a:rPr>
                        <a:t>)</a:t>
                      </a:r>
                      <a:r>
                        <a:rPr lang="zh-TW" altLang="en-US" sz="1400" b="0" kern="0" dirty="0">
                          <a:effectLst/>
                          <a:latin typeface="微軟正黑體" panose="020B0604030504040204" pitchFamily="34" charset="-120"/>
                          <a:ea typeface="微軟正黑體" panose="020B0604030504040204" pitchFamily="34" charset="-120"/>
                        </a:rPr>
                        <a:t>達該班</a:t>
                      </a:r>
                      <a:r>
                        <a:rPr lang="en-US" altLang="zh-TW" sz="1400" b="0" kern="0" dirty="0">
                          <a:effectLst/>
                          <a:latin typeface="微軟正黑體" panose="020B0604030504040204" pitchFamily="34" charset="-120"/>
                          <a:ea typeface="微軟正黑體" panose="020B0604030504040204" pitchFamily="34" charset="-120"/>
                        </a:rPr>
                        <a:t>PR</a:t>
                      </a:r>
                      <a:r>
                        <a:rPr lang="zh-TW" altLang="en-US" sz="1400" b="0" kern="0" dirty="0">
                          <a:effectLst/>
                          <a:latin typeface="微軟正黑體" panose="020B0604030504040204" pitchFamily="34" charset="-120"/>
                          <a:ea typeface="微軟正黑體" panose="020B0604030504040204" pitchFamily="34" charset="-120"/>
                        </a:rPr>
                        <a:t>值七十以上者</a:t>
                      </a:r>
                      <a:r>
                        <a:rPr lang="en-US" altLang="zh-TW" sz="1400" b="0" kern="0" dirty="0">
                          <a:effectLst/>
                          <a:latin typeface="微軟正黑體" panose="020B0604030504040204" pitchFamily="34" charset="-120"/>
                          <a:ea typeface="微軟正黑體" panose="020B0604030504040204" pitchFamily="34" charset="-120"/>
                        </a:rPr>
                        <a:t>(</a:t>
                      </a:r>
                      <a:r>
                        <a:rPr lang="zh-TW" altLang="en-US" sz="1400" b="0" kern="0" dirty="0">
                          <a:effectLst/>
                          <a:latin typeface="微軟正黑體" panose="020B0604030504040204" pitchFamily="34" charset="-120"/>
                          <a:ea typeface="微軟正黑體" panose="020B0604030504040204" pitchFamily="34" charset="-120"/>
                        </a:rPr>
                        <a:t>得擇優一職群成績採計得分</a:t>
                      </a:r>
                      <a:r>
                        <a:rPr lang="en-US" altLang="zh-TW" sz="1400" b="0" kern="0" dirty="0">
                          <a:effectLst/>
                          <a:latin typeface="微軟正黑體" panose="020B0604030504040204" pitchFamily="34" charset="-120"/>
                          <a:ea typeface="微軟正黑體" panose="020B0604030504040204" pitchFamily="34" charset="-120"/>
                        </a:rPr>
                        <a:t>)</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spcAft>
                          <a:spcPts val="0"/>
                        </a:spcAft>
                      </a:pPr>
                      <a:r>
                        <a:rPr lang="en-US" sz="1400" b="0" kern="0" dirty="0">
                          <a:effectLst/>
                          <a:latin typeface="微軟正黑體" panose="020B0604030504040204" pitchFamily="34" charset="-120"/>
                          <a:ea typeface="微軟正黑體" panose="020B0604030504040204" pitchFamily="34" charset="-120"/>
                        </a:rPr>
                        <a:t>PR</a:t>
                      </a:r>
                      <a:r>
                        <a:rPr lang="zh-TW" sz="1400" b="0" kern="0" dirty="0">
                          <a:effectLst/>
                          <a:latin typeface="微軟正黑體" panose="020B0604030504040204" pitchFamily="34" charset="-120"/>
                          <a:ea typeface="微軟正黑體" panose="020B0604030504040204" pitchFamily="34" charset="-120"/>
                        </a:rPr>
                        <a:t>值（百分等級）九十以上</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50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13"/>
                  </a:ext>
                </a:extLst>
              </a:tr>
              <a:tr h="317747">
                <a:tc vMerge="1">
                  <a:txBody>
                    <a:bodyPr/>
                    <a:lstStyle/>
                    <a:p>
                      <a:endParaRPr lang="zh-TW" altLang="en-US"/>
                    </a:p>
                  </a:txBody>
                  <a:tcPr/>
                </a:tc>
                <a:tc>
                  <a:txBody>
                    <a:bodyPr/>
                    <a:lstStyle/>
                    <a:p>
                      <a:pPr>
                        <a:spcAft>
                          <a:spcPts val="0"/>
                        </a:spcAft>
                      </a:pPr>
                      <a:r>
                        <a:rPr lang="en-US" sz="1400" b="0" kern="0" dirty="0">
                          <a:effectLst/>
                          <a:latin typeface="微軟正黑體" panose="020B0604030504040204" pitchFamily="34" charset="-120"/>
                          <a:ea typeface="微軟正黑體" panose="020B0604030504040204" pitchFamily="34" charset="-120"/>
                        </a:rPr>
                        <a:t>PR</a:t>
                      </a:r>
                      <a:r>
                        <a:rPr lang="zh-TW" sz="1400" b="0" kern="0" dirty="0">
                          <a:effectLst/>
                          <a:latin typeface="微軟正黑體" panose="020B0604030504040204" pitchFamily="34" charset="-120"/>
                          <a:ea typeface="微軟正黑體" panose="020B0604030504040204" pitchFamily="34" charset="-120"/>
                        </a:rPr>
                        <a:t>值（百分等級）八十以上未達九十</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45</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14"/>
                  </a:ext>
                </a:extLst>
              </a:tr>
              <a:tr h="270761">
                <a:tc vMerge="1">
                  <a:txBody>
                    <a:bodyPr/>
                    <a:lstStyle/>
                    <a:p>
                      <a:endParaRPr lang="zh-TW" altLang="en-US"/>
                    </a:p>
                  </a:txBody>
                  <a:tcPr/>
                </a:tc>
                <a:tc>
                  <a:txBody>
                    <a:bodyPr/>
                    <a:lstStyle/>
                    <a:p>
                      <a:pPr>
                        <a:spcAft>
                          <a:spcPts val="0"/>
                        </a:spcAft>
                      </a:pPr>
                      <a:r>
                        <a:rPr lang="en-US" sz="1400" b="0" kern="0" dirty="0">
                          <a:effectLst/>
                          <a:latin typeface="微軟正黑體" panose="020B0604030504040204" pitchFamily="34" charset="-120"/>
                          <a:ea typeface="微軟正黑體" panose="020B0604030504040204" pitchFamily="34" charset="-120"/>
                        </a:rPr>
                        <a:t>PR</a:t>
                      </a:r>
                      <a:r>
                        <a:rPr lang="zh-TW" sz="1400" b="0" kern="0" dirty="0">
                          <a:effectLst/>
                          <a:latin typeface="微軟正黑體" panose="020B0604030504040204" pitchFamily="34" charset="-120"/>
                          <a:ea typeface="微軟正黑體" panose="020B0604030504040204" pitchFamily="34" charset="-120"/>
                        </a:rPr>
                        <a:t>值（百分等級）七十以上未達八十</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tc>
                <a:tc>
                  <a:txBody>
                    <a:bodyPr/>
                    <a:lstStyle/>
                    <a:p>
                      <a:pPr algn="ctr">
                        <a:spcAft>
                          <a:spcPts val="0"/>
                        </a:spcAft>
                      </a:pPr>
                      <a:r>
                        <a:rPr lang="en-US" sz="1400" b="0" kern="0" dirty="0">
                          <a:effectLst/>
                          <a:latin typeface="微軟正黑體" panose="020B0604030504040204" pitchFamily="34" charset="-120"/>
                          <a:ea typeface="微軟正黑體" panose="020B0604030504040204" pitchFamily="34" charset="-120"/>
                        </a:rPr>
                        <a:t>40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9776422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29026" name="標題 1">
            <a:extLst>
              <a:ext uri="{FF2B5EF4-FFF2-40B4-BE49-F238E27FC236}">
                <a16:creationId xmlns:a16="http://schemas.microsoft.com/office/drawing/2014/main" id="{510875A4-FC34-47DD-AF08-0F891A02AF46}"/>
              </a:ext>
            </a:extLst>
          </p:cNvPr>
          <p:cNvSpPr>
            <a:spLocks noGrp="1"/>
          </p:cNvSpPr>
          <p:nvPr>
            <p:ph type="ctrTitle"/>
          </p:nvPr>
        </p:nvSpPr>
        <p:spPr>
          <a:xfrm>
            <a:off x="1747689" y="0"/>
            <a:ext cx="5648623" cy="1204306"/>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技優甄審入學 </a:t>
            </a:r>
            <a:r>
              <a:rPr lang="en-US" altLang="zh-TW" b="1" dirty="0">
                <a:solidFill>
                  <a:schemeClr val="accent1">
                    <a:lumMod val="50000"/>
                  </a:schemeClr>
                </a:solidFill>
                <a:latin typeface="微軟正黑體" panose="020B0604030504040204" pitchFamily="34" charset="-120"/>
                <a:ea typeface="微軟正黑體" panose="020B0604030504040204" pitchFamily="34" charset="-120"/>
              </a:rPr>
              <a:t>(4)</a:t>
            </a:r>
            <a:endParaRPr lang="zh-TW" altLang="en-US" sz="4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6" name="內容版面配置區 2">
            <a:extLst>
              <a:ext uri="{FF2B5EF4-FFF2-40B4-BE49-F238E27FC236}">
                <a16:creationId xmlns:a16="http://schemas.microsoft.com/office/drawing/2014/main" id="{DEC206EF-26B7-4C29-9EE1-115DD20D3105}"/>
              </a:ext>
            </a:extLst>
          </p:cNvPr>
          <p:cNvSpPr>
            <a:spLocks noGrp="1"/>
          </p:cNvSpPr>
          <p:nvPr>
            <p:ph type="subTitle" idx="1"/>
          </p:nvPr>
        </p:nvSpPr>
        <p:spPr>
          <a:xfrm>
            <a:off x="1187624" y="1268760"/>
            <a:ext cx="7056784" cy="4968552"/>
          </a:xfrm>
        </p:spPr>
        <p:txBody>
          <a:bodyPr>
            <a:normAutofit fontScale="85000" lnSpcReduction="20000"/>
          </a:bodyPr>
          <a:lstStyle/>
          <a:p>
            <a:pPr algn="l">
              <a:buFont typeface="Wingdings" panose="05000000000000000000" pitchFamily="2" charset="2"/>
              <a:buChar char="Ø"/>
              <a:defRPr/>
            </a:pPr>
            <a:r>
              <a:rPr lang="zh-TW" altLang="en-US" sz="2800" b="1" dirty="0">
                <a:solidFill>
                  <a:srgbClr val="FF0000"/>
                </a:solidFill>
                <a:latin typeface="微軟正黑體" panose="020B0604030504040204" pitchFamily="34" charset="-120"/>
                <a:ea typeface="微軟正黑體" panose="020B0604030504040204" pitchFamily="34" charset="-120"/>
              </a:rPr>
              <a:t>分發依據</a:t>
            </a:r>
            <a:r>
              <a:rPr lang="zh-TW" altLang="en-US" sz="2800" dirty="0">
                <a:solidFill>
                  <a:srgbClr val="FF0000"/>
                </a:solidFill>
                <a:latin typeface="微軟正黑體" panose="020B0604030504040204" pitchFamily="34" charset="-120"/>
                <a:ea typeface="微軟正黑體" panose="020B0604030504040204" pitchFamily="34" charset="-120"/>
              </a:rPr>
              <a:t>：</a:t>
            </a:r>
            <a:endParaRPr lang="en-US" altLang="zh-TW" sz="2800" dirty="0">
              <a:solidFill>
                <a:srgbClr val="FF0000"/>
              </a:solidFill>
              <a:latin typeface="微軟正黑體" panose="020B0604030504040204" pitchFamily="34" charset="-120"/>
              <a:ea typeface="微軟正黑體" panose="020B0604030504040204" pitchFamily="34" charset="-120"/>
            </a:endParaRPr>
          </a:p>
          <a:p>
            <a:pPr marL="566738" lvl="1" indent="-457200" algn="l">
              <a:buFont typeface="+mj-lt"/>
              <a:buAutoNum type="arabicPeriod"/>
              <a:defRPr/>
            </a:pPr>
            <a:r>
              <a:rPr lang="zh-TW" altLang="en-US" sz="2400" dirty="0">
                <a:solidFill>
                  <a:schemeClr val="tx1"/>
                </a:solidFill>
                <a:latin typeface="微軟正黑體" panose="020B0604030504040204" pitchFamily="34" charset="-120"/>
                <a:ea typeface="微軟正黑體" panose="020B0604030504040204" pitchFamily="34" charset="-120"/>
              </a:rPr>
              <a:t>依積分高低順序及志願順序，分發相關專業群、科就讀。</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566738" lvl="1" indent="-457200" algn="l">
              <a:buFont typeface="+mj-lt"/>
              <a:buAutoNum type="arabicPeriod"/>
              <a:defRPr/>
            </a:pPr>
            <a:r>
              <a:rPr lang="zh-TW" altLang="en-US" sz="2400" dirty="0">
                <a:solidFill>
                  <a:schemeClr val="tx1"/>
                </a:solidFill>
                <a:latin typeface="微軟正黑體" panose="020B0604030504040204" pitchFamily="34" charset="-120"/>
                <a:ea typeface="微軟正黑體" panose="020B0604030504040204" pitchFamily="34" charset="-120"/>
              </a:rPr>
              <a:t>積分相同者，進行同分參酌以定錄取；其同分參酌項目，於各就學區招生簡章明定，並得包括競賽得獎、項目、名次（級別）、技藝教育課程 職群成績及志願序等。 </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566738" lvl="1" indent="-457200" algn="l">
              <a:buFont typeface="+mj-lt"/>
              <a:buAutoNum type="arabicPeriod"/>
              <a:defRPr/>
            </a:pPr>
            <a:r>
              <a:rPr lang="zh-TW" altLang="en-US" sz="2400" dirty="0">
                <a:solidFill>
                  <a:schemeClr val="tx1"/>
                </a:solidFill>
                <a:latin typeface="微軟正黑體" panose="020B0604030504040204" pitchFamily="34" charset="-120"/>
                <a:ea typeface="微軟正黑體" panose="020B0604030504040204" pitchFamily="34" charset="-120"/>
              </a:rPr>
              <a:t>所填志願之校科已額滿者，不予分發；其分發錄取至額滿為止。 </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566738" lvl="1" indent="-457200" algn="l">
              <a:buFont typeface="+mj-lt"/>
              <a:buAutoNum type="arabicPeriod"/>
              <a:defRPr/>
            </a:pPr>
            <a:r>
              <a:rPr lang="zh-TW" altLang="en-US" sz="2400" dirty="0">
                <a:solidFill>
                  <a:schemeClr val="tx1"/>
                </a:solidFill>
                <a:latin typeface="微軟正黑體" panose="020B0604030504040204" pitchFamily="34" charset="-120"/>
                <a:ea typeface="微軟正黑體" panose="020B0604030504040204" pitchFamily="34" charset="-120"/>
              </a:rPr>
              <a:t>經積分比序且同分參酌後，仍無法評比者，增額錄取之。</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566738" lvl="1" indent="-457200" algn="l">
              <a:buFont typeface="+mj-lt"/>
              <a:buAutoNum type="arabicPeriod"/>
              <a:defRPr/>
            </a:pPr>
            <a:r>
              <a:rPr lang="zh-TW" altLang="en-US" sz="2400" dirty="0">
                <a:solidFill>
                  <a:schemeClr val="tx1"/>
                </a:solidFill>
                <a:latin typeface="微軟正黑體" panose="020B0604030504040204" pitchFamily="34" charset="-120"/>
                <a:ea typeface="微軟正黑體" panose="020B0604030504040204" pitchFamily="34" charset="-120"/>
              </a:rPr>
              <a:t>分發以一次為限；經分發後，不得申請更改。</a:t>
            </a:r>
            <a:endParaRPr lang="en-US" altLang="zh-TW" sz="2400" dirty="0">
              <a:solidFill>
                <a:schemeClr val="tx1"/>
              </a:solidFill>
              <a:latin typeface="微軟正黑體" panose="020B0604030504040204" pitchFamily="34" charset="-120"/>
              <a:ea typeface="微軟正黑體" panose="020B0604030504040204" pitchFamily="34" charset="-120"/>
            </a:endParaRPr>
          </a:p>
          <a:p>
            <a:pPr algn="l">
              <a:buFont typeface="Wingdings" panose="05000000000000000000" pitchFamily="2" charset="2"/>
              <a:buChar char="Ø"/>
              <a:defRPr/>
            </a:pPr>
            <a:r>
              <a:rPr lang="zh-TW" altLang="en-US" sz="2800" b="1" dirty="0">
                <a:solidFill>
                  <a:srgbClr val="FF0000"/>
                </a:solidFill>
                <a:latin typeface="微軟正黑體" panose="020B0604030504040204" pitchFamily="34" charset="-120"/>
                <a:ea typeface="微軟正黑體" panose="020B0604030504040204" pitchFamily="34" charset="-120"/>
              </a:rPr>
              <a:t>錄取名額</a:t>
            </a:r>
            <a:r>
              <a:rPr lang="zh-TW" altLang="en-US" sz="2800" dirty="0">
                <a:solidFill>
                  <a:srgbClr val="FF0000"/>
                </a:solidFill>
                <a:latin typeface="微軟正黑體" panose="020B0604030504040204" pitchFamily="34" charset="-120"/>
                <a:ea typeface="微軟正黑體" panose="020B0604030504040204" pitchFamily="34" charset="-120"/>
              </a:rPr>
              <a:t>：</a:t>
            </a:r>
            <a:endParaRPr lang="en-US" altLang="zh-TW" sz="2800" dirty="0">
              <a:solidFill>
                <a:srgbClr val="FF0000"/>
              </a:solidFill>
              <a:latin typeface="微軟正黑體" panose="020B0604030504040204" pitchFamily="34" charset="-120"/>
              <a:ea typeface="微軟正黑體" panose="020B0604030504040204" pitchFamily="34" charset="-120"/>
            </a:endParaRPr>
          </a:p>
          <a:p>
            <a:pPr marL="366713" lvl="1" algn="l">
              <a:defRPr/>
            </a:pPr>
            <a:r>
              <a:rPr lang="zh-TW" altLang="en-US" sz="2400" dirty="0">
                <a:solidFill>
                  <a:schemeClr val="tx1"/>
                </a:solidFill>
                <a:latin typeface="微軟正黑體" panose="020B0604030504040204" pitchFamily="34" charset="-120"/>
                <a:ea typeface="微軟正黑體" panose="020B0604030504040204" pitchFamily="34" charset="-120"/>
              </a:rPr>
              <a:t>公立學校每班內含</a:t>
            </a:r>
            <a:r>
              <a:rPr lang="en-US" altLang="zh-TW" sz="2400" dirty="0">
                <a:solidFill>
                  <a:schemeClr val="tx1"/>
                </a:solidFill>
                <a:latin typeface="微軟正黑體" panose="020B0604030504040204" pitchFamily="34" charset="-120"/>
                <a:ea typeface="微軟正黑體" panose="020B0604030504040204" pitchFamily="34" charset="-120"/>
              </a:rPr>
              <a:t>2</a:t>
            </a:r>
            <a:r>
              <a:rPr lang="zh-TW" altLang="en-US" sz="2400" dirty="0">
                <a:solidFill>
                  <a:schemeClr val="tx1"/>
                </a:solidFill>
                <a:latin typeface="微軟正黑體" panose="020B0604030504040204" pitchFamily="34" charset="-120"/>
                <a:ea typeface="微軟正黑體" panose="020B0604030504040204" pitchFamily="34" charset="-120"/>
              </a:rPr>
              <a:t>名，私立學校每班外加</a:t>
            </a:r>
            <a:r>
              <a:rPr lang="en-US" altLang="zh-TW" sz="2400" dirty="0">
                <a:solidFill>
                  <a:schemeClr val="tx1"/>
                </a:solidFill>
                <a:latin typeface="微軟正黑體" panose="020B0604030504040204" pitchFamily="34" charset="-120"/>
                <a:ea typeface="微軟正黑體" panose="020B0604030504040204" pitchFamily="34" charset="-120"/>
              </a:rPr>
              <a:t>2</a:t>
            </a:r>
            <a:r>
              <a:rPr lang="zh-TW" altLang="en-US" sz="2400" dirty="0">
                <a:solidFill>
                  <a:schemeClr val="tx1"/>
                </a:solidFill>
                <a:latin typeface="微軟正黑體" panose="020B0604030504040204" pitchFamily="34" charset="-120"/>
                <a:ea typeface="微軟正黑體" panose="020B0604030504040204" pitchFamily="34" charset="-120"/>
              </a:rPr>
              <a:t>名。</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366713" lvl="1" algn="l">
              <a:defRPr/>
            </a:pPr>
            <a:r>
              <a:rPr lang="en-US" altLang="zh-TW" sz="2400" dirty="0">
                <a:solidFill>
                  <a:srgbClr val="7030A0"/>
                </a:solidFill>
                <a:latin typeface="微軟正黑體" panose="020B0604030504040204" pitchFamily="34" charset="-120"/>
                <a:ea typeface="微軟正黑體" panose="020B0604030504040204" pitchFamily="34" charset="-120"/>
              </a:rPr>
              <a:t/>
            </a:r>
            <a:br>
              <a:rPr lang="en-US" altLang="zh-TW" sz="2400" dirty="0">
                <a:solidFill>
                  <a:srgbClr val="7030A0"/>
                </a:solidFill>
                <a:latin typeface="微軟正黑體" panose="020B0604030504040204" pitchFamily="34" charset="-120"/>
                <a:ea typeface="微軟正黑體" panose="020B0604030504040204" pitchFamily="34" charset="-120"/>
              </a:rPr>
            </a:br>
            <a:r>
              <a:rPr lang="zh-TW" altLang="en-US" sz="2400" dirty="0">
                <a:solidFill>
                  <a:srgbClr val="7030A0"/>
                </a:solidFill>
                <a:latin typeface="微軟正黑體" panose="020B0604030504040204" pitchFamily="34" charset="-120"/>
                <a:ea typeface="微軟正黑體" panose="020B0604030504040204" pitchFamily="34" charset="-120"/>
              </a:rPr>
              <a:t>共同就學區學校應至少提列技優甄審免試入學招生名額</a:t>
            </a:r>
            <a:r>
              <a:rPr lang="en-US" altLang="zh-TW" sz="2400" dirty="0">
                <a:solidFill>
                  <a:srgbClr val="7030A0"/>
                </a:solidFill>
                <a:latin typeface="微軟正黑體" panose="020B0604030504040204" pitchFamily="34" charset="-120"/>
                <a:ea typeface="微軟正黑體" panose="020B0604030504040204" pitchFamily="34" charset="-120"/>
              </a:rPr>
              <a:t/>
            </a:r>
            <a:br>
              <a:rPr lang="en-US" altLang="zh-TW" sz="2400" dirty="0">
                <a:solidFill>
                  <a:srgbClr val="7030A0"/>
                </a:solidFill>
                <a:latin typeface="微軟正黑體" panose="020B0604030504040204" pitchFamily="34" charset="-120"/>
                <a:ea typeface="微軟正黑體" panose="020B0604030504040204" pitchFamily="34" charset="-120"/>
              </a:rPr>
            </a:br>
            <a:r>
              <a:rPr lang="zh-TW" altLang="en-US" sz="2400" dirty="0">
                <a:solidFill>
                  <a:srgbClr val="7030A0"/>
                </a:solidFill>
                <a:latin typeface="微軟正黑體" panose="020B0604030504040204" pitchFamily="34" charset="-120"/>
                <a:ea typeface="微軟正黑體" panose="020B0604030504040204" pitchFamily="34" charset="-120"/>
              </a:rPr>
              <a:t>二分之一以上，供原就學區技藝技能優良學生甄審入學。</a:t>
            </a:r>
            <a:endParaRPr lang="en-US" altLang="zh-TW" sz="2400" dirty="0">
              <a:solidFill>
                <a:srgbClr val="7030A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629874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90" y="0"/>
            <a:ext cx="9097589" cy="6858000"/>
          </a:xfrm>
        </p:spPr>
      </p:pic>
      <p:sp>
        <p:nvSpPr>
          <p:cNvPr id="2" name="標題 1"/>
          <p:cNvSpPr>
            <a:spLocks noGrp="1"/>
          </p:cNvSpPr>
          <p:nvPr>
            <p:ph type="title"/>
          </p:nvPr>
        </p:nvSpPr>
        <p:spPr>
          <a:xfrm>
            <a:off x="457584" y="2636912"/>
            <a:ext cx="8229600" cy="1143000"/>
          </a:xfrm>
        </p:spPr>
        <p:txBody>
          <a:bodyPr>
            <a:normAutofit fontScale="90000"/>
          </a:bodyPr>
          <a:lstStyle/>
          <a:p>
            <a:r>
              <a:rPr lang="zh-TW" altLang="en-US" sz="4400" dirty="0">
                <a:latin typeface="微軟正黑體" panose="020B0604030504040204" pitchFamily="34" charset="-120"/>
                <a:ea typeface="微軟正黑體" panose="020B0604030504040204" pitchFamily="34" charset="-120"/>
              </a:rPr>
              <a:t> </a:t>
            </a:r>
            <a:r>
              <a:rPr lang="zh-TW" altLang="en-US" sz="5400" b="1" dirty="0">
                <a:solidFill>
                  <a:schemeClr val="bg1"/>
                </a:solidFill>
                <a:latin typeface="微軟正黑體" panose="020B0604030504040204" pitchFamily="34" charset="-120"/>
                <a:ea typeface="微軟正黑體" panose="020B0604030504040204" pitchFamily="34" charset="-120"/>
              </a:rPr>
              <a:t>特色招生專業群科甄選入學</a:t>
            </a:r>
            <a:endParaRPr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998976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5" name="內容版面配置區 2"/>
          <p:cNvSpPr>
            <a:spLocks noGrp="1"/>
          </p:cNvSpPr>
          <p:nvPr>
            <p:ph idx="1"/>
          </p:nvPr>
        </p:nvSpPr>
        <p:spPr>
          <a:xfrm>
            <a:off x="614555" y="1124744"/>
            <a:ext cx="7914890" cy="4824536"/>
          </a:xfrm>
        </p:spPr>
        <p:txBody>
          <a:bodyPr>
            <a:normAutofit fontScale="92500" lnSpcReduction="10000"/>
          </a:bodyPr>
          <a:lstStyle/>
          <a:p>
            <a:pPr>
              <a:spcBef>
                <a:spcPts val="1200"/>
              </a:spcBef>
            </a:pPr>
            <a:r>
              <a:rPr lang="zh-TW" altLang="en-US" sz="3000" b="1" dirty="0">
                <a:latin typeface="微軟正黑體" panose="020B0604030504040204" pitchFamily="34" charset="-120"/>
                <a:ea typeface="微軟正黑體" panose="020B0604030504040204" pitchFamily="34" charset="-120"/>
              </a:rPr>
              <a:t>高級中等學校多元入學招生辦法第十一條</a:t>
            </a:r>
          </a:p>
          <a:p>
            <a:pPr marL="366713" lvl="1" indent="0">
              <a:spcBef>
                <a:spcPts val="600"/>
              </a:spcBef>
              <a:buNone/>
              <a:tabLst>
                <a:tab pos="715963" algn="l"/>
              </a:tabLst>
            </a:pPr>
            <a:r>
              <a:rPr lang="zh-TW" altLang="en-US" sz="2600" b="1" dirty="0">
                <a:latin typeface="微軟正黑體" panose="020B0604030504040204" pitchFamily="34" charset="-120"/>
                <a:ea typeface="微軟正黑體" panose="020B0604030504040204" pitchFamily="34" charset="-120"/>
              </a:rPr>
              <a:t>特色招生</a:t>
            </a:r>
            <a:r>
              <a:rPr lang="zh-TW" altLang="en-US" sz="2600" dirty="0">
                <a:latin typeface="微軟正黑體" panose="020B0604030504040204" pitchFamily="34" charset="-120"/>
                <a:ea typeface="微軟正黑體" panose="020B0604030504040204" pitchFamily="34" charset="-120"/>
              </a:rPr>
              <a:t>辦理方式如下：</a:t>
            </a:r>
          </a:p>
          <a:p>
            <a:pPr marL="815213" lvl="1" indent="-514350">
              <a:spcBef>
                <a:spcPts val="600"/>
              </a:spcBef>
              <a:buFont typeface="+mj-ea"/>
              <a:buAutoNum type="ea1ChtPeriod"/>
              <a:tabLst>
                <a:tab pos="715963" algn="l"/>
              </a:tabLst>
            </a:pPr>
            <a:r>
              <a:rPr lang="zh-TW" altLang="en-US" sz="2600" dirty="0">
                <a:solidFill>
                  <a:srgbClr val="FF0000"/>
                </a:solidFill>
                <a:latin typeface="微軟正黑體" panose="020B0604030504040204" pitchFamily="34" charset="-120"/>
                <a:ea typeface="微軟正黑體" panose="020B0604030504040204" pitchFamily="34" charset="-120"/>
              </a:rPr>
              <a:t>甄選入學：</a:t>
            </a:r>
            <a:r>
              <a:rPr lang="en-US" altLang="zh-TW" sz="2600" dirty="0">
                <a:solidFill>
                  <a:srgbClr val="C00000"/>
                </a:solidFill>
                <a:latin typeface="微軟正黑體" panose="020B0604030504040204" pitchFamily="34" charset="-120"/>
                <a:ea typeface="微軟正黑體" panose="020B0604030504040204" pitchFamily="34" charset="-120"/>
              </a:rPr>
              <a:t/>
            </a:r>
            <a:br>
              <a:rPr lang="en-US" altLang="zh-TW" sz="2600" dirty="0">
                <a:solidFill>
                  <a:srgbClr val="C00000"/>
                </a:solidFill>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學校之音樂、美術、舞蹈、戲劇、科學、體育及</a:t>
            </a:r>
            <a:r>
              <a:rPr lang="zh-TW" altLang="en-US" sz="2400" dirty="0">
                <a:solidFill>
                  <a:srgbClr val="FF0000"/>
                </a:solidFill>
                <a:latin typeface="微軟正黑體" panose="020B0604030504040204" pitchFamily="34" charset="-120"/>
                <a:ea typeface="微軟正黑體" panose="020B0604030504040204" pitchFamily="34" charset="-120"/>
              </a:rPr>
              <a:t>高級中等學校專業群、科之特殊班、科、組、群，</a:t>
            </a:r>
            <a:r>
              <a:rPr lang="zh-TW" altLang="en-US" sz="2400" dirty="0">
                <a:solidFill>
                  <a:srgbClr val="0000FF"/>
                </a:solidFill>
                <a:latin typeface="微軟正黑體" panose="020B0604030504040204" pitchFamily="34" charset="-120"/>
                <a:ea typeface="微軟正黑體" panose="020B0604030504040204" pitchFamily="34" charset="-120"/>
              </a:rPr>
              <a:t>得參採國中教育會考成績作為錄取門檻</a:t>
            </a:r>
            <a:r>
              <a:rPr lang="zh-TW" altLang="en-US" sz="2400" dirty="0">
                <a:solidFill>
                  <a:srgbClr val="FF0000"/>
                </a:solidFill>
                <a:latin typeface="微軟正黑體" panose="020B0604030504040204" pitchFamily="34" charset="-120"/>
                <a:ea typeface="微軟正黑體" panose="020B0604030504040204" pitchFamily="34" charset="-120"/>
              </a:rPr>
              <a:t>，辦理單獨或聯合招生，並應依術科測驗分數及學生志願，作為錄取依據。</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marL="815213" lvl="1" indent="-514350">
              <a:spcBef>
                <a:spcPts val="600"/>
              </a:spcBef>
              <a:buFont typeface="+mj-ea"/>
              <a:buAutoNum type="ea1ChtPeriod"/>
              <a:tabLst>
                <a:tab pos="715963" algn="l"/>
              </a:tabLst>
            </a:pPr>
            <a:r>
              <a:rPr lang="zh-TW" altLang="en-US" sz="2600" dirty="0">
                <a:latin typeface="微軟正黑體" panose="020B0604030504040204" pitchFamily="34" charset="-120"/>
                <a:ea typeface="微軟正黑體" panose="020B0604030504040204" pitchFamily="34" charset="-120"/>
              </a:rPr>
              <a:t>考試分發入學：</a:t>
            </a:r>
          </a:p>
          <a:p>
            <a:pPr marL="1341438" lvl="1" indent="-625475">
              <a:spcBef>
                <a:spcPts val="600"/>
              </a:spcBef>
              <a:buFont typeface="+mj-lt"/>
              <a:buAutoNum type="arabicPeriod"/>
              <a:tabLst>
                <a:tab pos="715963" algn="l"/>
              </a:tabLst>
            </a:pPr>
            <a:r>
              <a:rPr lang="zh-TW" altLang="en-US" sz="2400" dirty="0">
                <a:latin typeface="微軟正黑體" panose="020B0604030504040204" pitchFamily="34" charset="-120"/>
                <a:ea typeface="微軟正黑體" panose="020B0604030504040204" pitchFamily="34" charset="-120"/>
              </a:rPr>
              <a:t>學校採國中教育會考成績作為錄取門檻，並以學科測驗成績及學生志願，作為分發入學之依據，按就學區為單位，由各校辦理單獨或聯合考試招生。</a:t>
            </a:r>
            <a:endParaRPr lang="en-US" altLang="zh-TW" sz="2400" dirty="0">
              <a:latin typeface="微軟正黑體" panose="020B0604030504040204" pitchFamily="34" charset="-120"/>
              <a:ea typeface="微軟正黑體" panose="020B0604030504040204" pitchFamily="34" charset="-120"/>
            </a:endParaRPr>
          </a:p>
          <a:p>
            <a:pPr marL="1341438" lvl="1" indent="-625475">
              <a:spcBef>
                <a:spcPts val="600"/>
              </a:spcBef>
              <a:buFont typeface="+mj-lt"/>
              <a:buAutoNum type="arabicPeriod"/>
              <a:tabLst>
                <a:tab pos="715963" algn="l"/>
              </a:tabLst>
            </a:pPr>
            <a:r>
              <a:rPr lang="zh-TW" altLang="en-US" sz="2400" dirty="0">
                <a:latin typeface="微軟正黑體" panose="020B0604030504040204" pitchFamily="34" charset="-120"/>
                <a:ea typeface="微軟正黑體" panose="020B0604030504040204" pitchFamily="34" charset="-120"/>
              </a:rPr>
              <a:t>各學校應依其特色課程規劃前目學科測驗內容或加權採計。</a:t>
            </a:r>
          </a:p>
        </p:txBody>
      </p:sp>
      <p:sp>
        <p:nvSpPr>
          <p:cNvPr id="8" name="標題 1"/>
          <p:cNvSpPr txBox="1">
            <a:spLocks/>
          </p:cNvSpPr>
          <p:nvPr/>
        </p:nvSpPr>
        <p:spPr bwMode="auto">
          <a:xfrm>
            <a:off x="256373" y="332656"/>
            <a:ext cx="826241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lang="zh-TW" altLang="en-US" sz="3800" b="1" dirty="0">
                <a:solidFill>
                  <a:schemeClr val="accent1">
                    <a:lumMod val="50000"/>
                  </a:schemeClr>
                </a:solidFill>
                <a:effectLst/>
                <a:latin typeface="微軟正黑體" panose="020B0604030504040204" pitchFamily="34" charset="-120"/>
                <a:ea typeface="微軟正黑體" panose="020B0604030504040204" pitchFamily="34" charset="-120"/>
              </a:rPr>
              <a:t>特色招生專業群科甄選入學之依據</a:t>
            </a:r>
            <a:endParaRPr kumimoji="0" lang="zh-TW" altLang="en-US" sz="3800" b="1" dirty="0">
              <a:solidFill>
                <a:schemeClr val="accent1">
                  <a:lumMod val="50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392206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1076" name="投影片編號版面配置區 3">
            <a:extLst>
              <a:ext uri="{FF2B5EF4-FFF2-40B4-BE49-F238E27FC236}">
                <a16:creationId xmlns:a16="http://schemas.microsoft.com/office/drawing/2014/main" id="{14A7ACD6-5D2F-4F2D-978E-D992E69A61E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4F686C16-416F-4D9D-811F-0F632BC99A15}" type="slidenum">
              <a:rPr lang="zh-TW" altLang="en-US" sz="1200">
                <a:solidFill>
                  <a:srgbClr val="898989"/>
                </a:solidFill>
              </a:rPr>
              <a:pPr>
                <a:spcBef>
                  <a:spcPct val="0"/>
                </a:spcBef>
                <a:buClrTx/>
                <a:buSzTx/>
                <a:buFontTx/>
                <a:buNone/>
              </a:pPr>
              <a:t>89</a:t>
            </a:fld>
            <a:endParaRPr lang="zh-TW" altLang="en-US" sz="1200">
              <a:solidFill>
                <a:srgbClr val="898989"/>
              </a:solidFill>
            </a:endParaRPr>
          </a:p>
        </p:txBody>
      </p:sp>
      <p:sp>
        <p:nvSpPr>
          <p:cNvPr id="5" name="文字方塊 4"/>
          <p:cNvSpPr txBox="1"/>
          <p:nvPr/>
        </p:nvSpPr>
        <p:spPr>
          <a:xfrm>
            <a:off x="1187624" y="1556792"/>
            <a:ext cx="6768752" cy="369332"/>
          </a:xfrm>
          <a:prstGeom prst="rect">
            <a:avLst/>
          </a:prstGeom>
          <a:noFill/>
        </p:spPr>
        <p:txBody>
          <a:bodyPr wrap="square" rtlCol="0">
            <a:spAutoFit/>
          </a:bodyPr>
          <a:lstStyle/>
          <a:p>
            <a:endParaRPr lang="zh-TW" altLang="en-US" dirty="0"/>
          </a:p>
        </p:txBody>
      </p:sp>
      <p:grpSp>
        <p:nvGrpSpPr>
          <p:cNvPr id="8" name="群組 7"/>
          <p:cNvGrpSpPr/>
          <p:nvPr/>
        </p:nvGrpSpPr>
        <p:grpSpPr>
          <a:xfrm>
            <a:off x="971600" y="248858"/>
            <a:ext cx="5379458" cy="615020"/>
            <a:chOff x="403324" y="264503"/>
            <a:chExt cx="5379458" cy="556146"/>
          </a:xfrm>
          <a:solidFill>
            <a:schemeClr val="accent2"/>
          </a:solidFill>
        </p:grpSpPr>
        <p:sp>
          <p:nvSpPr>
            <p:cNvPr id="9" name="矩形 8"/>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文字方塊 10"/>
            <p:cNvSpPr txBox="1"/>
            <p:nvPr/>
          </p:nvSpPr>
          <p:spPr>
            <a:xfrm>
              <a:off x="403324" y="291844"/>
              <a:ext cx="5379458" cy="5288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latin typeface="微軟正黑體" panose="020B0604030504040204" pitchFamily="34" charset="-120"/>
                  <a:ea typeface="微軟正黑體" panose="020B0604030504040204" pitchFamily="34" charset="-120"/>
                </a:rPr>
                <a:t>特色招生專業群科甄選入學</a:t>
              </a:r>
              <a:endParaRPr lang="zh-TW" altLang="en-US" sz="2800" b="1" kern="1200" dirty="0">
                <a:latin typeface="微軟正黑體" panose="020B0604030504040204" pitchFamily="34" charset="-120"/>
                <a:ea typeface="微軟正黑體" panose="020B0604030504040204" pitchFamily="34" charset="-120"/>
              </a:endParaRPr>
            </a:p>
          </p:txBody>
        </p:sp>
      </p:grpSp>
      <p:sp>
        <p:nvSpPr>
          <p:cNvPr id="12" name="橢圓 11"/>
          <p:cNvSpPr/>
          <p:nvPr/>
        </p:nvSpPr>
        <p:spPr>
          <a:xfrm>
            <a:off x="529444" y="215806"/>
            <a:ext cx="661007" cy="661007"/>
          </a:xfrm>
          <a:prstGeom prst="ellipse">
            <a:avLst/>
          </a:prstGeom>
          <a:solidFill>
            <a:schemeClr val="bg1"/>
          </a:solidFill>
          <a:ln w="12700"/>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graphicFrame>
        <p:nvGraphicFramePr>
          <p:cNvPr id="2" name="表格 1"/>
          <p:cNvGraphicFramePr>
            <a:graphicFrameLocks noGrp="1"/>
          </p:cNvGraphicFramePr>
          <p:nvPr>
            <p:extLst>
              <p:ext uri="{D42A27DB-BD31-4B8C-83A1-F6EECF244321}">
                <p14:modId xmlns:p14="http://schemas.microsoft.com/office/powerpoint/2010/main" val="2988687583"/>
              </p:ext>
            </p:extLst>
          </p:nvPr>
        </p:nvGraphicFramePr>
        <p:xfrm>
          <a:off x="179512" y="940400"/>
          <a:ext cx="8784845" cy="5728961"/>
        </p:xfrm>
        <a:graphic>
          <a:graphicData uri="http://schemas.openxmlformats.org/drawingml/2006/table">
            <a:tbl>
              <a:tblPr firstRow="1" bandRow="1">
                <a:tableStyleId>{21E4AEA4-8DFA-4A89-87EB-49C32662AFE0}</a:tableStyleId>
              </a:tblPr>
              <a:tblGrid>
                <a:gridCol w="603261">
                  <a:extLst>
                    <a:ext uri="{9D8B030D-6E8A-4147-A177-3AD203B41FA5}">
                      <a16:colId xmlns:a16="http://schemas.microsoft.com/office/drawing/2014/main" val="2035101776"/>
                    </a:ext>
                  </a:extLst>
                </a:gridCol>
                <a:gridCol w="1069418">
                  <a:extLst>
                    <a:ext uri="{9D8B030D-6E8A-4147-A177-3AD203B41FA5}">
                      <a16:colId xmlns:a16="http://schemas.microsoft.com/office/drawing/2014/main" val="812068041"/>
                    </a:ext>
                  </a:extLst>
                </a:gridCol>
                <a:gridCol w="2873006">
                  <a:extLst>
                    <a:ext uri="{9D8B030D-6E8A-4147-A177-3AD203B41FA5}">
                      <a16:colId xmlns:a16="http://schemas.microsoft.com/office/drawing/2014/main" val="1248151522"/>
                    </a:ext>
                  </a:extLst>
                </a:gridCol>
                <a:gridCol w="4239160">
                  <a:extLst>
                    <a:ext uri="{9D8B030D-6E8A-4147-A177-3AD203B41FA5}">
                      <a16:colId xmlns:a16="http://schemas.microsoft.com/office/drawing/2014/main" val="65381068"/>
                    </a:ext>
                  </a:extLst>
                </a:gridCol>
              </a:tblGrid>
              <a:tr h="350926">
                <a:tc gridSpan="3">
                  <a:txBody>
                    <a:bodyPr/>
                    <a:lstStyle/>
                    <a:p>
                      <a:pPr algn="ctr"/>
                      <a:r>
                        <a:rPr lang="zh-TW" altLang="en-US" sz="1600" dirty="0">
                          <a:latin typeface="微軟正黑體" panose="020B0604030504040204" pitchFamily="34" charset="-120"/>
                          <a:ea typeface="微軟正黑體" panose="020B0604030504040204" pitchFamily="34" charset="-120"/>
                        </a:rPr>
                        <a:t>項目</a:t>
                      </a:r>
                    </a:p>
                  </a:txBody>
                  <a:tcPr/>
                </a:tc>
                <a:tc hMerge="1">
                  <a:txBody>
                    <a:bodyPr/>
                    <a:lstStyle/>
                    <a:p>
                      <a:endParaRPr lang="zh-TW" altLang="en-US" dirty="0"/>
                    </a:p>
                  </a:txBody>
                  <a:tcPr/>
                </a:tc>
                <a:tc hMerge="1">
                  <a:txBody>
                    <a:bodyPr/>
                    <a:lstStyle/>
                    <a:p>
                      <a:endParaRPr lang="zh-TW" altLang="en-US"/>
                    </a:p>
                  </a:txBody>
                  <a:tcPr/>
                </a:tc>
                <a:tc>
                  <a:txBody>
                    <a:bodyPr/>
                    <a:lstStyle/>
                    <a:p>
                      <a:pPr algn="ctr"/>
                      <a:r>
                        <a:rPr lang="zh-TW" altLang="en-US" sz="1600" dirty="0">
                          <a:latin typeface="微軟正黑體" panose="020B0604030504040204" pitchFamily="34" charset="-120"/>
                          <a:ea typeface="微軟正黑體" panose="020B0604030504040204" pitchFamily="34" charset="-120"/>
                        </a:rPr>
                        <a:t>日期</a:t>
                      </a:r>
                    </a:p>
                  </a:txBody>
                  <a:tcPr/>
                </a:tc>
                <a:extLst>
                  <a:ext uri="{0D108BD9-81ED-4DB2-BD59-A6C34878D82A}">
                    <a16:rowId xmlns:a16="http://schemas.microsoft.com/office/drawing/2014/main" val="2872880149"/>
                  </a:ext>
                </a:extLst>
              </a:tr>
              <a:tr h="269462">
                <a:tc gridSpan="3">
                  <a:txBody>
                    <a:bodyPr/>
                    <a:lstStyle/>
                    <a:p>
                      <a:pPr algn="l">
                        <a:spcAft>
                          <a:spcPts val="0"/>
                        </a:spcAft>
                      </a:pPr>
                      <a:r>
                        <a:rPr lang="zh-TW" altLang="en-US" sz="1500" b="1" kern="0" dirty="0">
                          <a:effectLst/>
                          <a:latin typeface="微軟正黑體" panose="020B0604030504040204" pitchFamily="34" charset="-120"/>
                          <a:ea typeface="微軟正黑體" panose="020B0604030504040204" pitchFamily="34" charset="-120"/>
                        </a:rPr>
                        <a:t>  </a:t>
                      </a:r>
                      <a:r>
                        <a:rPr lang="en-US" sz="1500" b="1" kern="0" dirty="0">
                          <a:effectLst/>
                          <a:latin typeface="微軟正黑體" panose="020B0604030504040204" pitchFamily="34" charset="-120"/>
                          <a:ea typeface="微軟正黑體" panose="020B0604030504040204" pitchFamily="34" charset="-120"/>
                        </a:rPr>
                        <a:t>1.</a:t>
                      </a:r>
                      <a:r>
                        <a:rPr lang="zh-TW" sz="1500" b="1" kern="0" dirty="0">
                          <a:effectLst/>
                          <a:latin typeface="微軟正黑體" panose="020B0604030504040204" pitchFamily="34" charset="-120"/>
                          <a:ea typeface="微軟正黑體" panose="020B0604030504040204" pitchFamily="34" charset="-120"/>
                        </a:rPr>
                        <a:t>下載</a:t>
                      </a:r>
                      <a:r>
                        <a:rPr lang="en-US" sz="1500" b="1" kern="0" dirty="0">
                          <a:effectLst/>
                          <a:latin typeface="微軟正黑體" panose="020B0604030504040204" pitchFamily="34" charset="-120"/>
                          <a:ea typeface="微軟正黑體" panose="020B0604030504040204" pitchFamily="34" charset="-120"/>
                        </a:rPr>
                        <a:t>/</a:t>
                      </a:r>
                      <a:r>
                        <a:rPr lang="zh-TW" sz="1500" b="1" kern="0" dirty="0">
                          <a:effectLst/>
                          <a:latin typeface="微軟正黑體" panose="020B0604030504040204" pitchFamily="34" charset="-120"/>
                          <a:ea typeface="微軟正黑體" panose="020B0604030504040204" pitchFamily="34" charset="-120"/>
                        </a:rPr>
                        <a:t>購買簡章、報名表</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1500" kern="0" dirty="0">
                          <a:effectLst/>
                          <a:latin typeface="微軟正黑體" panose="020B0604030504040204" pitchFamily="34" charset="-120"/>
                          <a:ea typeface="微軟正黑體" panose="020B0604030504040204" pitchFamily="34" charset="-120"/>
                        </a:rPr>
                        <a:t>  </a:t>
                      </a:r>
                      <a:r>
                        <a:rPr lang="en-US" sz="1500" kern="0" dirty="0">
                          <a:effectLst/>
                          <a:latin typeface="微軟正黑體" panose="020B0604030504040204" pitchFamily="34" charset="-120"/>
                          <a:ea typeface="微軟正黑體" panose="020B0604030504040204" pitchFamily="34" charset="-120"/>
                        </a:rPr>
                        <a:t>110</a:t>
                      </a:r>
                      <a:r>
                        <a:rPr lang="zh-TW" sz="1500" kern="0" dirty="0">
                          <a:effectLst/>
                          <a:latin typeface="微軟正黑體" panose="020B0604030504040204" pitchFamily="34" charset="-120"/>
                          <a:ea typeface="微軟正黑體" panose="020B0604030504040204" pitchFamily="34" charset="-120"/>
                        </a:rPr>
                        <a:t>年</a:t>
                      </a:r>
                      <a:r>
                        <a:rPr lang="en-US" sz="1500" kern="0" dirty="0">
                          <a:effectLst/>
                          <a:latin typeface="微軟正黑體" panose="020B0604030504040204" pitchFamily="34" charset="-120"/>
                          <a:ea typeface="微軟正黑體" panose="020B0604030504040204" pitchFamily="34" charset="-120"/>
                        </a:rPr>
                        <a:t>1</a:t>
                      </a:r>
                      <a:r>
                        <a:rPr lang="zh-TW" sz="1500" kern="0" dirty="0">
                          <a:effectLst/>
                          <a:latin typeface="微軟正黑體" panose="020B0604030504040204" pitchFamily="34" charset="-120"/>
                          <a:ea typeface="微軟正黑體" panose="020B0604030504040204" pitchFamily="34" charset="-120"/>
                        </a:rPr>
                        <a:t>月</a:t>
                      </a:r>
                      <a:r>
                        <a:rPr lang="en-US" sz="1500" kern="0" dirty="0">
                          <a:effectLst/>
                          <a:latin typeface="微軟正黑體" panose="020B0604030504040204" pitchFamily="34" charset="-120"/>
                          <a:ea typeface="微軟正黑體" panose="020B0604030504040204" pitchFamily="34" charset="-120"/>
                        </a:rPr>
                        <a:t>15</a:t>
                      </a:r>
                      <a:r>
                        <a:rPr lang="zh-TW" sz="1500" kern="0" dirty="0">
                          <a:effectLst/>
                          <a:latin typeface="微軟正黑體" panose="020B0604030504040204" pitchFamily="34" charset="-120"/>
                          <a:ea typeface="微軟正黑體" panose="020B0604030504040204" pitchFamily="34" charset="-120"/>
                        </a:rPr>
                        <a:t>日至</a:t>
                      </a:r>
                      <a:r>
                        <a:rPr lang="en-US" sz="1500" kern="0" dirty="0">
                          <a:effectLst/>
                          <a:latin typeface="微軟正黑體" panose="020B0604030504040204" pitchFamily="34" charset="-120"/>
                          <a:ea typeface="微軟正黑體" panose="020B0604030504040204" pitchFamily="34" charset="-120"/>
                        </a:rPr>
                        <a:t>110</a:t>
                      </a:r>
                      <a:r>
                        <a:rPr lang="zh-TW" sz="1500" kern="0" dirty="0">
                          <a:effectLst/>
                          <a:latin typeface="微軟正黑體" panose="020B0604030504040204" pitchFamily="34" charset="-120"/>
                          <a:ea typeface="微軟正黑體" panose="020B0604030504040204" pitchFamily="34" charset="-120"/>
                        </a:rPr>
                        <a:t>年</a:t>
                      </a:r>
                      <a:r>
                        <a:rPr lang="en-US" sz="1500" kern="0" dirty="0">
                          <a:effectLst/>
                          <a:latin typeface="微軟正黑體" panose="020B0604030504040204" pitchFamily="34" charset="-120"/>
                          <a:ea typeface="微軟正黑體" panose="020B0604030504040204" pitchFamily="34" charset="-120"/>
                        </a:rPr>
                        <a:t>03</a:t>
                      </a:r>
                      <a:r>
                        <a:rPr lang="zh-TW" sz="1500" kern="0" dirty="0">
                          <a:effectLst/>
                          <a:latin typeface="微軟正黑體" panose="020B0604030504040204" pitchFamily="34" charset="-120"/>
                          <a:ea typeface="微軟正黑體" panose="020B0604030504040204" pitchFamily="34" charset="-120"/>
                        </a:rPr>
                        <a:t>月</a:t>
                      </a:r>
                      <a:r>
                        <a:rPr lang="en-US" altLang="zh-TW" sz="1500" kern="0" dirty="0">
                          <a:effectLst/>
                          <a:latin typeface="微軟正黑體" panose="020B0604030504040204" pitchFamily="34" charset="-120"/>
                          <a:ea typeface="微軟正黑體" panose="020B0604030504040204" pitchFamily="34" charset="-120"/>
                        </a:rPr>
                        <a:t>19</a:t>
                      </a:r>
                      <a:r>
                        <a:rPr lang="zh-TW" sz="1500" kern="0" dirty="0">
                          <a:effectLst/>
                          <a:latin typeface="微軟正黑體" panose="020B0604030504040204" pitchFamily="34" charset="-120"/>
                          <a:ea typeface="微軟正黑體" panose="020B0604030504040204" pitchFamily="34" charset="-120"/>
                        </a:rPr>
                        <a:t>日</a:t>
                      </a:r>
                      <a:endParaRPr lang="zh-TW" sz="1500"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tc>
                <a:extLst>
                  <a:ext uri="{0D108BD9-81ED-4DB2-BD59-A6C34878D82A}">
                    <a16:rowId xmlns:a16="http://schemas.microsoft.com/office/drawing/2014/main" val="2243156182"/>
                  </a:ext>
                </a:extLst>
              </a:tr>
              <a:tr h="574243">
                <a:tc rowSpan="3">
                  <a:txBody>
                    <a:bodyPr/>
                    <a:lstStyle/>
                    <a:p>
                      <a:pPr algn="l"/>
                      <a:r>
                        <a:rPr lang="en-US" altLang="zh-TW" sz="1500" b="1" dirty="0">
                          <a:latin typeface="微軟正黑體" panose="020B0604030504040204" pitchFamily="34" charset="-120"/>
                          <a:ea typeface="微軟正黑體" panose="020B0604030504040204" pitchFamily="34" charset="-120"/>
                        </a:rPr>
                        <a:t>2.</a:t>
                      </a:r>
                      <a:br>
                        <a:rPr lang="en-US" altLang="zh-TW" sz="1500" b="1" dirty="0">
                          <a:latin typeface="微軟正黑體" panose="020B0604030504040204" pitchFamily="34" charset="-120"/>
                          <a:ea typeface="微軟正黑體" panose="020B0604030504040204" pitchFamily="34" charset="-120"/>
                        </a:rPr>
                      </a:br>
                      <a:r>
                        <a:rPr lang="zh-TW" altLang="en-US" sz="1500" b="1" dirty="0">
                          <a:latin typeface="微軟正黑體" panose="020B0604030504040204" pitchFamily="34" charset="-120"/>
                          <a:ea typeface="微軟正黑體" panose="020B0604030504040204" pitchFamily="34" charset="-120"/>
                        </a:rPr>
                        <a:t>報名</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b="1" kern="100" dirty="0">
                          <a:effectLst/>
                          <a:latin typeface="微軟正黑體" panose="020B0604030504040204" pitchFamily="34" charset="-120"/>
                          <a:ea typeface="微軟正黑體" panose="020B0604030504040204" pitchFamily="34" charset="-120"/>
                        </a:rPr>
                        <a:t>第一階段：</a:t>
                      </a:r>
                      <a:r>
                        <a:rPr lang="zh-TW" altLang="en-US" sz="1500" b="1" u="none" strike="noStrike" kern="1200" baseline="0" dirty="0">
                          <a:latin typeface="微軟正黑體" panose="020B0604030504040204" pitchFamily="34" charset="-120"/>
                          <a:ea typeface="微軟正黑體" panose="020B0604030504040204" pitchFamily="34" charset="-120"/>
                        </a:rPr>
                        <a:t>網路填寫報名資料</a:t>
                      </a:r>
                      <a:endParaRPr lang="zh-TW" altLang="en-US" sz="1500" b="1" i="0" u="none" strike="noStrike" kern="1200" baseline="0" dirty="0">
                        <a:solidFill>
                          <a:schemeClr val="dk1"/>
                        </a:solidFill>
                        <a:latin typeface="微軟正黑體" panose="020B0604030504040204" pitchFamily="34" charset="-120"/>
                        <a:ea typeface="微軟正黑體" panose="020B0604030504040204" pitchFamily="34" charset="-120"/>
                        <a:cs typeface="+mn-cs"/>
                      </a:endParaRPr>
                    </a:p>
                  </a:txBody>
                  <a:tcPr/>
                </a:tc>
                <a:tc hMerge="1">
                  <a:txBody>
                    <a:bodyPr/>
                    <a:lstStyle/>
                    <a:p>
                      <a:endParaRPr lang="zh-TW" altLang="en-US"/>
                    </a:p>
                  </a:txBody>
                  <a:tcPr/>
                </a:tc>
                <a:tc>
                  <a:txBody>
                    <a:bodyPr/>
                    <a:lstStyle/>
                    <a:p>
                      <a:pPr algn="l"/>
                      <a:r>
                        <a:rPr lang="en-US" altLang="zh-TW" sz="1500" dirty="0">
                          <a:latin typeface="微軟正黑體" panose="020B0604030504040204" pitchFamily="34" charset="-120"/>
                          <a:ea typeface="微軟正黑體" panose="020B0604030504040204" pitchFamily="34" charset="-120"/>
                        </a:rPr>
                        <a:t>110</a:t>
                      </a:r>
                      <a:r>
                        <a:rPr lang="zh-TW" altLang="en-US" sz="1500" dirty="0">
                          <a:latin typeface="微軟正黑體" panose="020B0604030504040204" pitchFamily="34" charset="-120"/>
                          <a:ea typeface="微軟正黑體" panose="020B0604030504040204" pitchFamily="34" charset="-120"/>
                        </a:rPr>
                        <a:t>年</a:t>
                      </a:r>
                      <a:r>
                        <a:rPr lang="en-US" altLang="zh-TW" sz="1500" dirty="0">
                          <a:latin typeface="微軟正黑體" panose="020B0604030504040204" pitchFamily="34" charset="-120"/>
                          <a:ea typeface="微軟正黑體" panose="020B0604030504040204" pitchFamily="34" charset="-120"/>
                        </a:rPr>
                        <a:t>3</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8</a:t>
                      </a:r>
                      <a:r>
                        <a:rPr lang="zh-TW" altLang="en-US" sz="1500" dirty="0">
                          <a:latin typeface="微軟正黑體" panose="020B0604030504040204" pitchFamily="34" charset="-120"/>
                          <a:ea typeface="微軟正黑體" panose="020B0604030504040204" pitchFamily="34" charset="-120"/>
                        </a:rPr>
                        <a:t>日上午</a:t>
                      </a:r>
                      <a:r>
                        <a:rPr lang="en-US" altLang="zh-TW" sz="1500" dirty="0">
                          <a:latin typeface="微軟正黑體" panose="020B0604030504040204" pitchFamily="34" charset="-120"/>
                          <a:ea typeface="微軟正黑體" panose="020B0604030504040204" pitchFamily="34" charset="-120"/>
                        </a:rPr>
                        <a:t>9 </a:t>
                      </a:r>
                      <a:r>
                        <a:rPr lang="zh-TW" altLang="en-US" sz="1500" dirty="0">
                          <a:latin typeface="微軟正黑體" panose="020B0604030504040204" pitchFamily="34" charset="-120"/>
                          <a:ea typeface="微軟正黑體" panose="020B0604030504040204" pitchFamily="34" charset="-120"/>
                        </a:rPr>
                        <a:t>時 至</a:t>
                      </a:r>
                      <a:r>
                        <a:rPr lang="en-US" altLang="zh-TW" sz="1500" dirty="0">
                          <a:latin typeface="微軟正黑體" panose="020B0604030504040204" pitchFamily="34" charset="-120"/>
                          <a:ea typeface="微軟正黑體" panose="020B0604030504040204" pitchFamily="34" charset="-120"/>
                        </a:rPr>
                        <a:t>3</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16</a:t>
                      </a:r>
                      <a:r>
                        <a:rPr lang="zh-TW" altLang="en-US" sz="1500" dirty="0">
                          <a:latin typeface="微軟正黑體" panose="020B0604030504040204" pitchFamily="34" charset="-120"/>
                          <a:ea typeface="微軟正黑體" panose="020B0604030504040204" pitchFamily="34" charset="-120"/>
                        </a:rPr>
                        <a:t>日下午</a:t>
                      </a:r>
                      <a:r>
                        <a:rPr lang="en-US" altLang="zh-TW" sz="1500" dirty="0">
                          <a:latin typeface="微軟正黑體" panose="020B0604030504040204" pitchFamily="34" charset="-120"/>
                          <a:ea typeface="微軟正黑體" panose="020B0604030504040204" pitchFamily="34" charset="-120"/>
                        </a:rPr>
                        <a:t>4 </a:t>
                      </a:r>
                      <a:r>
                        <a:rPr lang="zh-TW" altLang="en-US" sz="1500" dirty="0">
                          <a:latin typeface="微軟正黑體" panose="020B0604030504040204" pitchFamily="34" charset="-120"/>
                          <a:ea typeface="微軟正黑體" panose="020B0604030504040204" pitchFamily="34" charset="-120"/>
                        </a:rPr>
                        <a:t>時止</a:t>
                      </a:r>
                      <a:r>
                        <a:rPr lang="en-US" altLang="zh-TW" sz="1500" b="1" dirty="0">
                          <a:solidFill>
                            <a:srgbClr val="FF0000"/>
                          </a:solidFill>
                          <a:latin typeface="微軟正黑體" panose="020B0604030504040204" pitchFamily="34" charset="-120"/>
                          <a:ea typeface="微軟正黑體" panose="020B0604030504040204" pitchFamily="34" charset="-120"/>
                        </a:rPr>
                        <a:t>(http://earth.slhs.tp.edu.tw/110special)</a:t>
                      </a:r>
                    </a:p>
                  </a:txBody>
                  <a:tcPr/>
                </a:tc>
                <a:extLst>
                  <a:ext uri="{0D108BD9-81ED-4DB2-BD59-A6C34878D82A}">
                    <a16:rowId xmlns:a16="http://schemas.microsoft.com/office/drawing/2014/main" val="1567101816"/>
                  </a:ext>
                </a:extLst>
              </a:tr>
              <a:tr h="877573">
                <a:tc vMerge="1">
                  <a:txBody>
                    <a:bodyPr/>
                    <a:lstStyle/>
                    <a:p>
                      <a:endParaRPr lang="zh-TW" altLang="en-US" sz="1400">
                        <a:latin typeface="微軟正黑體" panose="020B0604030504040204" pitchFamily="34" charset="-120"/>
                        <a:ea typeface="微軟正黑體" panose="020B0604030504040204" pitchFamily="34" charset="-120"/>
                      </a:endParaRPr>
                    </a:p>
                  </a:txBody>
                  <a:tcPr/>
                </a:tc>
                <a:tc rowSpan="2">
                  <a:txBody>
                    <a:bodyPr/>
                    <a:lstStyle/>
                    <a:p>
                      <a:pPr algn="l"/>
                      <a:r>
                        <a:rPr lang="zh-TW" altLang="en-US" sz="1500" b="1" dirty="0">
                          <a:latin typeface="微軟正黑體" panose="020B0604030504040204" pitchFamily="34" charset="-120"/>
                          <a:ea typeface="微軟正黑體" panose="020B0604030504040204" pitchFamily="34" charset="-120"/>
                        </a:rPr>
                        <a:t>第二階段：現場審件</a:t>
                      </a:r>
                    </a:p>
                  </a:txBody>
                  <a:tcPr/>
                </a:tc>
                <a:tc>
                  <a:txBody>
                    <a:bodyPr/>
                    <a:lstStyle/>
                    <a:p>
                      <a:pPr algn="l"/>
                      <a:r>
                        <a:rPr lang="zh-TW" altLang="en-US" sz="1500" b="1" dirty="0">
                          <a:latin typeface="微軟正黑體" panose="020B0604030504040204" pitchFamily="34" charset="-120"/>
                          <a:ea typeface="微軟正黑體" panose="020B0604030504040204" pitchFamily="34" charset="-120"/>
                        </a:rPr>
                        <a:t>個別報名：非應屆畢業生及</a:t>
                      </a:r>
                      <a:r>
                        <a:rPr lang="en-US" altLang="zh-TW" sz="1500" b="1" dirty="0">
                          <a:latin typeface="微軟正黑體" panose="020B0604030504040204" pitchFamily="34" charset="-120"/>
                          <a:ea typeface="微軟正黑體" panose="020B0604030504040204" pitchFamily="34" charset="-120"/>
                        </a:rPr>
                        <a:t/>
                      </a:r>
                      <a:br>
                        <a:rPr lang="en-US" altLang="zh-TW" sz="1500" b="1" dirty="0">
                          <a:latin typeface="微軟正黑體" panose="020B0604030504040204" pitchFamily="34" charset="-120"/>
                          <a:ea typeface="微軟正黑體" panose="020B0604030504040204" pitchFamily="34" charset="-120"/>
                        </a:rPr>
                      </a:br>
                      <a:r>
                        <a:rPr lang="zh-TW" altLang="en-US" sz="1500" b="1" dirty="0">
                          <a:latin typeface="微軟正黑體" panose="020B0604030504040204" pitchFamily="34" charset="-120"/>
                          <a:ea typeface="微軟正黑體" panose="020B0604030504040204" pitchFamily="34" charset="-120"/>
                        </a:rPr>
                        <a:t>                    非基北區畢業生</a:t>
                      </a:r>
                    </a:p>
                    <a:p>
                      <a:pPr algn="l"/>
                      <a:r>
                        <a:rPr lang="zh-TW" altLang="en-US" sz="1500" b="1" dirty="0">
                          <a:latin typeface="微軟正黑體" panose="020B0604030504040204" pitchFamily="34" charset="-120"/>
                          <a:ea typeface="微軟正黑體" panose="020B0604030504040204" pitchFamily="34" charset="-120"/>
                        </a:rPr>
                        <a:t>*地點 各招生學校</a:t>
                      </a:r>
                    </a:p>
                  </a:txBody>
                  <a:tcPr/>
                </a:tc>
                <a:tc>
                  <a:txBody>
                    <a:bodyPr/>
                    <a:lstStyle/>
                    <a:p>
                      <a:pPr algn="l"/>
                      <a:r>
                        <a:rPr lang="en-US" altLang="zh-TW" sz="1500" dirty="0">
                          <a:latin typeface="微軟正黑體" panose="020B0604030504040204" pitchFamily="34" charset="-120"/>
                          <a:ea typeface="微軟正黑體" panose="020B0604030504040204" pitchFamily="34" charset="-120"/>
                        </a:rPr>
                        <a:t>110</a:t>
                      </a:r>
                      <a:r>
                        <a:rPr lang="zh-TW" altLang="en-US" sz="1500" dirty="0">
                          <a:latin typeface="微軟正黑體" panose="020B0604030504040204" pitchFamily="34" charset="-120"/>
                          <a:ea typeface="微軟正黑體" panose="020B0604030504040204" pitchFamily="34" charset="-120"/>
                        </a:rPr>
                        <a:t>年</a:t>
                      </a:r>
                      <a:r>
                        <a:rPr lang="en-US" altLang="zh-TW" sz="1500" dirty="0">
                          <a:latin typeface="微軟正黑體" panose="020B0604030504040204" pitchFamily="34" charset="-120"/>
                          <a:ea typeface="微軟正黑體" panose="020B0604030504040204" pitchFamily="34" charset="-120"/>
                        </a:rPr>
                        <a:t>3</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15</a:t>
                      </a:r>
                      <a:r>
                        <a:rPr lang="zh-TW" altLang="en-US" sz="1500" dirty="0">
                          <a:latin typeface="微軟正黑體" panose="020B0604030504040204" pitchFamily="34" charset="-120"/>
                          <a:ea typeface="微軟正黑體" panose="020B0604030504040204" pitchFamily="34" charset="-120"/>
                        </a:rPr>
                        <a:t>日至</a:t>
                      </a:r>
                      <a:r>
                        <a:rPr lang="en-US" altLang="zh-TW" sz="1500" dirty="0">
                          <a:latin typeface="微軟正黑體" panose="020B0604030504040204" pitchFamily="34" charset="-120"/>
                          <a:ea typeface="微軟正黑體" panose="020B0604030504040204" pitchFamily="34" charset="-120"/>
                        </a:rPr>
                        <a:t>3</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19</a:t>
                      </a:r>
                      <a:r>
                        <a:rPr lang="zh-TW" altLang="en-US" sz="1500" dirty="0">
                          <a:latin typeface="微軟正黑體" panose="020B0604030504040204" pitchFamily="34" charset="-120"/>
                          <a:ea typeface="微軟正黑體" panose="020B0604030504040204" pitchFamily="34" charset="-120"/>
                        </a:rPr>
                        <a:t>日上午</a:t>
                      </a:r>
                      <a:r>
                        <a:rPr lang="en-US" altLang="zh-TW" sz="1500" dirty="0">
                          <a:latin typeface="微軟正黑體" panose="020B0604030504040204" pitchFamily="34" charset="-120"/>
                          <a:ea typeface="微軟正黑體" panose="020B0604030504040204" pitchFamily="34" charset="-120"/>
                        </a:rPr>
                        <a:t>9 </a:t>
                      </a:r>
                      <a:r>
                        <a:rPr lang="zh-TW" altLang="en-US" sz="1500" dirty="0">
                          <a:latin typeface="微軟正黑體" panose="020B0604030504040204" pitchFamily="34" charset="-120"/>
                          <a:ea typeface="微軟正黑體" panose="020B0604030504040204" pitchFamily="34" charset="-120"/>
                        </a:rPr>
                        <a:t>時至</a:t>
                      </a:r>
                      <a:r>
                        <a:rPr lang="en-US" altLang="zh-TW" sz="1500" dirty="0">
                          <a:latin typeface="微軟正黑體" panose="020B0604030504040204" pitchFamily="34" charset="-120"/>
                          <a:ea typeface="微軟正黑體" panose="020B0604030504040204" pitchFamily="34" charset="-120"/>
                        </a:rPr>
                        <a:t>12 </a:t>
                      </a:r>
                      <a:r>
                        <a:rPr lang="zh-TW" altLang="en-US" sz="1500" dirty="0">
                          <a:latin typeface="微軟正黑體" panose="020B0604030504040204" pitchFamily="34" charset="-120"/>
                          <a:ea typeface="微軟正黑體" panose="020B0604030504040204" pitchFamily="34" charset="-120"/>
                        </a:rPr>
                        <a:t>時及</a:t>
                      </a:r>
                      <a:r>
                        <a:rPr lang="en-US" altLang="zh-TW" sz="1500" dirty="0">
                          <a:latin typeface="微軟正黑體" panose="020B0604030504040204" pitchFamily="34" charset="-120"/>
                          <a:ea typeface="微軟正黑體" panose="020B0604030504040204" pitchFamily="34" charset="-120"/>
                        </a:rPr>
                        <a:t/>
                      </a:r>
                      <a:br>
                        <a:rPr lang="en-US" altLang="zh-TW" sz="1500" dirty="0">
                          <a:latin typeface="微軟正黑體" panose="020B0604030504040204" pitchFamily="34" charset="-120"/>
                          <a:ea typeface="微軟正黑體" panose="020B0604030504040204" pitchFamily="34" charset="-120"/>
                        </a:rPr>
                      </a:br>
                      <a:r>
                        <a:rPr lang="zh-TW" altLang="en-US" sz="1500" dirty="0">
                          <a:latin typeface="微軟正黑體" panose="020B0604030504040204" pitchFamily="34" charset="-120"/>
                          <a:ea typeface="微軟正黑體" panose="020B0604030504040204" pitchFamily="34" charset="-120"/>
                        </a:rPr>
                        <a:t>下午</a:t>
                      </a:r>
                      <a:r>
                        <a:rPr lang="en-US" altLang="zh-TW" sz="1500" dirty="0">
                          <a:latin typeface="微軟正黑體" panose="020B0604030504040204" pitchFamily="34" charset="-120"/>
                          <a:ea typeface="微軟正黑體" panose="020B0604030504040204" pitchFamily="34" charset="-120"/>
                        </a:rPr>
                        <a:t>1</a:t>
                      </a:r>
                      <a:r>
                        <a:rPr lang="zh-TW" altLang="en-US" sz="1500" dirty="0">
                          <a:latin typeface="微軟正黑體" panose="020B0604030504040204" pitchFamily="34" charset="-120"/>
                          <a:ea typeface="微軟正黑體" panose="020B0604030504040204" pitchFamily="34" charset="-120"/>
                        </a:rPr>
                        <a:t>時至</a:t>
                      </a:r>
                      <a:r>
                        <a:rPr lang="en-US" altLang="zh-TW" sz="1500" dirty="0">
                          <a:latin typeface="微軟正黑體" panose="020B0604030504040204" pitchFamily="34" charset="-120"/>
                          <a:ea typeface="微軟正黑體" panose="020B0604030504040204" pitchFamily="34" charset="-120"/>
                        </a:rPr>
                        <a:t>4</a:t>
                      </a:r>
                      <a:r>
                        <a:rPr lang="zh-TW" altLang="en-US" sz="1500" dirty="0">
                          <a:latin typeface="微軟正黑體" panose="020B0604030504040204" pitchFamily="34" charset="-120"/>
                          <a:ea typeface="微軟正黑體" panose="020B0604030504040204" pitchFamily="34" charset="-120"/>
                        </a:rPr>
                        <a:t>時</a:t>
                      </a:r>
                    </a:p>
                  </a:txBody>
                  <a:tcPr/>
                </a:tc>
                <a:extLst>
                  <a:ext uri="{0D108BD9-81ED-4DB2-BD59-A6C34878D82A}">
                    <a16:rowId xmlns:a16="http://schemas.microsoft.com/office/drawing/2014/main" val="4168401491"/>
                  </a:ext>
                </a:extLst>
              </a:tr>
              <a:tr h="574243">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pPr algn="l"/>
                      <a:r>
                        <a:rPr lang="zh-TW" altLang="en-US" sz="1500" b="1" dirty="0">
                          <a:latin typeface="微軟正黑體" panose="020B0604030504040204" pitchFamily="34" charset="-120"/>
                          <a:ea typeface="微軟正黑體" panose="020B0604030504040204" pitchFamily="34" charset="-120"/>
                        </a:rPr>
                        <a:t>集體報名：基北區應屆畢業生</a:t>
                      </a:r>
                    </a:p>
                    <a:p>
                      <a:pPr algn="l"/>
                      <a:r>
                        <a:rPr lang="zh-TW" altLang="en-US" sz="1500" b="1" dirty="0">
                          <a:latin typeface="微軟正黑體" panose="020B0604030504040204" pitchFamily="34" charset="-120"/>
                          <a:ea typeface="微軟正黑體" panose="020B0604030504040204" pitchFamily="34" charset="-120"/>
                        </a:rPr>
                        <a:t>*地點： 士林高商</a:t>
                      </a:r>
                    </a:p>
                  </a:txBody>
                  <a:tcPr/>
                </a:tc>
                <a:tc>
                  <a:txBody>
                    <a:bodyPr/>
                    <a:lstStyle/>
                    <a:p>
                      <a:pPr algn="l"/>
                      <a:r>
                        <a:rPr lang="en-US" altLang="zh-TW" sz="1500" dirty="0">
                          <a:latin typeface="微軟正黑體" panose="020B0604030504040204" pitchFamily="34" charset="-120"/>
                          <a:ea typeface="微軟正黑體" panose="020B0604030504040204" pitchFamily="34" charset="-120"/>
                        </a:rPr>
                        <a:t>110</a:t>
                      </a:r>
                      <a:r>
                        <a:rPr lang="zh-TW" altLang="en-US" sz="1500" dirty="0">
                          <a:latin typeface="微軟正黑體" panose="020B0604030504040204" pitchFamily="34" charset="-120"/>
                          <a:ea typeface="微軟正黑體" panose="020B0604030504040204" pitchFamily="34" charset="-120"/>
                        </a:rPr>
                        <a:t>年</a:t>
                      </a:r>
                      <a:r>
                        <a:rPr lang="en-US" altLang="zh-TW" sz="1500" dirty="0">
                          <a:latin typeface="微軟正黑體" panose="020B0604030504040204" pitchFamily="34" charset="-120"/>
                          <a:ea typeface="微軟正黑體" panose="020B0604030504040204" pitchFamily="34" charset="-120"/>
                        </a:rPr>
                        <a:t>3</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17</a:t>
                      </a:r>
                      <a:r>
                        <a:rPr lang="zh-TW" altLang="en-US" sz="1500" dirty="0">
                          <a:latin typeface="微軟正黑體" panose="020B0604030504040204" pitchFamily="34" charset="-120"/>
                          <a:ea typeface="微軟正黑體" panose="020B0604030504040204" pitchFamily="34" charset="-120"/>
                        </a:rPr>
                        <a:t>日及</a:t>
                      </a:r>
                      <a:r>
                        <a:rPr lang="en-US" altLang="zh-TW" sz="1500" dirty="0">
                          <a:latin typeface="微軟正黑體" panose="020B0604030504040204" pitchFamily="34" charset="-120"/>
                          <a:ea typeface="微軟正黑體" panose="020B0604030504040204" pitchFamily="34" charset="-120"/>
                        </a:rPr>
                        <a:t>3</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18</a:t>
                      </a:r>
                      <a:r>
                        <a:rPr lang="zh-TW" altLang="en-US" sz="1500" dirty="0">
                          <a:latin typeface="微軟正黑體" panose="020B0604030504040204" pitchFamily="34" charset="-120"/>
                          <a:ea typeface="微軟正黑體" panose="020B0604030504040204" pitchFamily="34" charset="-120"/>
                        </a:rPr>
                        <a:t>日上午</a:t>
                      </a:r>
                      <a:r>
                        <a:rPr lang="en-US" altLang="zh-TW" sz="1500" dirty="0">
                          <a:latin typeface="微軟正黑體" panose="020B0604030504040204" pitchFamily="34" charset="-120"/>
                          <a:ea typeface="微軟正黑體" panose="020B0604030504040204" pitchFamily="34" charset="-120"/>
                        </a:rPr>
                        <a:t>9</a:t>
                      </a:r>
                      <a:r>
                        <a:rPr lang="zh-TW" altLang="en-US" sz="1500" dirty="0">
                          <a:latin typeface="微軟正黑體" panose="020B0604030504040204" pitchFamily="34" charset="-120"/>
                          <a:ea typeface="微軟正黑體" panose="020B0604030504040204" pitchFamily="34" charset="-120"/>
                        </a:rPr>
                        <a:t>時至</a:t>
                      </a:r>
                      <a:r>
                        <a:rPr lang="en-US" altLang="zh-TW" sz="1500" dirty="0">
                          <a:latin typeface="微軟正黑體" panose="020B0604030504040204" pitchFamily="34" charset="-120"/>
                          <a:ea typeface="微軟正黑體" panose="020B0604030504040204" pitchFamily="34" charset="-120"/>
                        </a:rPr>
                        <a:t>12</a:t>
                      </a:r>
                      <a:r>
                        <a:rPr lang="zh-TW" altLang="en-US" sz="1500" dirty="0">
                          <a:latin typeface="微軟正黑體" panose="020B0604030504040204" pitchFamily="34" charset="-120"/>
                          <a:ea typeface="微軟正黑體" panose="020B0604030504040204" pitchFamily="34" charset="-120"/>
                        </a:rPr>
                        <a:t>時及 </a:t>
                      </a:r>
                      <a:r>
                        <a:rPr lang="en-US" altLang="zh-TW" sz="1500" dirty="0">
                          <a:latin typeface="微軟正黑體" panose="020B0604030504040204" pitchFamily="34" charset="-120"/>
                          <a:ea typeface="微軟正黑體" panose="020B0604030504040204" pitchFamily="34" charset="-120"/>
                        </a:rPr>
                        <a:t/>
                      </a:r>
                      <a:br>
                        <a:rPr lang="en-US" altLang="zh-TW" sz="1500" dirty="0">
                          <a:latin typeface="微軟正黑體" panose="020B0604030504040204" pitchFamily="34" charset="-120"/>
                          <a:ea typeface="微軟正黑體" panose="020B0604030504040204" pitchFamily="34" charset="-120"/>
                        </a:rPr>
                      </a:br>
                      <a:r>
                        <a:rPr lang="zh-TW" altLang="en-US" sz="1500" dirty="0">
                          <a:latin typeface="微軟正黑體" panose="020B0604030504040204" pitchFamily="34" charset="-120"/>
                          <a:ea typeface="微軟正黑體" panose="020B0604030504040204" pitchFamily="34" charset="-120"/>
                        </a:rPr>
                        <a:t>下午</a:t>
                      </a:r>
                      <a:r>
                        <a:rPr lang="en-US" altLang="zh-TW" sz="1500" dirty="0">
                          <a:latin typeface="微軟正黑體" panose="020B0604030504040204" pitchFamily="34" charset="-120"/>
                          <a:ea typeface="微軟正黑體" panose="020B0604030504040204" pitchFamily="34" charset="-120"/>
                        </a:rPr>
                        <a:t>1</a:t>
                      </a:r>
                      <a:r>
                        <a:rPr lang="zh-TW" altLang="en-US" sz="1500" dirty="0">
                          <a:latin typeface="微軟正黑體" panose="020B0604030504040204" pitchFamily="34" charset="-120"/>
                          <a:ea typeface="微軟正黑體" panose="020B0604030504040204" pitchFamily="34" charset="-120"/>
                        </a:rPr>
                        <a:t>時至</a:t>
                      </a:r>
                      <a:r>
                        <a:rPr lang="en-US" altLang="zh-TW" sz="1500" dirty="0">
                          <a:latin typeface="微軟正黑體" panose="020B0604030504040204" pitchFamily="34" charset="-120"/>
                          <a:ea typeface="微軟正黑體" panose="020B0604030504040204" pitchFamily="34" charset="-120"/>
                        </a:rPr>
                        <a:t>4</a:t>
                      </a:r>
                      <a:r>
                        <a:rPr lang="zh-TW" altLang="en-US" sz="1500" dirty="0">
                          <a:latin typeface="微軟正黑體" panose="020B0604030504040204" pitchFamily="34" charset="-120"/>
                          <a:ea typeface="微軟正黑體" panose="020B0604030504040204" pitchFamily="34" charset="-120"/>
                        </a:rPr>
                        <a:t>時</a:t>
                      </a:r>
                    </a:p>
                  </a:txBody>
                  <a:tcPr/>
                </a:tc>
                <a:extLst>
                  <a:ext uri="{0D108BD9-81ED-4DB2-BD59-A6C34878D82A}">
                    <a16:rowId xmlns:a16="http://schemas.microsoft.com/office/drawing/2014/main" val="1732420814"/>
                  </a:ext>
                </a:extLst>
              </a:tr>
              <a:tr h="574243">
                <a:tc gridSpan="3">
                  <a:txBody>
                    <a:bodyPr/>
                    <a:lstStyle/>
                    <a:p>
                      <a:pPr algn="l"/>
                      <a:r>
                        <a:rPr lang="en-US" altLang="zh-TW" sz="1500" b="1" u="none" strike="noStrike" baseline="0" dirty="0">
                          <a:latin typeface="微軟正黑體" panose="020B0604030504040204" pitchFamily="34" charset="-120"/>
                          <a:ea typeface="微軟正黑體" panose="020B0604030504040204" pitchFamily="34" charset="-120"/>
                        </a:rPr>
                        <a:t>3.</a:t>
                      </a:r>
                      <a:r>
                        <a:rPr lang="zh-TW" altLang="en-US" sz="1500" b="1" u="none" strike="noStrike" baseline="0" dirty="0">
                          <a:latin typeface="微軟正黑體" panose="020B0604030504040204" pitchFamily="34" charset="-120"/>
                          <a:ea typeface="微軟正黑體" panose="020B0604030504040204" pitchFamily="34" charset="-120"/>
                        </a:rPr>
                        <a:t>術科測驗	</a:t>
                      </a:r>
                      <a:endParaRPr lang="zh-TW" altLang="en-US" sz="1500" b="1" i="0" u="none" strike="noStrike" baseline="0" dirty="0">
                        <a:solidFill>
                          <a:srgbClr val="000000"/>
                        </a:solidFill>
                        <a:latin typeface="微軟正黑體" panose="020B0604030504040204" pitchFamily="34" charset="-120"/>
                        <a:ea typeface="微軟正黑體" panose="020B0604030504040204" pitchFamily="34" charset="-120"/>
                      </a:endParaRPr>
                    </a:p>
                  </a:txBody>
                  <a:tcPr/>
                </a:tc>
                <a:tc hMerge="1">
                  <a:txBody>
                    <a:bodyPr/>
                    <a:lstStyle/>
                    <a:p>
                      <a:endParaRPr lang="zh-TW" altLang="en-US" sz="1400"/>
                    </a:p>
                  </a:txBody>
                  <a:tcPr/>
                </a:tc>
                <a:tc hMerge="1">
                  <a:txBody>
                    <a:bodyPr/>
                    <a:lstStyle/>
                    <a:p>
                      <a:endParaRPr lang="zh-TW" altLang="en-US"/>
                    </a:p>
                  </a:txBody>
                  <a:tcPr/>
                </a:tc>
                <a:tc>
                  <a:txBody>
                    <a:bodyPr/>
                    <a:lstStyle/>
                    <a:p>
                      <a:pPr algn="l"/>
                      <a:r>
                        <a:rPr lang="en-US" altLang="zh-TW" sz="1500" u="none" strike="noStrike" baseline="0" dirty="0">
                          <a:latin typeface="微軟正黑體" panose="020B0604030504040204" pitchFamily="34" charset="-120"/>
                          <a:ea typeface="微軟正黑體" panose="020B0604030504040204" pitchFamily="34" charset="-120"/>
                        </a:rPr>
                        <a:t>110</a:t>
                      </a:r>
                      <a:r>
                        <a:rPr lang="zh-TW" altLang="en-US" sz="1500" u="none" strike="noStrike" baseline="0" dirty="0">
                          <a:latin typeface="微軟正黑體" panose="020B0604030504040204" pitchFamily="34" charset="-120"/>
                          <a:ea typeface="微軟正黑體" panose="020B0604030504040204" pitchFamily="34" charset="-120"/>
                        </a:rPr>
                        <a:t>年</a:t>
                      </a:r>
                      <a:r>
                        <a:rPr lang="en-US" altLang="zh-TW" sz="1500" u="none" strike="noStrike" baseline="0" dirty="0">
                          <a:latin typeface="微軟正黑體" panose="020B0604030504040204" pitchFamily="34" charset="-120"/>
                          <a:ea typeface="微軟正黑體" panose="020B0604030504040204" pitchFamily="34" charset="-120"/>
                        </a:rPr>
                        <a:t>4</a:t>
                      </a:r>
                      <a:r>
                        <a:rPr lang="zh-TW" altLang="en-US" sz="1500" u="none" strike="noStrike" baseline="0" dirty="0">
                          <a:latin typeface="微軟正黑體" panose="020B0604030504040204" pitchFamily="34" charset="-120"/>
                          <a:ea typeface="微軟正黑體" panose="020B0604030504040204" pitchFamily="34" charset="-120"/>
                        </a:rPr>
                        <a:t>月</a:t>
                      </a:r>
                      <a:r>
                        <a:rPr lang="en-US" altLang="zh-TW" sz="1500" u="none" strike="noStrike" baseline="0" dirty="0">
                          <a:latin typeface="微軟正黑體" panose="020B0604030504040204" pitchFamily="34" charset="-120"/>
                          <a:ea typeface="微軟正黑體" panose="020B0604030504040204" pitchFamily="34" charset="-120"/>
                        </a:rPr>
                        <a:t>25</a:t>
                      </a:r>
                      <a:r>
                        <a:rPr lang="zh-TW" altLang="en-US" sz="1500" u="none" strike="noStrike" baseline="0" dirty="0">
                          <a:latin typeface="微軟正黑體" panose="020B0604030504040204" pitchFamily="34" charset="-120"/>
                          <a:ea typeface="微軟正黑體" panose="020B0604030504040204" pitchFamily="34" charset="-120"/>
                        </a:rPr>
                        <a:t>日</a:t>
                      </a:r>
                      <a:r>
                        <a:rPr lang="en-US" altLang="zh-TW" sz="1500" u="none" strike="noStrike" baseline="0" dirty="0">
                          <a:latin typeface="微軟正黑體" panose="020B0604030504040204" pitchFamily="34" charset="-120"/>
                          <a:ea typeface="微軟正黑體" panose="020B0604030504040204" pitchFamily="34" charset="-120"/>
                        </a:rPr>
                        <a:t/>
                      </a:r>
                      <a:br>
                        <a:rPr lang="en-US" altLang="zh-TW" sz="1500" u="none" strike="noStrike" baseline="0" dirty="0">
                          <a:latin typeface="微軟正黑體" panose="020B0604030504040204" pitchFamily="34" charset="-120"/>
                          <a:ea typeface="微軟正黑體" panose="020B0604030504040204" pitchFamily="34" charset="-120"/>
                        </a:rPr>
                      </a:br>
                      <a:r>
                        <a:rPr lang="en-US" altLang="zh-TW" sz="1500" u="none" strike="noStrike" baseline="0" dirty="0">
                          <a:latin typeface="微軟正黑體" panose="020B0604030504040204" pitchFamily="34" charset="-120"/>
                          <a:ea typeface="微軟正黑體" panose="020B0604030504040204" pitchFamily="34" charset="-120"/>
                        </a:rPr>
                        <a:t>(</a:t>
                      </a:r>
                      <a:r>
                        <a:rPr lang="zh-TW" altLang="en-US" sz="1500" u="none" strike="noStrike" baseline="0" dirty="0">
                          <a:latin typeface="微軟正黑體" panose="020B0604030504040204" pitchFamily="34" charset="-120"/>
                          <a:ea typeface="微軟正黑體" panose="020B0604030504040204" pitchFamily="34" charset="-120"/>
                        </a:rPr>
                        <a:t>時間及地點詳見各招生學校簡章</a:t>
                      </a:r>
                      <a:r>
                        <a:rPr lang="en-US" altLang="zh-TW" sz="1500" u="none" strike="noStrike" baseline="0" dirty="0">
                          <a:latin typeface="微軟正黑體" panose="020B0604030504040204" pitchFamily="34" charset="-120"/>
                          <a:ea typeface="微軟正黑體" panose="020B0604030504040204" pitchFamily="34" charset="-120"/>
                        </a:rPr>
                        <a:t>)</a:t>
                      </a:r>
                      <a:endParaRPr lang="zh-TW" altLang="en-US" sz="1500" b="0" i="0" u="none" strike="noStrike" baseline="0" dirty="0">
                        <a:solidFill>
                          <a:srgbClr val="00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975745882"/>
                  </a:ext>
                </a:extLst>
              </a:tr>
              <a:tr h="376842">
                <a:tc gridSpan="3">
                  <a:txBody>
                    <a:bodyPr/>
                    <a:lstStyle/>
                    <a:p>
                      <a:pPr algn="l"/>
                      <a:r>
                        <a:rPr lang="en-US" altLang="zh-TW" sz="1500" b="1" dirty="0">
                          <a:latin typeface="微軟正黑體" panose="020B0604030504040204" pitchFamily="34" charset="-120"/>
                          <a:ea typeface="微軟正黑體" panose="020B0604030504040204" pitchFamily="34" charset="-120"/>
                        </a:rPr>
                        <a:t>4.</a:t>
                      </a:r>
                      <a:r>
                        <a:rPr lang="zh-TW" altLang="en-US" sz="1500" b="1" dirty="0">
                          <a:latin typeface="微軟正黑體" panose="020B0604030504040204" pitchFamily="34" charset="-120"/>
                          <a:ea typeface="微軟正黑體" panose="020B0604030504040204" pitchFamily="34" charset="-120"/>
                        </a:rPr>
                        <a:t>公布術科成績</a:t>
                      </a:r>
                    </a:p>
                  </a:txBody>
                  <a:tcPr/>
                </a:tc>
                <a:tc hMerge="1">
                  <a:txBody>
                    <a:bodyPr/>
                    <a:lstStyle/>
                    <a:p>
                      <a:endParaRPr lang="zh-TW" altLang="en-US" sz="1400" dirty="0"/>
                    </a:p>
                  </a:txBody>
                  <a:tcPr/>
                </a:tc>
                <a:tc hMerge="1">
                  <a:txBody>
                    <a:bodyPr/>
                    <a:lstStyle/>
                    <a:p>
                      <a:endParaRPr lang="zh-TW" altLang="en-US"/>
                    </a:p>
                  </a:txBody>
                  <a:tcPr/>
                </a:tc>
                <a:tc>
                  <a:txBody>
                    <a:bodyPr/>
                    <a:lstStyle/>
                    <a:p>
                      <a:pPr algn="l"/>
                      <a:r>
                        <a:rPr lang="en-US" altLang="zh-TW" sz="1500" dirty="0">
                          <a:latin typeface="微軟正黑體" panose="020B0604030504040204" pitchFamily="34" charset="-120"/>
                          <a:ea typeface="微軟正黑體" panose="020B0604030504040204" pitchFamily="34" charset="-120"/>
                        </a:rPr>
                        <a:t>110</a:t>
                      </a:r>
                      <a:r>
                        <a:rPr lang="zh-TW" altLang="en-US" sz="1500" dirty="0">
                          <a:latin typeface="微軟正黑體" panose="020B0604030504040204" pitchFamily="34" charset="-120"/>
                          <a:ea typeface="微軟正黑體" panose="020B0604030504040204" pitchFamily="34" charset="-120"/>
                        </a:rPr>
                        <a:t>年</a:t>
                      </a:r>
                      <a:r>
                        <a:rPr lang="en-US" altLang="zh-TW" sz="1500" dirty="0">
                          <a:latin typeface="微軟正黑體" panose="020B0604030504040204" pitchFamily="34" charset="-120"/>
                          <a:ea typeface="微軟正黑體" panose="020B0604030504040204" pitchFamily="34" charset="-120"/>
                        </a:rPr>
                        <a:t>5</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17</a:t>
                      </a:r>
                      <a:r>
                        <a:rPr lang="zh-TW" altLang="en-US" sz="1500" dirty="0">
                          <a:latin typeface="微軟正黑體" panose="020B0604030504040204" pitchFamily="34" charset="-120"/>
                          <a:ea typeface="微軟正黑體" panose="020B0604030504040204" pitchFamily="34" charset="-120"/>
                        </a:rPr>
                        <a:t>日上午</a:t>
                      </a:r>
                      <a:r>
                        <a:rPr lang="en-US" altLang="zh-TW" sz="1500" dirty="0">
                          <a:latin typeface="微軟正黑體" panose="020B0604030504040204" pitchFamily="34" charset="-120"/>
                          <a:ea typeface="微軟正黑體" panose="020B0604030504040204" pitchFamily="34" charset="-120"/>
                        </a:rPr>
                        <a:t>9</a:t>
                      </a:r>
                      <a:r>
                        <a:rPr lang="zh-TW" altLang="en-US" sz="1500" dirty="0">
                          <a:latin typeface="微軟正黑體" panose="020B0604030504040204" pitchFamily="34" charset="-120"/>
                          <a:ea typeface="微軟正黑體" panose="020B0604030504040204" pitchFamily="34" charset="-120"/>
                        </a:rPr>
                        <a:t>時起</a:t>
                      </a:r>
                    </a:p>
                  </a:txBody>
                  <a:tcPr/>
                </a:tc>
                <a:extLst>
                  <a:ext uri="{0D108BD9-81ED-4DB2-BD59-A6C34878D82A}">
                    <a16:rowId xmlns:a16="http://schemas.microsoft.com/office/drawing/2014/main" val="448100942"/>
                  </a:ext>
                </a:extLst>
              </a:tr>
              <a:tr h="334974">
                <a:tc gridSpan="3">
                  <a:txBody>
                    <a:bodyPr/>
                    <a:lstStyle/>
                    <a:p>
                      <a:pPr algn="l"/>
                      <a:r>
                        <a:rPr lang="en-US" altLang="zh-TW" sz="1500" b="1" dirty="0">
                          <a:latin typeface="微軟正黑體" panose="020B0604030504040204" pitchFamily="34" charset="-120"/>
                          <a:ea typeface="微軟正黑體" panose="020B0604030504040204" pitchFamily="34" charset="-120"/>
                        </a:rPr>
                        <a:t>5.</a:t>
                      </a:r>
                      <a:r>
                        <a:rPr lang="zh-TW" altLang="en-US" sz="1500" b="1" dirty="0">
                          <a:latin typeface="微軟正黑體" panose="020B0604030504040204" pitchFamily="34" charset="-120"/>
                          <a:ea typeface="微軟正黑體" panose="020B0604030504040204" pitchFamily="34" charset="-120"/>
                        </a:rPr>
                        <a:t>術科成績複查</a:t>
                      </a:r>
                    </a:p>
                  </a:txBody>
                  <a:tcPr/>
                </a:tc>
                <a:tc hMerge="1">
                  <a:txBody>
                    <a:bodyPr/>
                    <a:lstStyle/>
                    <a:p>
                      <a:endParaRPr lang="zh-TW" altLang="en-US" sz="1400" dirty="0"/>
                    </a:p>
                  </a:txBody>
                  <a:tcPr/>
                </a:tc>
                <a:tc hMerge="1">
                  <a:txBody>
                    <a:bodyPr/>
                    <a:lstStyle/>
                    <a:p>
                      <a:endParaRPr lang="zh-TW" altLang="en-US"/>
                    </a:p>
                  </a:txBody>
                  <a:tcPr/>
                </a:tc>
                <a:tc>
                  <a:txBody>
                    <a:bodyPr/>
                    <a:lstStyle/>
                    <a:p>
                      <a:pPr algn="l"/>
                      <a:r>
                        <a:rPr lang="en-US" altLang="zh-TW" sz="1500" dirty="0">
                          <a:latin typeface="微軟正黑體" panose="020B0604030504040204" pitchFamily="34" charset="-120"/>
                          <a:ea typeface="微軟正黑體" panose="020B0604030504040204" pitchFamily="34" charset="-120"/>
                        </a:rPr>
                        <a:t>110</a:t>
                      </a:r>
                      <a:r>
                        <a:rPr lang="zh-TW" altLang="en-US" sz="1500" dirty="0">
                          <a:latin typeface="微軟正黑體" panose="020B0604030504040204" pitchFamily="34" charset="-120"/>
                          <a:ea typeface="微軟正黑體" panose="020B0604030504040204" pitchFamily="34" charset="-120"/>
                        </a:rPr>
                        <a:t>年</a:t>
                      </a:r>
                      <a:r>
                        <a:rPr lang="en-US" altLang="zh-TW" sz="1500" dirty="0">
                          <a:latin typeface="微軟正黑體" panose="020B0604030504040204" pitchFamily="34" charset="-120"/>
                          <a:ea typeface="微軟正黑體" panose="020B0604030504040204" pitchFamily="34" charset="-120"/>
                        </a:rPr>
                        <a:t>5</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17</a:t>
                      </a:r>
                      <a:r>
                        <a:rPr lang="zh-TW" altLang="en-US" sz="1500" dirty="0">
                          <a:latin typeface="微軟正黑體" panose="020B0604030504040204" pitchFamily="34" charset="-120"/>
                          <a:ea typeface="微軟正黑體" panose="020B0604030504040204" pitchFamily="34" charset="-120"/>
                        </a:rPr>
                        <a:t>日至</a:t>
                      </a:r>
                      <a:r>
                        <a:rPr lang="en-US" altLang="zh-TW" sz="1500" dirty="0">
                          <a:latin typeface="微軟正黑體" panose="020B0604030504040204" pitchFamily="34" charset="-120"/>
                          <a:ea typeface="微軟正黑體" panose="020B0604030504040204" pitchFamily="34" charset="-120"/>
                        </a:rPr>
                        <a:t>5</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18</a:t>
                      </a:r>
                      <a:r>
                        <a:rPr lang="zh-TW" altLang="en-US" sz="1500" dirty="0">
                          <a:latin typeface="微軟正黑體" panose="020B0604030504040204" pitchFamily="34" charset="-120"/>
                          <a:ea typeface="微軟正黑體" panose="020B0604030504040204" pitchFamily="34" charset="-120"/>
                        </a:rPr>
                        <a:t>日上午</a:t>
                      </a:r>
                      <a:r>
                        <a:rPr lang="en-US" altLang="zh-TW" sz="1500" dirty="0">
                          <a:latin typeface="微軟正黑體" panose="020B0604030504040204" pitchFamily="34" charset="-120"/>
                          <a:ea typeface="微軟正黑體" panose="020B0604030504040204" pitchFamily="34" charset="-120"/>
                        </a:rPr>
                        <a:t>9</a:t>
                      </a:r>
                      <a:r>
                        <a:rPr lang="zh-TW" altLang="en-US" sz="1500" dirty="0">
                          <a:latin typeface="微軟正黑體" panose="020B0604030504040204" pitchFamily="34" charset="-120"/>
                          <a:ea typeface="微軟正黑體" panose="020B0604030504040204" pitchFamily="34" charset="-120"/>
                        </a:rPr>
                        <a:t>時至下午</a:t>
                      </a:r>
                      <a:r>
                        <a:rPr lang="en-US" altLang="zh-TW" sz="1500" dirty="0">
                          <a:latin typeface="微軟正黑體" panose="020B0604030504040204" pitchFamily="34" charset="-120"/>
                          <a:ea typeface="微軟正黑體" panose="020B0604030504040204" pitchFamily="34" charset="-120"/>
                        </a:rPr>
                        <a:t>4</a:t>
                      </a:r>
                      <a:r>
                        <a:rPr lang="zh-TW" altLang="en-US" sz="1500" dirty="0">
                          <a:latin typeface="微軟正黑體" panose="020B0604030504040204" pitchFamily="34" charset="-120"/>
                          <a:ea typeface="微軟正黑體" panose="020B0604030504040204" pitchFamily="34" charset="-120"/>
                        </a:rPr>
                        <a:t>時</a:t>
                      </a:r>
                    </a:p>
                  </a:txBody>
                  <a:tcPr/>
                </a:tc>
                <a:extLst>
                  <a:ext uri="{0D108BD9-81ED-4DB2-BD59-A6C34878D82A}">
                    <a16:rowId xmlns:a16="http://schemas.microsoft.com/office/drawing/2014/main" val="835280011"/>
                  </a:ext>
                </a:extLst>
              </a:tr>
              <a:tr h="359291">
                <a:tc gridSpan="3">
                  <a:txBody>
                    <a:bodyPr/>
                    <a:lstStyle/>
                    <a:p>
                      <a:pPr algn="l"/>
                      <a:r>
                        <a:rPr lang="en-US" altLang="zh-TW" sz="1500" b="1" dirty="0">
                          <a:latin typeface="微軟正黑體" panose="020B0604030504040204" pitchFamily="34" charset="-120"/>
                          <a:ea typeface="微軟正黑體" panose="020B0604030504040204" pitchFamily="34" charset="-120"/>
                        </a:rPr>
                        <a:t>6.</a:t>
                      </a:r>
                      <a:r>
                        <a:rPr lang="zh-TW" altLang="en-US" sz="1500" b="1" dirty="0">
                          <a:latin typeface="微軟正黑體" panose="020B0604030504040204" pitchFamily="34" charset="-120"/>
                          <a:ea typeface="微軟正黑體" panose="020B0604030504040204" pitchFamily="34" charset="-120"/>
                        </a:rPr>
                        <a:t>公告放榜</a:t>
                      </a:r>
                    </a:p>
                  </a:txBody>
                  <a:tcPr/>
                </a:tc>
                <a:tc hMerge="1">
                  <a:txBody>
                    <a:bodyPr/>
                    <a:lstStyle/>
                    <a:p>
                      <a:endParaRPr lang="zh-TW" altLang="en-US" sz="1400" dirty="0"/>
                    </a:p>
                  </a:txBody>
                  <a:tcPr/>
                </a:tc>
                <a:tc hMerge="1">
                  <a:txBody>
                    <a:bodyPr/>
                    <a:lstStyle/>
                    <a:p>
                      <a:endParaRPr lang="zh-TW" altLang="en-US"/>
                    </a:p>
                  </a:txBody>
                  <a:tcPr/>
                </a:tc>
                <a:tc>
                  <a:txBody>
                    <a:bodyPr/>
                    <a:lstStyle/>
                    <a:p>
                      <a:pPr algn="l"/>
                      <a:r>
                        <a:rPr lang="en-US" altLang="zh-TW" sz="1500" dirty="0">
                          <a:latin typeface="微軟正黑體" panose="020B0604030504040204" pitchFamily="34" charset="-120"/>
                          <a:ea typeface="微軟正黑體" panose="020B0604030504040204" pitchFamily="34" charset="-120"/>
                        </a:rPr>
                        <a:t>110</a:t>
                      </a:r>
                      <a:r>
                        <a:rPr lang="zh-TW" altLang="en-US" sz="1500" dirty="0">
                          <a:latin typeface="微軟正黑體" panose="020B0604030504040204" pitchFamily="34" charset="-120"/>
                          <a:ea typeface="微軟正黑體" panose="020B0604030504040204" pitchFamily="34" charset="-120"/>
                        </a:rPr>
                        <a:t>年</a:t>
                      </a:r>
                      <a:r>
                        <a:rPr lang="en-US" altLang="zh-TW" sz="1500" dirty="0">
                          <a:latin typeface="微軟正黑體" panose="020B0604030504040204" pitchFamily="34" charset="-120"/>
                          <a:ea typeface="微軟正黑體" panose="020B0604030504040204" pitchFamily="34" charset="-120"/>
                        </a:rPr>
                        <a:t>6</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9</a:t>
                      </a:r>
                      <a:r>
                        <a:rPr lang="zh-TW" altLang="en-US" sz="1500" dirty="0">
                          <a:latin typeface="微軟正黑體" panose="020B0604030504040204" pitchFamily="34" charset="-120"/>
                          <a:ea typeface="微軟正黑體" panose="020B0604030504040204" pitchFamily="34" charset="-120"/>
                        </a:rPr>
                        <a:t>日上午</a:t>
                      </a:r>
                      <a:r>
                        <a:rPr lang="en-US" altLang="zh-TW" sz="1500" dirty="0">
                          <a:latin typeface="微軟正黑體" panose="020B0604030504040204" pitchFamily="34" charset="-120"/>
                          <a:ea typeface="微軟正黑體" panose="020B0604030504040204" pitchFamily="34" charset="-120"/>
                        </a:rPr>
                        <a:t>9</a:t>
                      </a:r>
                      <a:r>
                        <a:rPr lang="zh-TW" altLang="en-US" sz="1500" dirty="0">
                          <a:latin typeface="微軟正黑體" panose="020B0604030504040204" pitchFamily="34" charset="-120"/>
                          <a:ea typeface="微軟正黑體" panose="020B0604030504040204" pitchFamily="34" charset="-120"/>
                        </a:rPr>
                        <a:t>時公告</a:t>
                      </a:r>
                    </a:p>
                  </a:txBody>
                  <a:tcPr/>
                </a:tc>
                <a:extLst>
                  <a:ext uri="{0D108BD9-81ED-4DB2-BD59-A6C34878D82A}">
                    <a16:rowId xmlns:a16="http://schemas.microsoft.com/office/drawing/2014/main" val="124910727"/>
                  </a:ext>
                </a:extLst>
              </a:tr>
              <a:tr h="359291">
                <a:tc gridSpan="3">
                  <a:txBody>
                    <a:bodyPr/>
                    <a:lstStyle/>
                    <a:p>
                      <a:pPr algn="l"/>
                      <a:r>
                        <a:rPr lang="en-US" altLang="zh-TW" sz="1500" b="1" dirty="0">
                          <a:latin typeface="微軟正黑體" panose="020B0604030504040204" pitchFamily="34" charset="-120"/>
                          <a:ea typeface="微軟正黑體" panose="020B0604030504040204" pitchFamily="34" charset="-120"/>
                        </a:rPr>
                        <a:t>7.</a:t>
                      </a:r>
                      <a:r>
                        <a:rPr lang="zh-TW" altLang="en-US" sz="1500" b="1" dirty="0">
                          <a:latin typeface="微軟正黑體" panose="020B0604030504040204" pitchFamily="34" charset="-120"/>
                          <a:ea typeface="微軟正黑體" panose="020B0604030504040204" pitchFamily="34" charset="-120"/>
                        </a:rPr>
                        <a:t>報到</a:t>
                      </a:r>
                    </a:p>
                  </a:txBody>
                  <a:tcPr/>
                </a:tc>
                <a:tc hMerge="1">
                  <a:txBody>
                    <a:bodyPr/>
                    <a:lstStyle/>
                    <a:p>
                      <a:endParaRPr lang="zh-TW" altLang="en-US"/>
                    </a:p>
                  </a:txBody>
                  <a:tcPr/>
                </a:tc>
                <a:tc hMerge="1">
                  <a:txBody>
                    <a:bodyPr/>
                    <a:lstStyle/>
                    <a:p>
                      <a:endParaRPr lang="zh-TW" altLang="en-US"/>
                    </a:p>
                  </a:txBody>
                  <a:tcPr/>
                </a:tc>
                <a:tc>
                  <a:txBody>
                    <a:bodyPr/>
                    <a:lstStyle/>
                    <a:p>
                      <a:pPr algn="l"/>
                      <a:r>
                        <a:rPr lang="en-US" altLang="zh-TW" sz="1500" dirty="0">
                          <a:latin typeface="微軟正黑體" panose="020B0604030504040204" pitchFamily="34" charset="-120"/>
                          <a:ea typeface="微軟正黑體" panose="020B0604030504040204" pitchFamily="34" charset="-120"/>
                        </a:rPr>
                        <a:t>110</a:t>
                      </a:r>
                      <a:r>
                        <a:rPr lang="zh-TW" altLang="en-US" sz="1500" dirty="0">
                          <a:latin typeface="微軟正黑體" panose="020B0604030504040204" pitchFamily="34" charset="-120"/>
                          <a:ea typeface="微軟正黑體" panose="020B0604030504040204" pitchFamily="34" charset="-120"/>
                        </a:rPr>
                        <a:t>年</a:t>
                      </a:r>
                      <a:r>
                        <a:rPr lang="en-US" altLang="zh-TW" sz="1500" dirty="0">
                          <a:latin typeface="微軟正黑體" panose="020B0604030504040204" pitchFamily="34" charset="-120"/>
                          <a:ea typeface="微軟正黑體" panose="020B0604030504040204" pitchFamily="34" charset="-120"/>
                        </a:rPr>
                        <a:t>6</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10</a:t>
                      </a:r>
                      <a:r>
                        <a:rPr lang="zh-TW" altLang="en-US" sz="1500" dirty="0">
                          <a:latin typeface="微軟正黑體" panose="020B0604030504040204" pitchFamily="34" charset="-120"/>
                          <a:ea typeface="微軟正黑體" panose="020B0604030504040204" pitchFamily="34" charset="-120"/>
                        </a:rPr>
                        <a:t>日上午</a:t>
                      </a:r>
                      <a:r>
                        <a:rPr lang="en-US" altLang="zh-TW" sz="1500" dirty="0">
                          <a:latin typeface="微軟正黑體" panose="020B0604030504040204" pitchFamily="34" charset="-120"/>
                          <a:ea typeface="微軟正黑體" panose="020B0604030504040204" pitchFamily="34" charset="-120"/>
                        </a:rPr>
                        <a:t>9</a:t>
                      </a:r>
                      <a:r>
                        <a:rPr lang="zh-TW" altLang="en-US" sz="1500" dirty="0">
                          <a:latin typeface="微軟正黑體" panose="020B0604030504040204" pitchFamily="34" charset="-120"/>
                          <a:ea typeface="微軟正黑體" panose="020B0604030504040204" pitchFamily="34" charset="-120"/>
                        </a:rPr>
                        <a:t>時至</a:t>
                      </a:r>
                      <a:r>
                        <a:rPr lang="en-US" altLang="zh-TW" sz="1500" dirty="0">
                          <a:latin typeface="微軟正黑體" panose="020B0604030504040204" pitchFamily="34" charset="-120"/>
                          <a:ea typeface="微軟正黑體" panose="020B0604030504040204" pitchFamily="34" charset="-120"/>
                        </a:rPr>
                        <a:t>12</a:t>
                      </a:r>
                      <a:r>
                        <a:rPr lang="zh-TW" altLang="en-US" sz="1500" dirty="0">
                          <a:latin typeface="微軟正黑體" panose="020B0604030504040204" pitchFamily="34" charset="-120"/>
                          <a:ea typeface="微軟正黑體" panose="020B0604030504040204" pitchFamily="34" charset="-120"/>
                        </a:rPr>
                        <a:t>時</a:t>
                      </a:r>
                    </a:p>
                  </a:txBody>
                  <a:tcPr/>
                </a:tc>
                <a:extLst>
                  <a:ext uri="{0D108BD9-81ED-4DB2-BD59-A6C34878D82A}">
                    <a16:rowId xmlns:a16="http://schemas.microsoft.com/office/drawing/2014/main" val="1100943962"/>
                  </a:ext>
                </a:extLst>
              </a:tr>
              <a:tr h="359291">
                <a:tc gridSpan="3">
                  <a:txBody>
                    <a:bodyPr/>
                    <a:lstStyle/>
                    <a:p>
                      <a:pPr algn="l"/>
                      <a:r>
                        <a:rPr lang="en-US" altLang="zh-TW" sz="1500" b="1" dirty="0">
                          <a:latin typeface="微軟正黑體" panose="020B0604030504040204" pitchFamily="34" charset="-120"/>
                          <a:ea typeface="微軟正黑體" panose="020B0604030504040204" pitchFamily="34" charset="-120"/>
                        </a:rPr>
                        <a:t>8.</a:t>
                      </a:r>
                      <a:r>
                        <a:rPr lang="zh-TW" altLang="en-US" sz="1500" b="1" dirty="0">
                          <a:latin typeface="微軟正黑體" panose="020B0604030504040204" pitchFamily="34" charset="-120"/>
                          <a:ea typeface="微軟正黑體" panose="020B0604030504040204" pitchFamily="34" charset="-120"/>
                        </a:rPr>
                        <a:t>申訴截止</a:t>
                      </a:r>
                    </a:p>
                  </a:txBody>
                  <a:tcPr/>
                </a:tc>
                <a:tc hMerge="1">
                  <a:txBody>
                    <a:bodyPr/>
                    <a:lstStyle/>
                    <a:p>
                      <a:endParaRPr lang="zh-TW" altLang="en-US"/>
                    </a:p>
                  </a:txBody>
                  <a:tcPr/>
                </a:tc>
                <a:tc hMerge="1">
                  <a:txBody>
                    <a:bodyPr/>
                    <a:lstStyle/>
                    <a:p>
                      <a:endParaRPr lang="zh-TW" altLang="en-US"/>
                    </a:p>
                  </a:txBody>
                  <a:tcPr/>
                </a:tc>
                <a:tc>
                  <a:txBody>
                    <a:bodyPr/>
                    <a:lstStyle/>
                    <a:p>
                      <a:pPr algn="l"/>
                      <a:r>
                        <a:rPr lang="en-US" altLang="zh-TW" sz="1500" dirty="0">
                          <a:latin typeface="微軟正黑體" panose="020B0604030504040204" pitchFamily="34" charset="-120"/>
                          <a:ea typeface="微軟正黑體" panose="020B0604030504040204" pitchFamily="34" charset="-120"/>
                        </a:rPr>
                        <a:t>110</a:t>
                      </a:r>
                      <a:r>
                        <a:rPr lang="zh-TW" altLang="en-US" sz="1500" dirty="0">
                          <a:latin typeface="微軟正黑體" panose="020B0604030504040204" pitchFamily="34" charset="-120"/>
                          <a:ea typeface="微軟正黑體" panose="020B0604030504040204" pitchFamily="34" charset="-120"/>
                        </a:rPr>
                        <a:t>年</a:t>
                      </a:r>
                      <a:r>
                        <a:rPr lang="en-US" altLang="zh-TW" sz="1500" dirty="0">
                          <a:latin typeface="微軟正黑體" panose="020B0604030504040204" pitchFamily="34" charset="-120"/>
                          <a:ea typeface="微軟正黑體" panose="020B0604030504040204" pitchFamily="34" charset="-120"/>
                        </a:rPr>
                        <a:t>6</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10</a:t>
                      </a:r>
                      <a:r>
                        <a:rPr lang="zh-TW" altLang="en-US" sz="1500" dirty="0">
                          <a:latin typeface="微軟正黑體" panose="020B0604030504040204" pitchFamily="34" charset="-120"/>
                          <a:ea typeface="微軟正黑體" panose="020B0604030504040204" pitchFamily="34" charset="-120"/>
                        </a:rPr>
                        <a:t>日下午</a:t>
                      </a:r>
                      <a:r>
                        <a:rPr lang="en-US" altLang="zh-TW" sz="1500" dirty="0">
                          <a:latin typeface="微軟正黑體" panose="020B0604030504040204" pitchFamily="34" charset="-120"/>
                          <a:ea typeface="微軟正黑體" panose="020B0604030504040204" pitchFamily="34" charset="-120"/>
                        </a:rPr>
                        <a:t>5</a:t>
                      </a:r>
                      <a:r>
                        <a:rPr lang="zh-TW" altLang="en-US" sz="1500" dirty="0">
                          <a:latin typeface="微軟正黑體" panose="020B0604030504040204" pitchFamily="34" charset="-120"/>
                          <a:ea typeface="微軟正黑體" panose="020B0604030504040204" pitchFamily="34" charset="-120"/>
                        </a:rPr>
                        <a:t>時前</a:t>
                      </a:r>
                    </a:p>
                  </a:txBody>
                  <a:tcPr/>
                </a:tc>
                <a:extLst>
                  <a:ext uri="{0D108BD9-81ED-4DB2-BD59-A6C34878D82A}">
                    <a16:rowId xmlns:a16="http://schemas.microsoft.com/office/drawing/2014/main" val="2367275379"/>
                  </a:ext>
                </a:extLst>
              </a:tr>
              <a:tr h="359291">
                <a:tc gridSpan="3">
                  <a:txBody>
                    <a:bodyPr/>
                    <a:lstStyle/>
                    <a:p>
                      <a:pPr algn="l"/>
                      <a:r>
                        <a:rPr lang="en-US" altLang="zh-TW" sz="1500" b="1" dirty="0">
                          <a:latin typeface="微軟正黑體" panose="020B0604030504040204" pitchFamily="34" charset="-120"/>
                          <a:ea typeface="微軟正黑體" panose="020B0604030504040204" pitchFamily="34" charset="-120"/>
                        </a:rPr>
                        <a:t>9.</a:t>
                      </a:r>
                      <a:r>
                        <a:rPr lang="zh-TW" altLang="en-US" sz="1500" b="1" dirty="0">
                          <a:latin typeface="微軟正黑體" panose="020B0604030504040204" pitchFamily="34" charset="-120"/>
                          <a:ea typeface="微軟正黑體" panose="020B0604030504040204" pitchFamily="34" charset="-120"/>
                        </a:rPr>
                        <a:t>放棄截止</a:t>
                      </a:r>
                    </a:p>
                  </a:txBody>
                  <a:tcPr/>
                </a:tc>
                <a:tc hMerge="1">
                  <a:txBody>
                    <a:bodyPr/>
                    <a:lstStyle/>
                    <a:p>
                      <a:endParaRPr lang="zh-TW" altLang="en-US"/>
                    </a:p>
                  </a:txBody>
                  <a:tcPr/>
                </a:tc>
                <a:tc hMerge="1">
                  <a:txBody>
                    <a:bodyPr/>
                    <a:lstStyle/>
                    <a:p>
                      <a:endParaRPr lang="zh-TW" altLang="en-US"/>
                    </a:p>
                  </a:txBody>
                  <a:tcPr/>
                </a:tc>
                <a:tc>
                  <a:txBody>
                    <a:bodyPr/>
                    <a:lstStyle/>
                    <a:p>
                      <a:pPr algn="l"/>
                      <a:r>
                        <a:rPr lang="en-US" altLang="zh-TW" sz="1500" dirty="0">
                          <a:latin typeface="微軟正黑體" panose="020B0604030504040204" pitchFamily="34" charset="-120"/>
                          <a:ea typeface="微軟正黑體" panose="020B0604030504040204" pitchFamily="34" charset="-120"/>
                        </a:rPr>
                        <a:t>110</a:t>
                      </a:r>
                      <a:r>
                        <a:rPr lang="zh-TW" altLang="en-US" sz="1500" dirty="0">
                          <a:latin typeface="微軟正黑體" panose="020B0604030504040204" pitchFamily="34" charset="-120"/>
                          <a:ea typeface="微軟正黑體" panose="020B0604030504040204" pitchFamily="34" charset="-120"/>
                        </a:rPr>
                        <a:t>年</a:t>
                      </a:r>
                      <a:r>
                        <a:rPr lang="en-US" altLang="zh-TW" sz="1500" dirty="0">
                          <a:latin typeface="微軟正黑體" panose="020B0604030504040204" pitchFamily="34" charset="-120"/>
                          <a:ea typeface="微軟正黑體" panose="020B0604030504040204" pitchFamily="34" charset="-120"/>
                        </a:rPr>
                        <a:t>6</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11</a:t>
                      </a:r>
                      <a:r>
                        <a:rPr lang="zh-TW" altLang="en-US" sz="1500" dirty="0">
                          <a:latin typeface="微軟正黑體" panose="020B0604030504040204" pitchFamily="34" charset="-120"/>
                          <a:ea typeface="微軟正黑體" panose="020B0604030504040204" pitchFamily="34" charset="-120"/>
                        </a:rPr>
                        <a:t>日至上午</a:t>
                      </a:r>
                      <a:r>
                        <a:rPr lang="en-US" altLang="zh-TW" sz="1500" dirty="0">
                          <a:latin typeface="微軟正黑體" panose="020B0604030504040204" pitchFamily="34" charset="-120"/>
                          <a:ea typeface="微軟正黑體" panose="020B0604030504040204" pitchFamily="34" charset="-120"/>
                        </a:rPr>
                        <a:t>11</a:t>
                      </a:r>
                      <a:r>
                        <a:rPr lang="zh-TW" altLang="en-US" sz="1500" dirty="0">
                          <a:latin typeface="微軟正黑體" panose="020B0604030504040204" pitchFamily="34" charset="-120"/>
                          <a:ea typeface="微軟正黑體" panose="020B0604030504040204" pitchFamily="34" charset="-120"/>
                        </a:rPr>
                        <a:t>時前</a:t>
                      </a:r>
                    </a:p>
                  </a:txBody>
                  <a:tcPr/>
                </a:tc>
                <a:extLst>
                  <a:ext uri="{0D108BD9-81ED-4DB2-BD59-A6C34878D82A}">
                    <a16:rowId xmlns:a16="http://schemas.microsoft.com/office/drawing/2014/main" val="3500199550"/>
                  </a:ext>
                </a:extLst>
              </a:tr>
              <a:tr h="359291">
                <a:tc gridSpan="3">
                  <a:txBody>
                    <a:bodyPr/>
                    <a:lstStyle/>
                    <a:p>
                      <a:pPr algn="l"/>
                      <a:r>
                        <a:rPr lang="en-US" altLang="zh-TW" sz="1500" b="1" dirty="0">
                          <a:latin typeface="微軟正黑體" panose="020B0604030504040204" pitchFamily="34" charset="-120"/>
                          <a:ea typeface="微軟正黑體" panose="020B0604030504040204" pitchFamily="34" charset="-120"/>
                        </a:rPr>
                        <a:t>10.</a:t>
                      </a:r>
                      <a:r>
                        <a:rPr lang="zh-TW" altLang="en-US" sz="1500" b="1" dirty="0">
                          <a:latin typeface="微軟正黑體" panose="020B0604030504040204" pitchFamily="34" charset="-120"/>
                          <a:ea typeface="微軟正黑體" panose="020B0604030504040204" pitchFamily="34" charset="-120"/>
                        </a:rPr>
                        <a:t>遞補截止</a:t>
                      </a:r>
                    </a:p>
                  </a:txBody>
                  <a:tcPr/>
                </a:tc>
                <a:tc hMerge="1">
                  <a:txBody>
                    <a:bodyPr/>
                    <a:lstStyle/>
                    <a:p>
                      <a:endParaRPr lang="zh-TW" altLang="en-US"/>
                    </a:p>
                  </a:txBody>
                  <a:tcPr/>
                </a:tc>
                <a:tc hMerge="1">
                  <a:txBody>
                    <a:bodyPr/>
                    <a:lstStyle/>
                    <a:p>
                      <a:endParaRPr lang="zh-TW" altLang="en-US"/>
                    </a:p>
                  </a:txBody>
                  <a:tcPr/>
                </a:tc>
                <a:tc>
                  <a:txBody>
                    <a:bodyPr/>
                    <a:lstStyle/>
                    <a:p>
                      <a:pPr algn="l"/>
                      <a:r>
                        <a:rPr lang="en-US" altLang="zh-TW" sz="1500" dirty="0">
                          <a:latin typeface="微軟正黑體" panose="020B0604030504040204" pitchFamily="34" charset="-120"/>
                          <a:ea typeface="微軟正黑體" panose="020B0604030504040204" pitchFamily="34" charset="-120"/>
                        </a:rPr>
                        <a:t>110</a:t>
                      </a:r>
                      <a:r>
                        <a:rPr lang="zh-TW" altLang="en-US" sz="1500" dirty="0">
                          <a:latin typeface="微軟正黑體" panose="020B0604030504040204" pitchFamily="34" charset="-120"/>
                          <a:ea typeface="微軟正黑體" panose="020B0604030504040204" pitchFamily="34" charset="-120"/>
                        </a:rPr>
                        <a:t>年</a:t>
                      </a:r>
                      <a:r>
                        <a:rPr lang="en-US" altLang="zh-TW" sz="1500" dirty="0">
                          <a:latin typeface="微軟正黑體" panose="020B0604030504040204" pitchFamily="34" charset="-120"/>
                          <a:ea typeface="微軟正黑體" panose="020B0604030504040204" pitchFamily="34" charset="-120"/>
                        </a:rPr>
                        <a:t>6</a:t>
                      </a:r>
                      <a:r>
                        <a:rPr lang="zh-TW" altLang="en-US" sz="1500" dirty="0">
                          <a:latin typeface="微軟正黑體" panose="020B0604030504040204" pitchFamily="34" charset="-120"/>
                          <a:ea typeface="微軟正黑體" panose="020B0604030504040204" pitchFamily="34" charset="-120"/>
                        </a:rPr>
                        <a:t>月</a:t>
                      </a:r>
                      <a:r>
                        <a:rPr lang="en-US" altLang="zh-TW" sz="1500" dirty="0">
                          <a:latin typeface="微軟正黑體" panose="020B0604030504040204" pitchFamily="34" charset="-120"/>
                          <a:ea typeface="微軟正黑體" panose="020B0604030504040204" pitchFamily="34" charset="-120"/>
                        </a:rPr>
                        <a:t>11</a:t>
                      </a:r>
                      <a:r>
                        <a:rPr lang="zh-TW" altLang="en-US" sz="1500" dirty="0">
                          <a:latin typeface="微軟正黑體" panose="020B0604030504040204" pitchFamily="34" charset="-120"/>
                          <a:ea typeface="微軟正黑體" panose="020B0604030504040204" pitchFamily="34" charset="-120"/>
                        </a:rPr>
                        <a:t>日至下午</a:t>
                      </a:r>
                      <a:r>
                        <a:rPr lang="en-US" altLang="zh-TW" sz="1500" dirty="0">
                          <a:latin typeface="微軟正黑體" panose="020B0604030504040204" pitchFamily="34" charset="-120"/>
                          <a:ea typeface="微軟正黑體" panose="020B0604030504040204" pitchFamily="34" charset="-120"/>
                        </a:rPr>
                        <a:t>5</a:t>
                      </a:r>
                      <a:r>
                        <a:rPr lang="zh-TW" altLang="en-US" sz="1500" dirty="0">
                          <a:latin typeface="微軟正黑體" panose="020B0604030504040204" pitchFamily="34" charset="-120"/>
                          <a:ea typeface="微軟正黑體" panose="020B0604030504040204" pitchFamily="34" charset="-120"/>
                        </a:rPr>
                        <a:t>時前</a:t>
                      </a:r>
                    </a:p>
                  </a:txBody>
                  <a:tcPr/>
                </a:tc>
                <a:extLst>
                  <a:ext uri="{0D108BD9-81ED-4DB2-BD59-A6C34878D82A}">
                    <a16:rowId xmlns:a16="http://schemas.microsoft.com/office/drawing/2014/main" val="2691567343"/>
                  </a:ext>
                </a:extLst>
              </a:tr>
            </a:tbl>
          </a:graphicData>
        </a:graphic>
      </p:graphicFrame>
    </p:spTree>
    <p:extLst>
      <p:ext uri="{BB962C8B-B14F-4D97-AF65-F5344CB8AC3E}">
        <p14:creationId xmlns:p14="http://schemas.microsoft.com/office/powerpoint/2010/main" val="110376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3.jpg"/>
          <p:cNvPicPr>
            <a:picLocks noChangeAspect="1"/>
          </p:cNvPicPr>
          <p:nvPr/>
        </p:nvPicPr>
        <p:blipFill>
          <a:blip r:embed="rId2" cstate="print"/>
          <a:stretch>
            <a:fillRect/>
          </a:stretch>
        </p:blipFill>
        <p:spPr>
          <a:xfrm>
            <a:off x="0" y="0"/>
            <a:ext cx="9144000" cy="6858000"/>
          </a:xfrm>
          <a:prstGeom prst="rect">
            <a:avLst/>
          </a:prstGeom>
        </p:spPr>
      </p:pic>
      <p:sp>
        <p:nvSpPr>
          <p:cNvPr id="2" name="標題 1" hidden="1"/>
          <p:cNvSpPr>
            <a:spLocks noGrp="1"/>
          </p:cNvSpPr>
          <p:nvPr>
            <p:ph type="title"/>
          </p:nvPr>
        </p:nvSpPr>
        <p:spPr/>
        <p:txBody>
          <a:bodyPr/>
          <a:lstStyle/>
          <a:p>
            <a:pPr>
              <a:defRPr/>
            </a:pPr>
            <a:r>
              <a:rPr lang="zh-TW" altLang="en-US">
                <a:solidFill>
                  <a:schemeClr val="tx1"/>
                </a:solidFill>
                <a:latin typeface="微軟正黑體" panose="020B0604030504040204" pitchFamily="34" charset="-120"/>
                <a:ea typeface="微軟正黑體" panose="020B0604030504040204" pitchFamily="34" charset="-120"/>
              </a:rPr>
              <a:t>高中課綱與大學考招連動</a:t>
            </a:r>
            <a:endParaRPr lang="zh-TW" altLang="en-US" dirty="0">
              <a:solidFill>
                <a:schemeClr val="tx1"/>
              </a:solidFill>
              <a:latin typeface="微軟正黑體" panose="020B0604030504040204" pitchFamily="34" charset="-120"/>
              <a:ea typeface="微軟正黑體" panose="020B0604030504040204" pitchFamily="34" charset="-120"/>
            </a:endParaRPr>
          </a:p>
        </p:txBody>
      </p:sp>
      <p:pic>
        <p:nvPicPr>
          <p:cNvPr id="3" name="圖片 2"/>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矩形 5"/>
          <p:cNvSpPr/>
          <p:nvPr/>
        </p:nvSpPr>
        <p:spPr>
          <a:xfrm>
            <a:off x="467544" y="1628800"/>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199167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演色-老師PPT設計_工作區域 1 複本 4.jpg"/>
          <p:cNvPicPr>
            <a:picLocks noChangeAspect="1"/>
          </p:cNvPicPr>
          <p:nvPr/>
        </p:nvPicPr>
        <p:blipFill>
          <a:blip r:embed="rId2" cstate="print"/>
          <a:stretch>
            <a:fillRect/>
          </a:stretch>
        </p:blipFill>
        <p:spPr>
          <a:xfrm>
            <a:off x="-28718" y="14799"/>
            <a:ext cx="9144000" cy="6858000"/>
          </a:xfrm>
          <a:prstGeom prst="rect">
            <a:avLst/>
          </a:prstGeom>
        </p:spPr>
      </p:pic>
      <p:sp>
        <p:nvSpPr>
          <p:cNvPr id="132098" name="標題 1">
            <a:extLst>
              <a:ext uri="{FF2B5EF4-FFF2-40B4-BE49-F238E27FC236}">
                <a16:creationId xmlns:a16="http://schemas.microsoft.com/office/drawing/2014/main" id="{14399427-72E1-473E-8B63-99BEEEBACDBC}"/>
              </a:ext>
            </a:extLst>
          </p:cNvPr>
          <p:cNvSpPr>
            <a:spLocks noGrp="1"/>
          </p:cNvSpPr>
          <p:nvPr>
            <p:ph type="ctrTitle" idx="4294967295"/>
          </p:nvPr>
        </p:nvSpPr>
        <p:spPr>
          <a:xfrm>
            <a:off x="672375" y="1227440"/>
            <a:ext cx="7741814" cy="792162"/>
          </a:xfrm>
        </p:spPr>
        <p:txBody>
          <a:bodyPr>
            <a:normAutofit fontScale="90000"/>
          </a:bodyPr>
          <a:lstStyle/>
          <a:p>
            <a:pPr algn="ctr">
              <a:defRPr/>
            </a:pPr>
            <a:r>
              <a:rPr lang="en-US" altLang="zh-TW" b="1" dirty="0">
                <a:latin typeface="微軟正黑體" panose="020B0604030504040204" pitchFamily="34" charset="-120"/>
                <a:ea typeface="微軟正黑體" panose="020B0604030504040204" pitchFamily="34" charset="-120"/>
              </a:rPr>
              <a:t>110</a:t>
            </a:r>
            <a:r>
              <a:rPr lang="zh-TW" altLang="en-US" b="1" dirty="0">
                <a:latin typeface="微軟正黑體" panose="020B0604030504040204" pitchFamily="34" charset="-120"/>
                <a:ea typeface="微軟正黑體" panose="020B0604030504040204" pitchFamily="34" charset="-120"/>
              </a:rPr>
              <a:t>學年度</a:t>
            </a:r>
            <a:r>
              <a:rPr lang="zh-TW" altLang="en-US" b="1" dirty="0">
                <a:solidFill>
                  <a:schemeClr val="accent2"/>
                </a:solidFill>
                <a:latin typeface="微軟正黑體" panose="020B0604030504040204" pitchFamily="34" charset="-120"/>
                <a:ea typeface="微軟正黑體" panose="020B0604030504040204" pitchFamily="34" charset="-120"/>
              </a:rPr>
              <a:t>基北區</a:t>
            </a:r>
            <a:r>
              <a:rPr lang="zh-TW" altLang="en-US" b="1" dirty="0">
                <a:latin typeface="微軟正黑體" panose="020B0604030504040204" pitchFamily="34" charset="-120"/>
                <a:ea typeface="微軟正黑體" panose="020B0604030504040204" pitchFamily="34" charset="-120"/>
              </a:rPr>
              <a:t>辦理學校現況</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舉例</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graphicFrame>
        <p:nvGraphicFramePr>
          <p:cNvPr id="8" name="內容版面配置區 7"/>
          <p:cNvGraphicFramePr>
            <a:graphicFrameLocks noGrp="1"/>
          </p:cNvGraphicFramePr>
          <p:nvPr>
            <p:ph idx="4294967295"/>
            <p:extLst>
              <p:ext uri="{D42A27DB-BD31-4B8C-83A1-F6EECF244321}">
                <p14:modId xmlns:p14="http://schemas.microsoft.com/office/powerpoint/2010/main" val="1223790908"/>
              </p:ext>
            </p:extLst>
          </p:nvPr>
        </p:nvGraphicFramePr>
        <p:xfrm>
          <a:off x="980590" y="2060848"/>
          <a:ext cx="5673891" cy="3656968"/>
        </p:xfrm>
        <a:graphic>
          <a:graphicData uri="http://schemas.openxmlformats.org/drawingml/2006/table">
            <a:tbl>
              <a:tblPr firstRow="1" bandRow="1">
                <a:tableStyleId>{21E4AEA4-8DFA-4A89-87EB-49C32662AFE0}</a:tableStyleId>
              </a:tblPr>
              <a:tblGrid>
                <a:gridCol w="2007234">
                  <a:extLst>
                    <a:ext uri="{9D8B030D-6E8A-4147-A177-3AD203B41FA5}">
                      <a16:colId xmlns:a16="http://schemas.microsoft.com/office/drawing/2014/main" val="20000"/>
                    </a:ext>
                  </a:extLst>
                </a:gridCol>
                <a:gridCol w="3666657">
                  <a:extLst>
                    <a:ext uri="{9D8B030D-6E8A-4147-A177-3AD203B41FA5}">
                      <a16:colId xmlns:a16="http://schemas.microsoft.com/office/drawing/2014/main" val="20001"/>
                    </a:ext>
                  </a:extLst>
                </a:gridCol>
              </a:tblGrid>
              <a:tr h="522424">
                <a:tc>
                  <a:txBody>
                    <a:bodyPr/>
                    <a:lstStyle/>
                    <a:p>
                      <a:pPr algn="ctr" fontAlgn="ctr"/>
                      <a:r>
                        <a:rPr lang="zh-TW" altLang="en-US" sz="2000" u="none" strike="noStrike" dirty="0">
                          <a:effectLst/>
                          <a:latin typeface="微軟正黑體" panose="020B0604030504040204" pitchFamily="34" charset="-120"/>
                          <a:ea typeface="微軟正黑體" panose="020B0604030504040204" pitchFamily="34" charset="-120"/>
                        </a:rPr>
                        <a:t>校名</a:t>
                      </a:r>
                      <a:r>
                        <a:rPr lang="en-US" altLang="zh-TW" sz="2000" u="none" strike="noStrike" dirty="0">
                          <a:effectLst/>
                          <a:latin typeface="微軟正黑體" panose="020B0604030504040204" pitchFamily="34" charset="-120"/>
                          <a:ea typeface="微軟正黑體" panose="020B0604030504040204" pitchFamily="34" charset="-120"/>
                        </a:rPr>
                        <a:t>(</a:t>
                      </a:r>
                      <a:r>
                        <a:rPr lang="zh-TW" altLang="en-US" sz="2000" u="none" strike="noStrike" dirty="0">
                          <a:effectLst/>
                          <a:latin typeface="微軟正黑體" panose="020B0604030504040204" pitchFamily="34" charset="-120"/>
                          <a:ea typeface="微軟正黑體" panose="020B0604030504040204" pitchFamily="34" charset="-120"/>
                        </a:rPr>
                        <a:t>簡稱</a:t>
                      </a:r>
                      <a:r>
                        <a:rPr lang="en-US" altLang="zh-TW" sz="2000" u="none" strike="noStrike" dirty="0">
                          <a:effectLst/>
                          <a:latin typeface="微軟正黑體" panose="020B0604030504040204" pitchFamily="34" charset="-120"/>
                          <a:ea typeface="微軟正黑體" panose="020B0604030504040204" pitchFamily="34" charset="-120"/>
                        </a:rPr>
                        <a:t>)</a:t>
                      </a:r>
                      <a:endPar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tc>
                  <a:txBody>
                    <a:bodyPr/>
                    <a:lstStyle/>
                    <a:p>
                      <a:pPr algn="ctr" fontAlgn="ctr"/>
                      <a:r>
                        <a:rPr lang="zh-TW" altLang="en-US" sz="2000" u="none" strike="noStrike" dirty="0">
                          <a:effectLst/>
                          <a:latin typeface="微軟正黑體" panose="020B0604030504040204" pitchFamily="34" charset="-120"/>
                          <a:ea typeface="微軟正黑體" panose="020B0604030504040204" pitchFamily="34" charset="-120"/>
                        </a:rPr>
                        <a:t>特色招生科</a:t>
                      </a:r>
                      <a:r>
                        <a:rPr lang="en-US" altLang="zh-TW" sz="2000" u="none" strike="noStrike" dirty="0">
                          <a:effectLst/>
                          <a:latin typeface="微軟正黑體" panose="020B0604030504040204" pitchFamily="34" charset="-120"/>
                          <a:ea typeface="微軟正黑體" panose="020B0604030504040204" pitchFamily="34" charset="-120"/>
                        </a:rPr>
                        <a:t>/</a:t>
                      </a:r>
                      <a:r>
                        <a:rPr lang="zh-TW" altLang="en-US" sz="2000" u="none" strike="noStrike" dirty="0">
                          <a:effectLst/>
                          <a:latin typeface="微軟正黑體" panose="020B0604030504040204" pitchFamily="34" charset="-120"/>
                          <a:ea typeface="微軟正黑體" panose="020B0604030504040204" pitchFamily="34" charset="-120"/>
                        </a:rPr>
                        <a:t>班</a:t>
                      </a:r>
                      <a:endParaRPr lang="zh-TW" altLang="en-US" sz="20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extLst>
                  <a:ext uri="{0D108BD9-81ED-4DB2-BD59-A6C34878D82A}">
                    <a16:rowId xmlns:a16="http://schemas.microsoft.com/office/drawing/2014/main" val="10000"/>
                  </a:ext>
                </a:extLst>
              </a:tr>
              <a:tr h="522424">
                <a:tc rowSpan="4">
                  <a:txBody>
                    <a:bodyPr/>
                    <a:lstStyle/>
                    <a:p>
                      <a:pPr algn="ctr" fontAlgn="ctr"/>
                      <a:r>
                        <a:rPr lang="zh-TW" altLang="en-US" sz="1800" u="none" strike="noStrike" dirty="0">
                          <a:effectLst/>
                          <a:latin typeface="微軟正黑體" panose="020B0604030504040204" pitchFamily="34" charset="-120"/>
                          <a:ea typeface="微軟正黑體" panose="020B0604030504040204" pitchFamily="34" charset="-120"/>
                        </a:rPr>
                        <a:t>市立淡水商工</a:t>
                      </a: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tc>
                  <a:txBody>
                    <a:bodyPr/>
                    <a:lstStyle/>
                    <a:p>
                      <a:pPr marL="0" algn="ctr" defTabSz="914400" rtl="0" eaLnBrk="1" fontAlgn="ctr" latinLnBrk="0" hangingPunct="1">
                        <a:spcAft>
                          <a:spcPts val="0"/>
                        </a:spcAft>
                      </a:pPr>
                      <a:r>
                        <a:rPr lang="zh-TW" altLang="en-US" sz="1800" u="none" strike="noStrike" kern="1200" dirty="0">
                          <a:solidFill>
                            <a:schemeClr val="dk1"/>
                          </a:solidFill>
                          <a:effectLst/>
                          <a:latin typeface="微軟正黑體" panose="020B0604030504040204" pitchFamily="34" charset="-120"/>
                          <a:ea typeface="微軟正黑體" panose="020B0604030504040204" pitchFamily="34" charset="-120"/>
                          <a:cs typeface="+mn-cs"/>
                        </a:rPr>
                        <a:t>資訊科</a:t>
                      </a:r>
                    </a:p>
                  </a:txBody>
                  <a:tcPr marL="9525" marR="9525" marT="9525" marB="0" anchor="ctr"/>
                </a:tc>
                <a:extLst>
                  <a:ext uri="{0D108BD9-81ED-4DB2-BD59-A6C34878D82A}">
                    <a16:rowId xmlns:a16="http://schemas.microsoft.com/office/drawing/2014/main" val="10001"/>
                  </a:ext>
                </a:extLst>
              </a:tr>
              <a:tr h="52242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1800" u="none" strike="noStrike" kern="1200" dirty="0">
                          <a:solidFill>
                            <a:schemeClr val="dk1"/>
                          </a:solidFill>
                          <a:effectLst/>
                          <a:latin typeface="微軟正黑體" panose="020B0604030504040204" pitchFamily="34" charset="-120"/>
                          <a:ea typeface="微軟正黑體" panose="020B0604030504040204" pitchFamily="34" charset="-120"/>
                          <a:cs typeface="+mn-cs"/>
                        </a:rPr>
                        <a:t>會計事務科</a:t>
                      </a:r>
                    </a:p>
                  </a:txBody>
                  <a:tcPr marL="9525" marR="9525" marT="9525" marB="0" anchor="ctr"/>
                </a:tc>
                <a:extLst>
                  <a:ext uri="{0D108BD9-81ED-4DB2-BD59-A6C34878D82A}">
                    <a16:rowId xmlns:a16="http://schemas.microsoft.com/office/drawing/2014/main" val="10003"/>
                  </a:ext>
                </a:extLst>
              </a:tr>
              <a:tr h="52242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1800" u="none" strike="noStrike" kern="1200" dirty="0">
                          <a:solidFill>
                            <a:schemeClr val="dk1"/>
                          </a:solidFill>
                          <a:effectLst/>
                          <a:latin typeface="微軟正黑體" panose="020B0604030504040204" pitchFamily="34" charset="-120"/>
                          <a:ea typeface="微軟正黑體" panose="020B0604030504040204" pitchFamily="34" charset="-120"/>
                          <a:cs typeface="+mn-cs"/>
                        </a:rPr>
                        <a:t>園藝科</a:t>
                      </a:r>
                    </a:p>
                  </a:txBody>
                  <a:tcPr marL="9525" marR="9525" marT="9525" marB="0" anchor="ctr"/>
                </a:tc>
                <a:extLst>
                  <a:ext uri="{0D108BD9-81ED-4DB2-BD59-A6C34878D82A}">
                    <a16:rowId xmlns:a16="http://schemas.microsoft.com/office/drawing/2014/main" val="10004"/>
                  </a:ext>
                </a:extLst>
              </a:tr>
              <a:tr h="52242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1800" u="none" strike="noStrike" kern="1200" dirty="0">
                          <a:solidFill>
                            <a:schemeClr val="dk1"/>
                          </a:solidFill>
                          <a:effectLst/>
                          <a:latin typeface="微軟正黑體" panose="020B0604030504040204" pitchFamily="34" charset="-120"/>
                          <a:ea typeface="微軟正黑體" panose="020B0604030504040204" pitchFamily="34" charset="-120"/>
                          <a:cs typeface="+mn-cs"/>
                        </a:rPr>
                        <a:t>餐飲管理科</a:t>
                      </a:r>
                    </a:p>
                  </a:txBody>
                  <a:tcPr marL="9525" marR="9525" marT="9525" marB="0" anchor="ctr"/>
                </a:tc>
                <a:extLst>
                  <a:ext uri="{0D108BD9-81ED-4DB2-BD59-A6C34878D82A}">
                    <a16:rowId xmlns:a16="http://schemas.microsoft.com/office/drawing/2014/main" val="10002"/>
                  </a:ext>
                </a:extLst>
              </a:tr>
              <a:tr h="522424">
                <a:tc rowSpan="2">
                  <a:txBody>
                    <a:bodyPr/>
                    <a:lstStyle/>
                    <a:p>
                      <a:pPr algn="ctr" fontAlgn="ctr"/>
                      <a:r>
                        <a:rPr lang="zh-TW" altLang="en-US" sz="1800" u="none" strike="noStrike" kern="1200" dirty="0">
                          <a:solidFill>
                            <a:schemeClr val="dk1"/>
                          </a:solidFill>
                          <a:effectLst/>
                          <a:latin typeface="微軟正黑體" panose="020B0604030504040204" pitchFamily="34" charset="-120"/>
                          <a:ea typeface="微軟正黑體" panose="020B0604030504040204" pitchFamily="34" charset="-120"/>
                          <a:cs typeface="+mn-cs"/>
                        </a:rPr>
                        <a:t>市立士林高商</a:t>
                      </a:r>
                    </a:p>
                  </a:txBody>
                  <a:tcPr marL="9525" marR="9525" marT="9525" marB="0" anchor="ctr"/>
                </a:tc>
                <a:tc>
                  <a:txBody>
                    <a:bodyPr/>
                    <a:lstStyle/>
                    <a:p>
                      <a:pPr algn="ctr" fontAlgn="ctr"/>
                      <a:r>
                        <a:rPr lang="zh-TW" altLang="en-US" sz="1800" u="none" strike="noStrike" kern="1200" dirty="0">
                          <a:solidFill>
                            <a:schemeClr val="dk1"/>
                          </a:solidFill>
                          <a:effectLst/>
                          <a:latin typeface="微軟正黑體" panose="020B0604030504040204" pitchFamily="34" charset="-120"/>
                          <a:ea typeface="微軟正黑體" panose="020B0604030504040204" pitchFamily="34" charset="-120"/>
                          <a:cs typeface="+mn-cs"/>
                        </a:rPr>
                        <a:t>資料處理科</a:t>
                      </a:r>
                    </a:p>
                  </a:txBody>
                  <a:tcPr marL="9525" marR="9525" marT="9525" marB="0" anchor="ctr"/>
                </a:tc>
                <a:extLst>
                  <a:ext uri="{0D108BD9-81ED-4DB2-BD59-A6C34878D82A}">
                    <a16:rowId xmlns:a16="http://schemas.microsoft.com/office/drawing/2014/main" val="10008"/>
                  </a:ext>
                </a:extLst>
              </a:tr>
              <a:tr h="522424">
                <a:tc vMerge="1">
                  <a:txBody>
                    <a:bodyPr/>
                    <a:lstStyle/>
                    <a:p>
                      <a:pPr algn="ctr" fontAlgn="ctr"/>
                      <a:endPar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tc>
                  <a:txBody>
                    <a:bodyPr/>
                    <a:lstStyle/>
                    <a:p>
                      <a:pPr algn="ctr" fontAlgn="ctr"/>
                      <a:r>
                        <a:rPr lang="zh-TW" altLang="en-US" sz="1800" u="none" strike="noStrike" kern="1200" dirty="0">
                          <a:solidFill>
                            <a:schemeClr val="dk1"/>
                          </a:solidFill>
                          <a:effectLst/>
                          <a:latin typeface="微軟正黑體" panose="020B0604030504040204" pitchFamily="34" charset="-120"/>
                          <a:ea typeface="微軟正黑體" panose="020B0604030504040204" pitchFamily="34" charset="-120"/>
                          <a:cs typeface="+mn-cs"/>
                        </a:rPr>
                        <a:t>廣告設計科</a:t>
                      </a:r>
                    </a:p>
                  </a:txBody>
                  <a:tcPr marL="9525" marR="9525" marT="9525" marB="0" anchor="ctr"/>
                </a:tc>
                <a:extLst>
                  <a:ext uri="{0D108BD9-81ED-4DB2-BD59-A6C34878D82A}">
                    <a16:rowId xmlns:a16="http://schemas.microsoft.com/office/drawing/2014/main" val="10009"/>
                  </a:ext>
                </a:extLst>
              </a:tr>
            </a:tbl>
          </a:graphicData>
        </a:graphic>
      </p:graphicFrame>
      <p:grpSp>
        <p:nvGrpSpPr>
          <p:cNvPr id="4" name="群組 3"/>
          <p:cNvGrpSpPr/>
          <p:nvPr/>
        </p:nvGrpSpPr>
        <p:grpSpPr>
          <a:xfrm>
            <a:off x="971600" y="437716"/>
            <a:ext cx="5379458" cy="615020"/>
            <a:chOff x="403324" y="264503"/>
            <a:chExt cx="5379458" cy="556146"/>
          </a:xfrm>
          <a:solidFill>
            <a:schemeClr val="accent2"/>
          </a:solidFill>
        </p:grpSpPr>
        <p:sp>
          <p:nvSpPr>
            <p:cNvPr id="5" name="矩形 4"/>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文字方塊 5"/>
            <p:cNvSpPr txBox="1"/>
            <p:nvPr/>
          </p:nvSpPr>
          <p:spPr>
            <a:xfrm>
              <a:off x="403324" y="291844"/>
              <a:ext cx="5379458" cy="5288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latin typeface="微軟正黑體" panose="020B0604030504040204" pitchFamily="34" charset="-120"/>
                  <a:ea typeface="微軟正黑體" panose="020B0604030504040204" pitchFamily="34" charset="-120"/>
                </a:rPr>
                <a:t>特色招生專業群科甄選入學</a:t>
              </a:r>
              <a:endParaRPr lang="zh-TW" altLang="en-US" sz="2800" b="1" kern="1200" dirty="0">
                <a:latin typeface="微軟正黑體" panose="020B0604030504040204" pitchFamily="34" charset="-120"/>
                <a:ea typeface="微軟正黑體" panose="020B0604030504040204" pitchFamily="34" charset="-120"/>
              </a:endParaRPr>
            </a:p>
          </p:txBody>
        </p:sp>
      </p:grpSp>
      <p:sp>
        <p:nvSpPr>
          <p:cNvPr id="7" name="橢圓 6"/>
          <p:cNvSpPr/>
          <p:nvPr/>
        </p:nvSpPr>
        <p:spPr>
          <a:xfrm>
            <a:off x="529444" y="404664"/>
            <a:ext cx="661007" cy="661007"/>
          </a:xfrm>
          <a:prstGeom prst="ellipse">
            <a:avLst/>
          </a:prstGeom>
          <a:solidFill>
            <a:schemeClr val="bg1"/>
          </a:solidFill>
          <a:ln w="12700"/>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sp>
        <p:nvSpPr>
          <p:cNvPr id="9" name="投影片編號版面配置區 2">
            <a:extLst>
              <a:ext uri="{FF2B5EF4-FFF2-40B4-BE49-F238E27FC236}">
                <a16:creationId xmlns:a16="http://schemas.microsoft.com/office/drawing/2014/main" id="{38CDBDF3-6B54-47A0-94B9-E35FE6EDAA29}"/>
              </a:ext>
            </a:extLst>
          </p:cNvPr>
          <p:cNvSpPr>
            <a:spLocks noGrp="1"/>
          </p:cNvSpPr>
          <p:nvPr>
            <p:ph type="sldNum" sz="quarter" idx="12"/>
          </p:nvPr>
        </p:nvSpPr>
        <p:spPr bwMode="auto">
          <a:xfrm>
            <a:off x="8461438" y="6247810"/>
            <a:ext cx="502920" cy="5029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en-US" altLang="zh-TW" sz="1100" dirty="0">
                <a:solidFill>
                  <a:schemeClr val="bg1"/>
                </a:solidFill>
                <a:latin typeface="微軟正黑體" panose="020B0604030504040204" pitchFamily="34" charset="-120"/>
                <a:ea typeface="微軟正黑體" panose="020B0604030504040204" pitchFamily="34" charset="-120"/>
              </a:rPr>
              <a:t>51</a:t>
            </a:r>
            <a:endParaRPr lang="zh-TW" altLang="en-US" sz="12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491879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90" y="0"/>
            <a:ext cx="9097589" cy="6858000"/>
          </a:xfrm>
        </p:spPr>
      </p:pic>
      <p:sp>
        <p:nvSpPr>
          <p:cNvPr id="2" name="標題 1"/>
          <p:cNvSpPr>
            <a:spLocks noGrp="1"/>
          </p:cNvSpPr>
          <p:nvPr>
            <p:ph type="title"/>
          </p:nvPr>
        </p:nvSpPr>
        <p:spPr>
          <a:xfrm>
            <a:off x="457584" y="2636912"/>
            <a:ext cx="8229600" cy="1143000"/>
          </a:xfrm>
        </p:spPr>
        <p:txBody>
          <a:bodyPr>
            <a:normAutofit/>
          </a:bodyPr>
          <a:lstStyle/>
          <a:p>
            <a:r>
              <a:rPr lang="zh-TW" altLang="en-US" sz="4400" dirty="0">
                <a:latin typeface="微軟正黑體" panose="020B0604030504040204" pitchFamily="34" charset="-120"/>
                <a:ea typeface="微軟正黑體" panose="020B0604030504040204" pitchFamily="34" charset="-120"/>
              </a:rPr>
              <a:t> </a:t>
            </a:r>
            <a:r>
              <a:rPr lang="zh-TW" altLang="en-US" sz="5400" b="1" dirty="0">
                <a:solidFill>
                  <a:schemeClr val="bg1"/>
                </a:solidFill>
                <a:latin typeface="微軟正黑體" panose="020B0604030504040204" pitchFamily="34" charset="-120"/>
                <a:ea typeface="微軟正黑體" panose="020B0604030504040204" pitchFamily="34" charset="-120"/>
              </a:rPr>
              <a:t>產業特殊需求類科</a:t>
            </a:r>
            <a:endParaRPr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083496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32098" name="標題 1">
            <a:extLst>
              <a:ext uri="{FF2B5EF4-FFF2-40B4-BE49-F238E27FC236}">
                <a16:creationId xmlns:a16="http://schemas.microsoft.com/office/drawing/2014/main" id="{14399427-72E1-473E-8B63-99BEEEBACDBC}"/>
              </a:ext>
            </a:extLst>
          </p:cNvPr>
          <p:cNvSpPr>
            <a:spLocks noGrp="1"/>
          </p:cNvSpPr>
          <p:nvPr>
            <p:ph type="ctrTitle"/>
          </p:nvPr>
        </p:nvSpPr>
        <p:spPr>
          <a:xfrm>
            <a:off x="1747689" y="181086"/>
            <a:ext cx="5648623" cy="871650"/>
          </a:xfrm>
        </p:spPr>
        <p:txBody>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產業特殊需求類科</a:t>
            </a:r>
          </a:p>
        </p:txBody>
      </p:sp>
      <p:sp>
        <p:nvSpPr>
          <p:cNvPr id="2" name="內容版面配置區 1"/>
          <p:cNvSpPr>
            <a:spLocks noGrp="1"/>
          </p:cNvSpPr>
          <p:nvPr>
            <p:ph type="subTitle" idx="1"/>
          </p:nvPr>
        </p:nvSpPr>
        <p:spPr>
          <a:xfrm>
            <a:off x="467544" y="1080120"/>
            <a:ext cx="8064896" cy="5229200"/>
          </a:xfrm>
        </p:spPr>
        <p:txBody>
          <a:bodyPr>
            <a:normAutofit lnSpcReduction="10000"/>
          </a:bodyPr>
          <a:lstStyle/>
          <a:p>
            <a:pPr marL="342900" indent="-342900" algn="l">
              <a:buFont typeface="Wingdings" panose="05000000000000000000" pitchFamily="2" charset="2"/>
              <a:buChar char="Ø"/>
            </a:pPr>
            <a:r>
              <a:rPr lang="zh-TW" altLang="en-US" sz="2400" b="1" dirty="0">
                <a:solidFill>
                  <a:srgbClr val="FF0000"/>
                </a:solidFill>
                <a:latin typeface="微軟正黑體" panose="020B0604030504040204" pitchFamily="34" charset="-120"/>
                <a:ea typeface="微軟正黑體" panose="020B0604030504040204" pitchFamily="34" charset="-120"/>
              </a:rPr>
              <a:t>產業特殊需求類科，指該類科具有下列二款以上情形者：</a:t>
            </a:r>
          </a:p>
          <a:p>
            <a:pPr marL="982663" indent="-627063" algn="l">
              <a:buFont typeface="+mj-ea"/>
              <a:buAutoNum type="ea1ChtPeriod"/>
            </a:pPr>
            <a:r>
              <a:rPr lang="zh-TW" altLang="en-US" sz="2400" dirty="0">
                <a:solidFill>
                  <a:schemeClr val="tx1"/>
                </a:solidFill>
                <a:latin typeface="微軟正黑體" panose="020B0604030504040204" pitchFamily="34" charset="-120"/>
                <a:ea typeface="微軟正黑體" panose="020B0604030504040204" pitchFamily="34" charset="-120"/>
              </a:rPr>
              <a:t>傳統、重要及基礎之行職業，具有急迫需求或轉型困難。</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982663" indent="-627063" algn="l">
              <a:buFont typeface="+mj-ea"/>
              <a:buAutoNum type="ea1ChtPeriod"/>
            </a:pPr>
            <a:r>
              <a:rPr lang="zh-TW" altLang="en-US" sz="2400" dirty="0">
                <a:solidFill>
                  <a:schemeClr val="tx1"/>
                </a:solidFill>
                <a:latin typeface="微軟正黑體" panose="020B0604030504040204" pitchFamily="34" charset="-120"/>
                <a:ea typeface="微軟正黑體" panose="020B0604030504040204" pitchFamily="34" charset="-120"/>
              </a:rPr>
              <a:t>產業技術傳承困難，有人力斷層之虞。</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982663" indent="-627063" algn="l">
              <a:buFont typeface="+mj-ea"/>
              <a:buAutoNum type="ea1ChtPeriod"/>
            </a:pPr>
            <a:r>
              <a:rPr lang="zh-TW" altLang="en-US" sz="2400" dirty="0">
                <a:solidFill>
                  <a:schemeClr val="tx1"/>
                </a:solidFill>
                <a:latin typeface="微軟正黑體" panose="020B0604030504040204" pitchFamily="34" charset="-120"/>
                <a:ea typeface="微軟正黑體" panose="020B0604030504040204" pitchFamily="34" charset="-120"/>
              </a:rPr>
              <a:t>學生就讀意願或就業意願較低。</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982663" indent="-627063" algn="l">
              <a:buFont typeface="+mj-ea"/>
              <a:buAutoNum type="ea1ChtPeriod"/>
            </a:pPr>
            <a:r>
              <a:rPr lang="zh-TW" altLang="en-US" sz="2400" dirty="0">
                <a:solidFill>
                  <a:schemeClr val="tx1"/>
                </a:solidFill>
                <a:latin typeface="微軟正黑體" panose="020B0604030504040204" pitchFamily="34" charset="-120"/>
                <a:ea typeface="微軟正黑體" panose="020B0604030504040204" pitchFamily="34" charset="-120"/>
              </a:rPr>
              <a:t>設施、設備投資成本高。</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342900" lvl="1" indent="-342900" algn="l">
              <a:buFont typeface="Wingdings" panose="05000000000000000000" pitchFamily="2" charset="2"/>
              <a:buChar char="Ø"/>
              <a:defRPr/>
            </a:pPr>
            <a:r>
              <a:rPr lang="zh-TW" altLang="en-US" sz="2400" b="1" dirty="0">
                <a:solidFill>
                  <a:srgbClr val="FF0000"/>
                </a:solidFill>
                <a:latin typeface="微軟正黑體" panose="020B0604030504040204" pitchFamily="34" charset="-120"/>
                <a:ea typeface="微軟正黑體" panose="020B0604030504040204" pitchFamily="34" charset="-120"/>
              </a:rPr>
              <a:t>產特就學優待：</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982663" lvl="1" indent="-627063" algn="l" fontAlgn="auto">
              <a:spcAft>
                <a:spcPts val="0"/>
              </a:spcAft>
              <a:buFont typeface="Wingdings" panose="05000000000000000000" pitchFamily="2" charset="2"/>
              <a:buChar char="l"/>
              <a:defRPr/>
            </a:pPr>
            <a:r>
              <a:rPr lang="zh-TW" altLang="zh-TW" sz="2400" dirty="0">
                <a:solidFill>
                  <a:schemeClr val="tx1"/>
                </a:solidFill>
                <a:latin typeface="微軟正黑體" panose="020B0604030504040204" pitchFamily="34" charset="-120"/>
                <a:ea typeface="微軟正黑體" panose="020B0604030504040204" pitchFamily="34" charset="-120"/>
              </a:rPr>
              <a:t>對</a:t>
            </a:r>
            <a:r>
              <a:rPr lang="zh-TW" altLang="zh-TW" sz="2400" b="1" dirty="0">
                <a:solidFill>
                  <a:srgbClr val="FF0000"/>
                </a:solidFill>
                <a:latin typeface="微軟正黑體" panose="020B0604030504040204" pitchFamily="34" charset="-120"/>
                <a:ea typeface="微軟正黑體" panose="020B0604030504040204" pitchFamily="34" charset="-120"/>
              </a:rPr>
              <a:t>學生</a:t>
            </a:r>
            <a:r>
              <a:rPr lang="zh-TW" altLang="zh-TW" sz="2400" dirty="0">
                <a:solidFill>
                  <a:schemeClr val="tx1"/>
                </a:solidFill>
                <a:latin typeface="微軟正黑體" panose="020B0604030504040204" pitchFamily="34" charset="-120"/>
                <a:ea typeface="微軟正黑體" panose="020B0604030504040204" pitchFamily="34" charset="-120"/>
              </a:rPr>
              <a:t>之補助：</a:t>
            </a:r>
            <a:r>
              <a:rPr lang="en-US" altLang="zh-TW" sz="2400" dirty="0">
                <a:solidFill>
                  <a:schemeClr val="tx1"/>
                </a:solidFill>
                <a:latin typeface="微軟正黑體" panose="020B0604030504040204" pitchFamily="34" charset="-120"/>
                <a:ea typeface="微軟正黑體" panose="020B0604030504040204" pitchFamily="34" charset="-120"/>
              </a:rPr>
              <a:t/>
            </a:r>
            <a:br>
              <a:rPr lang="en-US" altLang="zh-TW" sz="2400" dirty="0">
                <a:solidFill>
                  <a:schemeClr val="tx1"/>
                </a:solidFill>
                <a:latin typeface="微軟正黑體" panose="020B0604030504040204" pitchFamily="34" charset="-120"/>
                <a:ea typeface="微軟正黑體" panose="020B0604030504040204" pitchFamily="34" charset="-120"/>
              </a:rPr>
            </a:br>
            <a:r>
              <a:rPr lang="zh-TW" altLang="zh-TW" sz="2400" dirty="0">
                <a:solidFill>
                  <a:schemeClr val="tx1"/>
                </a:solidFill>
                <a:latin typeface="微軟正黑體" panose="020B0604030504040204" pitchFamily="34" charset="-120"/>
                <a:ea typeface="微軟正黑體" panose="020B0604030504040204" pitchFamily="34" charset="-120"/>
              </a:rPr>
              <a:t>在校期間</a:t>
            </a:r>
            <a:r>
              <a:rPr lang="en-US" altLang="zh-TW" sz="2400" dirty="0">
                <a:solidFill>
                  <a:schemeClr val="tx1"/>
                </a:solidFill>
                <a:latin typeface="微軟正黑體" panose="020B0604030504040204" pitchFamily="34" charset="-120"/>
                <a:ea typeface="微軟正黑體" panose="020B0604030504040204" pitchFamily="34" charset="-120"/>
              </a:rPr>
              <a:t>3</a:t>
            </a:r>
            <a:r>
              <a:rPr lang="zh-TW" altLang="zh-TW" sz="2400" dirty="0">
                <a:solidFill>
                  <a:schemeClr val="tx1"/>
                </a:solidFill>
                <a:latin typeface="微軟正黑體" panose="020B0604030504040204" pitchFamily="34" charset="-120"/>
                <a:ea typeface="微軟正黑體" panose="020B0604030504040204" pitchFamily="34" charset="-120"/>
              </a:rPr>
              <a:t>年免學費</a:t>
            </a:r>
            <a:r>
              <a:rPr lang="zh-TW" altLang="en-US" sz="2400" dirty="0">
                <a:solidFill>
                  <a:schemeClr val="tx1"/>
                </a:solidFill>
                <a:latin typeface="微軟正黑體" panose="020B0604030504040204" pitchFamily="34" charset="-120"/>
                <a:ea typeface="微軟正黑體" panose="020B0604030504040204" pitchFamily="34" charset="-120"/>
              </a:rPr>
              <a:t>及雜費</a:t>
            </a:r>
            <a:r>
              <a:rPr lang="en-US" altLang="zh-TW" sz="2400" dirty="0">
                <a:solidFill>
                  <a:schemeClr val="tx1"/>
                </a:solidFill>
                <a:latin typeface="微軟正黑體" panose="020B0604030504040204" pitchFamily="34" charset="-120"/>
                <a:ea typeface="微軟正黑體" panose="020B0604030504040204" pitchFamily="34" charset="-120"/>
              </a:rPr>
              <a:t>(</a:t>
            </a:r>
            <a:r>
              <a:rPr lang="zh-TW" altLang="en-US" sz="2400" dirty="0">
                <a:solidFill>
                  <a:schemeClr val="tx1"/>
                </a:solidFill>
                <a:latin typeface="微軟正黑體" panose="020B0604030504040204" pitchFamily="34" charset="-120"/>
                <a:ea typeface="微軟正黑體" panose="020B0604030504040204" pitchFamily="34" charset="-120"/>
              </a:rPr>
              <a:t>免申請、無門檻</a:t>
            </a:r>
            <a:r>
              <a:rPr lang="en-US" altLang="zh-TW" sz="2400" dirty="0">
                <a:solidFill>
                  <a:schemeClr val="tx1"/>
                </a:solidFill>
                <a:latin typeface="微軟正黑體" panose="020B0604030504040204" pitchFamily="34" charset="-120"/>
                <a:ea typeface="微軟正黑體" panose="020B0604030504040204" pitchFamily="34" charset="-120"/>
              </a:rPr>
              <a:t>)</a:t>
            </a:r>
          </a:p>
          <a:p>
            <a:pPr marL="982663" lvl="1" indent="-627063" algn="l" fontAlgn="auto">
              <a:spcAft>
                <a:spcPts val="0"/>
              </a:spcAft>
              <a:buFont typeface="Wingdings" panose="05000000000000000000" pitchFamily="2" charset="2"/>
              <a:buChar char="l"/>
              <a:defRPr/>
            </a:pPr>
            <a:r>
              <a:rPr lang="zh-TW" altLang="zh-TW" sz="2400" dirty="0">
                <a:solidFill>
                  <a:schemeClr val="tx1"/>
                </a:solidFill>
                <a:latin typeface="微軟正黑體" panose="020B0604030504040204" pitchFamily="34" charset="-120"/>
                <a:ea typeface="微軟正黑體" panose="020B0604030504040204" pitchFamily="34" charset="-120"/>
              </a:rPr>
              <a:t>對</a:t>
            </a:r>
            <a:r>
              <a:rPr lang="zh-TW" altLang="zh-TW" sz="2400" b="1" dirty="0">
                <a:solidFill>
                  <a:srgbClr val="FF0000"/>
                </a:solidFill>
                <a:latin typeface="微軟正黑體" panose="020B0604030504040204" pitchFamily="34" charset="-120"/>
                <a:ea typeface="微軟正黑體" panose="020B0604030504040204" pitchFamily="34" charset="-120"/>
              </a:rPr>
              <a:t>學校</a:t>
            </a:r>
            <a:r>
              <a:rPr lang="zh-TW" altLang="zh-TW" sz="2400" dirty="0">
                <a:solidFill>
                  <a:schemeClr val="tx1"/>
                </a:solidFill>
                <a:latin typeface="微軟正黑體" panose="020B0604030504040204" pitchFamily="34" charset="-120"/>
                <a:ea typeface="微軟正黑體" panose="020B0604030504040204" pitchFamily="34" charset="-120"/>
              </a:rPr>
              <a:t>之補助：</a:t>
            </a:r>
            <a:r>
              <a:rPr lang="en-US" altLang="zh-TW" sz="2400" dirty="0">
                <a:solidFill>
                  <a:schemeClr val="tx1"/>
                </a:solidFill>
                <a:latin typeface="微軟正黑體" panose="020B0604030504040204" pitchFamily="34" charset="-120"/>
                <a:ea typeface="微軟正黑體" panose="020B0604030504040204" pitchFamily="34" charset="-120"/>
              </a:rPr>
              <a:t/>
            </a:r>
            <a:br>
              <a:rPr lang="en-US" altLang="zh-TW" sz="2400" dirty="0">
                <a:solidFill>
                  <a:schemeClr val="tx1"/>
                </a:solidFill>
                <a:latin typeface="微軟正黑體" panose="020B0604030504040204" pitchFamily="34" charset="-120"/>
                <a:ea typeface="微軟正黑體" panose="020B0604030504040204" pitchFamily="34" charset="-120"/>
              </a:rPr>
            </a:br>
            <a:r>
              <a:rPr lang="zh-TW" altLang="zh-TW" sz="2400" dirty="0">
                <a:solidFill>
                  <a:schemeClr val="tx1"/>
                </a:solidFill>
                <a:latin typeface="微軟正黑體" panose="020B0604030504040204" pitchFamily="34" charset="-120"/>
                <a:ea typeface="微軟正黑體" panose="020B0604030504040204" pitchFamily="34" charset="-120"/>
              </a:rPr>
              <a:t>業務費、</a:t>
            </a:r>
            <a:r>
              <a:rPr lang="zh-TW" altLang="en-US" sz="2400" dirty="0">
                <a:solidFill>
                  <a:schemeClr val="tx1"/>
                </a:solidFill>
                <a:latin typeface="微軟正黑體" panose="020B0604030504040204" pitchFamily="34" charset="-120"/>
                <a:ea typeface="微軟正黑體" panose="020B0604030504040204" pitchFamily="34" charset="-120"/>
              </a:rPr>
              <a:t>補救教學費</a:t>
            </a:r>
            <a:r>
              <a:rPr lang="zh-TW" altLang="zh-TW" sz="2400" dirty="0">
                <a:solidFill>
                  <a:schemeClr val="tx1"/>
                </a:solidFill>
                <a:latin typeface="微軟正黑體" panose="020B0604030504040204" pitchFamily="34" charset="-120"/>
                <a:ea typeface="微軟正黑體" panose="020B0604030504040204" pitchFamily="34" charset="-120"/>
              </a:rPr>
              <a:t>、實習實驗費、設備費</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982663" lvl="1" indent="-627063" algn="l" fontAlgn="auto">
              <a:spcAft>
                <a:spcPts val="0"/>
              </a:spcAft>
              <a:buFont typeface="Wingdings" panose="05000000000000000000" pitchFamily="2" charset="2"/>
              <a:buChar char="l"/>
              <a:defRPr/>
            </a:pPr>
            <a:r>
              <a:rPr lang="zh-TW" altLang="zh-TW" sz="2400" b="1" dirty="0">
                <a:solidFill>
                  <a:srgbClr val="FF0000"/>
                </a:solidFill>
                <a:latin typeface="微軟正黑體" panose="020B0604030504040204" pitchFamily="34" charset="-120"/>
                <a:ea typeface="微軟正黑體" panose="020B0604030504040204" pitchFamily="34" charset="-120"/>
              </a:rPr>
              <a:t>低收入戶子女優先入學</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942236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32098" name="標題 1">
            <a:extLst>
              <a:ext uri="{FF2B5EF4-FFF2-40B4-BE49-F238E27FC236}">
                <a16:creationId xmlns:a16="http://schemas.microsoft.com/office/drawing/2014/main" id="{14399427-72E1-473E-8B63-99BEEEBACDBC}"/>
              </a:ext>
            </a:extLst>
          </p:cNvPr>
          <p:cNvSpPr>
            <a:spLocks noGrp="1"/>
          </p:cNvSpPr>
          <p:nvPr>
            <p:ph type="ctrTitle"/>
          </p:nvPr>
        </p:nvSpPr>
        <p:spPr>
          <a:xfrm>
            <a:off x="1747689" y="116632"/>
            <a:ext cx="5648623" cy="916274"/>
          </a:xfrm>
        </p:spPr>
        <p:txBody>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產業特殊需求類科</a:t>
            </a:r>
          </a:p>
        </p:txBody>
      </p:sp>
      <p:sp>
        <p:nvSpPr>
          <p:cNvPr id="2" name="內容版面配置區 1"/>
          <p:cNvSpPr>
            <a:spLocks noGrp="1"/>
          </p:cNvSpPr>
          <p:nvPr>
            <p:ph type="subTitle" idx="1"/>
          </p:nvPr>
        </p:nvSpPr>
        <p:spPr>
          <a:xfrm>
            <a:off x="503548" y="1016732"/>
            <a:ext cx="8136904" cy="4824536"/>
          </a:xfrm>
        </p:spPr>
        <p:txBody>
          <a:bodyPr>
            <a:noAutofit/>
          </a:bodyPr>
          <a:lstStyle/>
          <a:p>
            <a:pPr marL="0" indent="0" algn="l">
              <a:buNone/>
            </a:pPr>
            <a:r>
              <a:rPr lang="zh-TW" altLang="en-US" sz="2800" b="1" dirty="0">
                <a:solidFill>
                  <a:schemeClr val="tx1"/>
                </a:solidFill>
                <a:latin typeface="微軟正黑體" panose="020B0604030504040204" pitchFamily="34" charset="-120"/>
                <a:ea typeface="微軟正黑體" panose="020B0604030504040204" pitchFamily="34" charset="-120"/>
              </a:rPr>
              <a:t>產業特殊需求類科其範圍如下：</a:t>
            </a:r>
          </a:p>
          <a:p>
            <a:pPr algn="l"/>
            <a:r>
              <a:rPr lang="en-US" altLang="zh-TW" sz="2400"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2"/>
                </a:solidFill>
                <a:latin typeface="微軟正黑體" panose="020B0604030504040204" pitchFamily="34" charset="-120"/>
                <a:ea typeface="微軟正黑體" panose="020B0604030504040204" pitchFamily="34" charset="-120"/>
              </a:rPr>
              <a:t>一</a:t>
            </a:r>
            <a:r>
              <a:rPr lang="en-US" altLang="zh-TW" sz="2400" b="1" dirty="0">
                <a:solidFill>
                  <a:schemeClr val="tx2"/>
                </a:solidFill>
                <a:latin typeface="微軟正黑體" panose="020B0604030504040204" pitchFamily="34" charset="-120"/>
                <a:ea typeface="微軟正黑體" panose="020B0604030504040204" pitchFamily="34" charset="-120"/>
              </a:rPr>
              <a:t>)</a:t>
            </a:r>
            <a:r>
              <a:rPr lang="zh-TW" altLang="en-US" sz="2400" b="1" dirty="0">
                <a:solidFill>
                  <a:schemeClr val="tx2"/>
                </a:solidFill>
                <a:latin typeface="微軟正黑體" panose="020B0604030504040204" pitchFamily="34" charset="-120"/>
                <a:ea typeface="微軟正黑體" panose="020B0604030504040204" pitchFamily="34" charset="-120"/>
              </a:rPr>
              <a:t>技術型高級中等學校群科：</a:t>
            </a: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機械群：模具科、鑄造科、板金科、機械木模科及配管科。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動力機械群：重機科、農業機械科及軌道車輛科。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化工群：紡織科及染整科。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設計群：家具木工科及陶瓷工程科。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土木與建築群：土木科及空間測繪科。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農業群：農場經營科、野生動物保育科、畜產保健科及森林科、</a:t>
            </a:r>
            <a:r>
              <a:rPr lang="zh-TW" altLang="en-US" sz="2000" b="1" dirty="0">
                <a:solidFill>
                  <a:srgbClr val="FF0000"/>
                </a:solidFill>
                <a:latin typeface="微軟正黑體" panose="020B0604030504040204" pitchFamily="34" charset="-120"/>
                <a:ea typeface="微軟正黑體" panose="020B0604030504040204" pitchFamily="34" charset="-120"/>
              </a:rPr>
              <a:t>園藝科、造園科</a:t>
            </a:r>
            <a:r>
              <a:rPr lang="en-US" altLang="zh-TW" sz="2000" b="1" dirty="0">
                <a:solidFill>
                  <a:srgbClr val="FF0000"/>
                </a:solidFill>
                <a:latin typeface="微軟正黑體" panose="020B0604030504040204" pitchFamily="34" charset="-120"/>
                <a:ea typeface="微軟正黑體" panose="020B0604030504040204" pitchFamily="34" charset="-120"/>
              </a:rPr>
              <a:t>(109.07.30</a:t>
            </a:r>
            <a:r>
              <a:rPr lang="zh-TW" altLang="en-US" sz="2000" b="1" dirty="0">
                <a:solidFill>
                  <a:srgbClr val="FF0000"/>
                </a:solidFill>
                <a:latin typeface="微軟正黑體" panose="020B0604030504040204" pitchFamily="34" charset="-120"/>
                <a:ea typeface="微軟正黑體" panose="020B0604030504040204" pitchFamily="34" charset="-120"/>
              </a:rPr>
              <a:t>新增</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食品群：水產食品科。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海事群：航海科及輪機科。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水產群：漁業科及水產養殖科。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633413" indent="-457200" algn="l">
              <a:buFont typeface="+mj-lt"/>
              <a:buAutoNum type="arabicPeriod"/>
            </a:pPr>
            <a:r>
              <a:rPr lang="zh-TW" altLang="en-US" sz="2000" b="1" dirty="0">
                <a:solidFill>
                  <a:srgbClr val="FF0000"/>
                </a:solidFill>
                <a:latin typeface="微軟正黑體" panose="020B0604030504040204" pitchFamily="34" charset="-120"/>
                <a:ea typeface="微軟正黑體" panose="020B0604030504040204" pitchFamily="34" charset="-120"/>
              </a:rPr>
              <a:t>商業與管理群：航運管理科</a:t>
            </a:r>
            <a:r>
              <a:rPr lang="en-US" altLang="zh-TW" sz="2000" b="1" dirty="0">
                <a:solidFill>
                  <a:srgbClr val="FF0000"/>
                </a:solidFill>
                <a:latin typeface="微軟正黑體" panose="020B0604030504040204" pitchFamily="34" charset="-120"/>
                <a:ea typeface="微軟正黑體" panose="020B0604030504040204" pitchFamily="34" charset="-120"/>
              </a:rPr>
              <a:t>(109.07.30</a:t>
            </a:r>
            <a:r>
              <a:rPr lang="zh-TW" altLang="en-US" sz="2000" b="1" dirty="0">
                <a:solidFill>
                  <a:srgbClr val="FF0000"/>
                </a:solidFill>
                <a:latin typeface="微軟正黑體" panose="020B0604030504040204" pitchFamily="34" charset="-120"/>
                <a:ea typeface="微軟正黑體" panose="020B0604030504040204" pitchFamily="34" charset="-120"/>
              </a:rPr>
              <a:t>新增</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 </a:t>
            </a:r>
          </a:p>
        </p:txBody>
      </p:sp>
    </p:spTree>
    <p:extLst>
      <p:ext uri="{BB962C8B-B14F-4D97-AF65-F5344CB8AC3E}">
        <p14:creationId xmlns:p14="http://schemas.microsoft.com/office/powerpoint/2010/main" val="27283647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132098" name="標題 1">
            <a:extLst>
              <a:ext uri="{FF2B5EF4-FFF2-40B4-BE49-F238E27FC236}">
                <a16:creationId xmlns:a16="http://schemas.microsoft.com/office/drawing/2014/main" id="{14399427-72E1-473E-8B63-99BEEEBACDBC}"/>
              </a:ext>
            </a:extLst>
          </p:cNvPr>
          <p:cNvSpPr>
            <a:spLocks noGrp="1"/>
          </p:cNvSpPr>
          <p:nvPr>
            <p:ph type="ctrTitle"/>
          </p:nvPr>
        </p:nvSpPr>
        <p:spPr>
          <a:xfrm>
            <a:off x="1747689" y="116632"/>
            <a:ext cx="5648623" cy="916274"/>
          </a:xfrm>
        </p:spPr>
        <p:txBody>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產業特殊需求類科</a:t>
            </a:r>
          </a:p>
        </p:txBody>
      </p:sp>
      <p:sp>
        <p:nvSpPr>
          <p:cNvPr id="2" name="內容版面配置區 1"/>
          <p:cNvSpPr>
            <a:spLocks noGrp="1"/>
          </p:cNvSpPr>
          <p:nvPr>
            <p:ph type="subTitle" idx="1"/>
          </p:nvPr>
        </p:nvSpPr>
        <p:spPr>
          <a:xfrm>
            <a:off x="503548" y="1016732"/>
            <a:ext cx="8136904" cy="4824536"/>
          </a:xfrm>
        </p:spPr>
        <p:txBody>
          <a:bodyPr>
            <a:noAutofit/>
          </a:bodyPr>
          <a:lstStyle/>
          <a:p>
            <a:pPr marL="0" indent="0" algn="l">
              <a:buNone/>
            </a:pPr>
            <a:r>
              <a:rPr lang="zh-TW" altLang="en-US" sz="2800" b="1" dirty="0">
                <a:solidFill>
                  <a:schemeClr val="tx1"/>
                </a:solidFill>
                <a:latin typeface="微軟正黑體" panose="020B0604030504040204" pitchFamily="34" charset="-120"/>
                <a:ea typeface="微軟正黑體" panose="020B0604030504040204" pitchFamily="34" charset="-120"/>
              </a:rPr>
              <a:t>產業特殊需求類科其範圍如下：</a:t>
            </a:r>
          </a:p>
          <a:p>
            <a:pPr algn="l"/>
            <a:r>
              <a:rPr lang="zh-TW" altLang="en-US" sz="2200" b="1" dirty="0">
                <a:solidFill>
                  <a:schemeClr val="tx2"/>
                </a:solidFill>
                <a:latin typeface="微軟正黑體" panose="020B0604030504040204" pitchFamily="34" charset="-120"/>
                <a:ea typeface="微軟正黑體" panose="020B0604030504040204" pitchFamily="34" charset="-120"/>
              </a:rPr>
              <a:t> </a:t>
            </a:r>
            <a:r>
              <a:rPr lang="en-US" altLang="zh-TW" sz="2400" b="1" dirty="0">
                <a:solidFill>
                  <a:schemeClr val="tx2"/>
                </a:solidFill>
                <a:latin typeface="微軟正黑體" panose="020B0604030504040204" pitchFamily="34" charset="-120"/>
                <a:ea typeface="微軟正黑體" panose="020B0604030504040204" pitchFamily="34" charset="-120"/>
              </a:rPr>
              <a:t>(</a:t>
            </a:r>
            <a:r>
              <a:rPr lang="zh-TW" altLang="en-US" sz="2400" b="1" dirty="0">
                <a:solidFill>
                  <a:schemeClr val="tx2"/>
                </a:solidFill>
                <a:latin typeface="微軟正黑體" panose="020B0604030504040204" pitchFamily="34" charset="-120"/>
                <a:ea typeface="微軟正黑體" panose="020B0604030504040204" pitchFamily="34" charset="-120"/>
              </a:rPr>
              <a:t>二</a:t>
            </a:r>
            <a:r>
              <a:rPr lang="en-US" altLang="zh-TW" sz="2400" b="1" dirty="0">
                <a:solidFill>
                  <a:schemeClr val="tx2"/>
                </a:solidFill>
                <a:latin typeface="微軟正黑體" panose="020B0604030504040204" pitchFamily="34" charset="-120"/>
                <a:ea typeface="微軟正黑體" panose="020B0604030504040204" pitchFamily="34" charset="-120"/>
              </a:rPr>
              <a:t>)</a:t>
            </a:r>
            <a:r>
              <a:rPr lang="zh-TW" altLang="en-US" sz="2400" b="1" dirty="0">
                <a:solidFill>
                  <a:schemeClr val="tx2"/>
                </a:solidFill>
                <a:latin typeface="微軟正黑體" panose="020B0604030504040204" pitchFamily="34" charset="-120"/>
                <a:ea typeface="微軟正黑體" panose="020B0604030504040204" pitchFamily="34" charset="-120"/>
              </a:rPr>
              <a:t>高級中等學校實用技能學程群科：</a:t>
            </a: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機械群：機械板金科、模具技術科及鑄造技術科。</a:t>
            </a: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動力機械群：機車修護科及塗裝技術科。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化工群：染整技術科。</a:t>
            </a: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設計群：裝潢技術科、竹木工藝科。</a:t>
            </a: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土木與建築群：營造技術科。</a:t>
            </a: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農業群：農業技術科、畜產加工科、休閒農業科、茶葉技術科、</a:t>
            </a:r>
            <a:r>
              <a:rPr lang="zh-TW" altLang="en-US" sz="2000" b="1" dirty="0">
                <a:solidFill>
                  <a:srgbClr val="FF0000"/>
                </a:solidFill>
                <a:latin typeface="微軟正黑體" panose="020B0604030504040204" pitchFamily="34" charset="-120"/>
                <a:ea typeface="微軟正黑體" panose="020B0604030504040204" pitchFamily="34" charset="-120"/>
              </a:rPr>
              <a:t>園藝技術科、造園技術科</a:t>
            </a:r>
            <a:r>
              <a:rPr lang="en-US" altLang="zh-TW" sz="2000" b="1" dirty="0">
                <a:solidFill>
                  <a:srgbClr val="FF0000"/>
                </a:solidFill>
                <a:latin typeface="微軟正黑體" panose="020B0604030504040204" pitchFamily="34" charset="-120"/>
                <a:ea typeface="微軟正黑體" panose="020B0604030504040204" pitchFamily="34" charset="-120"/>
              </a:rPr>
              <a:t>(109.07.30</a:t>
            </a:r>
            <a:r>
              <a:rPr lang="zh-TW" altLang="en-US" sz="2000" b="1" dirty="0">
                <a:solidFill>
                  <a:srgbClr val="FF0000"/>
                </a:solidFill>
                <a:latin typeface="微軟正黑體" panose="020B0604030504040204" pitchFamily="34" charset="-120"/>
                <a:ea typeface="微軟正黑體" panose="020B0604030504040204" pitchFamily="34" charset="-120"/>
              </a:rPr>
              <a:t>新增</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食品群：水產食品加工科。</a:t>
            </a: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海事群：船舶機電科。</a:t>
            </a: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水產群：水產養殖技術科、休閒漁業科及漁具製作科。</a:t>
            </a:r>
          </a:p>
          <a:p>
            <a:pPr marL="633413" indent="-457200" algn="l">
              <a:buFont typeface="+mj-lt"/>
              <a:buAutoNum type="arabicPeriod"/>
            </a:pPr>
            <a:r>
              <a:rPr lang="zh-TW" altLang="en-US" sz="2000" dirty="0">
                <a:solidFill>
                  <a:schemeClr val="tx1"/>
                </a:solidFill>
                <a:latin typeface="微軟正黑體" panose="020B0604030504040204" pitchFamily="34" charset="-120"/>
                <a:ea typeface="微軟正黑體" panose="020B0604030504040204" pitchFamily="34" charset="-120"/>
              </a:rPr>
              <a:t>電機電子群：水電技術科。</a:t>
            </a:r>
          </a:p>
          <a:p>
            <a:pPr marL="633413" indent="-457200" algn="l">
              <a:buFont typeface="+mj-lt"/>
              <a:buAutoNum type="arabicPeriod"/>
            </a:pPr>
            <a:endParaRPr lang="zh-TW" altLang="en-US" sz="20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317540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3" name="內容版面配置區 2">
            <a:extLst>
              <a:ext uri="{FF2B5EF4-FFF2-40B4-BE49-F238E27FC236}">
                <a16:creationId xmlns:a16="http://schemas.microsoft.com/office/drawing/2014/main" id="{56074066-8DBF-4465-9F2B-34BBACCF5A0B}"/>
              </a:ext>
            </a:extLst>
          </p:cNvPr>
          <p:cNvSpPr>
            <a:spLocks noGrp="1"/>
          </p:cNvSpPr>
          <p:nvPr>
            <p:ph type="subTitle" idx="1"/>
          </p:nvPr>
        </p:nvSpPr>
        <p:spPr>
          <a:xfrm>
            <a:off x="611560" y="1171589"/>
            <a:ext cx="8244916" cy="4968552"/>
          </a:xfrm>
        </p:spPr>
        <p:txBody>
          <a:bodyPr>
            <a:normAutofit/>
          </a:bodyPr>
          <a:lstStyle/>
          <a:p>
            <a:pPr marL="886968" lvl="1" indent="-457200" algn="l">
              <a:buFont typeface="Wingdings" panose="05000000000000000000" pitchFamily="2" charset="2"/>
              <a:buChar char="Ø"/>
              <a:defRPr/>
            </a:pPr>
            <a:r>
              <a:rPr lang="zh-TW" altLang="en-US" sz="3200" b="1" dirty="0">
                <a:solidFill>
                  <a:srgbClr val="FF0000"/>
                </a:solidFill>
                <a:latin typeface="微軟正黑體" panose="020B0604030504040204" pitchFamily="34" charset="-120"/>
                <a:ea typeface="微軟正黑體" panose="020B0604030504040204" pitchFamily="34" charset="-120"/>
              </a:rPr>
              <a:t>報名資格：</a:t>
            </a:r>
            <a:r>
              <a:rPr lang="en-US" altLang="zh-TW" sz="2400" b="1" dirty="0">
                <a:solidFill>
                  <a:schemeClr val="tx1"/>
                </a:solidFill>
                <a:latin typeface="微軟正黑體" panose="020B0604030504040204" pitchFamily="34" charset="-120"/>
                <a:ea typeface="微軟正黑體" panose="020B0604030504040204" pitchFamily="34" charset="-120"/>
              </a:rPr>
              <a:t/>
            </a:r>
            <a:br>
              <a:rPr lang="en-US" altLang="zh-TW" sz="2400" b="1" dirty="0">
                <a:solidFill>
                  <a:schemeClr val="tx1"/>
                </a:solidFill>
                <a:latin typeface="微軟正黑體" panose="020B0604030504040204" pitchFamily="34" charset="-120"/>
                <a:ea typeface="微軟正黑體" panose="020B0604030504040204" pitchFamily="34" charset="-120"/>
              </a:rPr>
            </a:br>
            <a:r>
              <a:rPr lang="zh-TW" altLang="en-US" sz="2400" b="1" dirty="0">
                <a:solidFill>
                  <a:schemeClr val="tx1"/>
                </a:solidFill>
                <a:latin typeface="微軟正黑體" panose="020B0604030504040204" pitchFamily="34" charset="-120"/>
                <a:ea typeface="微軟正黑體" panose="020B0604030504040204" pitchFamily="34" charset="-120"/>
              </a:rPr>
              <a:t>須同時符合學歷條件之一和特別條件之一</a:t>
            </a:r>
            <a:endParaRPr lang="en-US" altLang="zh-TW" sz="2400" b="1" dirty="0">
              <a:solidFill>
                <a:schemeClr val="tx1"/>
              </a:solidFill>
              <a:latin typeface="微軟正黑體" panose="020B0604030504040204" pitchFamily="34" charset="-120"/>
              <a:ea typeface="微軟正黑體" panose="020B0604030504040204" pitchFamily="34" charset="-120"/>
            </a:endParaRPr>
          </a:p>
          <a:p>
            <a:pPr marL="914400" lvl="1" indent="-457200" algn="l">
              <a:buFont typeface="Wingdings" panose="05000000000000000000" pitchFamily="2" charset="2"/>
              <a:buChar char="l"/>
              <a:defRPr/>
            </a:pPr>
            <a:r>
              <a:rPr lang="zh-TW" altLang="en-US" b="1" dirty="0">
                <a:solidFill>
                  <a:schemeClr val="tx1"/>
                </a:solidFill>
                <a:latin typeface="微軟正黑體" panose="020B0604030504040204" pitchFamily="34" charset="-120"/>
                <a:ea typeface="微軟正黑體" panose="020B0604030504040204" pitchFamily="34" charset="-120"/>
              </a:rPr>
              <a:t>學歷條件</a:t>
            </a:r>
            <a:r>
              <a:rPr lang="en-US" altLang="zh-TW" sz="2400" dirty="0">
                <a:solidFill>
                  <a:schemeClr val="tx1"/>
                </a:solidFill>
                <a:latin typeface="微軟正黑體" panose="020B0604030504040204" pitchFamily="34" charset="-120"/>
                <a:ea typeface="微軟正黑體" panose="020B0604030504040204" pitchFamily="34" charset="-120"/>
              </a:rPr>
              <a:t/>
            </a:r>
            <a:br>
              <a:rPr lang="en-US" altLang="zh-TW" sz="2400" dirty="0">
                <a:solidFill>
                  <a:schemeClr val="tx1"/>
                </a:solidFill>
                <a:latin typeface="微軟正黑體" panose="020B0604030504040204" pitchFamily="34" charset="-120"/>
                <a:ea typeface="微軟正黑體" panose="020B0604030504040204" pitchFamily="34" charset="-120"/>
              </a:rPr>
            </a:br>
            <a:r>
              <a:rPr lang="zh-TW" altLang="en-US" sz="2400" dirty="0">
                <a:solidFill>
                  <a:schemeClr val="tx1"/>
                </a:solidFill>
                <a:latin typeface="微軟正黑體" panose="020B0604030504040204" pitchFamily="34" charset="-120"/>
                <a:ea typeface="微軟正黑體" panose="020B0604030504040204" pitchFamily="34" charset="-120"/>
              </a:rPr>
              <a:t>國中或同等學歷</a:t>
            </a:r>
            <a:r>
              <a:rPr lang="en-US" altLang="zh-TW" sz="2400" dirty="0">
                <a:solidFill>
                  <a:schemeClr val="tx1"/>
                </a:solidFill>
                <a:latin typeface="微軟正黑體" panose="020B0604030504040204" pitchFamily="34" charset="-120"/>
                <a:ea typeface="微軟正黑體" panose="020B0604030504040204" pitchFamily="34" charset="-120"/>
              </a:rPr>
              <a:t/>
            </a:r>
            <a:br>
              <a:rPr lang="en-US" altLang="zh-TW" sz="2400" dirty="0">
                <a:solidFill>
                  <a:schemeClr val="tx1"/>
                </a:solidFill>
                <a:latin typeface="微軟正黑體" panose="020B0604030504040204" pitchFamily="34" charset="-120"/>
                <a:ea typeface="微軟正黑體" panose="020B0604030504040204" pitchFamily="34" charset="-120"/>
              </a:rPr>
            </a:br>
            <a:r>
              <a:rPr lang="zh-TW" altLang="en-US" sz="2400" dirty="0">
                <a:solidFill>
                  <a:schemeClr val="tx1"/>
                </a:solidFill>
                <a:latin typeface="微軟正黑體" panose="020B0604030504040204" pitchFamily="34" charset="-120"/>
                <a:ea typeface="微軟正黑體" panose="020B0604030504040204" pitchFamily="34" charset="-120"/>
              </a:rPr>
              <a:t>丙級技術士證或相當於丙級以上技術士證</a:t>
            </a:r>
            <a:endParaRPr lang="en-US" altLang="zh-TW" sz="2400" dirty="0">
              <a:solidFill>
                <a:schemeClr val="tx1"/>
              </a:solidFill>
              <a:latin typeface="微軟正黑體" panose="020B0604030504040204" pitchFamily="34" charset="-120"/>
              <a:ea typeface="微軟正黑體" panose="020B0604030504040204" pitchFamily="34" charset="-120"/>
            </a:endParaRPr>
          </a:p>
          <a:p>
            <a:pPr marL="914400" lvl="1" indent="-457200" algn="l">
              <a:buFont typeface="Wingdings" panose="05000000000000000000" pitchFamily="2" charset="2"/>
              <a:buChar char="l"/>
              <a:defRPr/>
            </a:pPr>
            <a:r>
              <a:rPr lang="zh-TW" altLang="en-US" b="1" dirty="0">
                <a:solidFill>
                  <a:schemeClr val="tx1"/>
                </a:solidFill>
                <a:latin typeface="微軟正黑體" panose="020B0604030504040204" pitchFamily="34" charset="-120"/>
                <a:ea typeface="微軟正黑體" panose="020B0604030504040204" pitchFamily="34" charset="-120"/>
              </a:rPr>
              <a:t>特別條件</a:t>
            </a:r>
            <a:endParaRPr lang="en-US" altLang="zh-TW" b="1" dirty="0">
              <a:solidFill>
                <a:schemeClr val="tx1"/>
              </a:solidFill>
              <a:latin typeface="微軟正黑體" panose="020B0604030504040204" pitchFamily="34" charset="-120"/>
              <a:ea typeface="微軟正黑體" panose="020B0604030504040204" pitchFamily="34" charset="-120"/>
            </a:endParaRPr>
          </a:p>
          <a:p>
            <a:pPr lvl="2" algn="l">
              <a:defRPr/>
            </a:pPr>
            <a:r>
              <a:rPr lang="zh-TW" altLang="en-US" dirty="0">
                <a:solidFill>
                  <a:schemeClr val="tx1"/>
                </a:solidFill>
                <a:latin typeface="微軟正黑體" panose="020B0604030504040204" pitchFamily="34" charset="-120"/>
                <a:ea typeface="微軟正黑體" panose="020B0604030504040204" pitchFamily="34" charset="-120"/>
              </a:rPr>
              <a:t>低收入戶子女   中低收入戶子女</a:t>
            </a:r>
            <a:endParaRPr lang="en-US" altLang="zh-TW" dirty="0">
              <a:solidFill>
                <a:schemeClr val="tx1"/>
              </a:solidFill>
              <a:latin typeface="微軟正黑體" panose="020B0604030504040204" pitchFamily="34" charset="-120"/>
              <a:ea typeface="微軟正黑體" panose="020B0604030504040204" pitchFamily="34" charset="-120"/>
            </a:endParaRPr>
          </a:p>
          <a:p>
            <a:pPr lvl="2" algn="l">
              <a:buClr>
                <a:schemeClr val="bg2"/>
              </a:buClr>
              <a:defRPr/>
            </a:pPr>
            <a:r>
              <a:rPr lang="zh-TW" altLang="en-US" dirty="0">
                <a:solidFill>
                  <a:schemeClr val="tx1"/>
                </a:solidFill>
                <a:latin typeface="微軟正黑體" panose="020B0604030504040204" pitchFamily="34" charset="-120"/>
                <a:ea typeface="微軟正黑體" panose="020B0604030504040204" pitchFamily="34" charset="-120"/>
              </a:rPr>
              <a:t>失業勞工子女   特殊境遇家庭子女</a:t>
            </a:r>
            <a:endParaRPr lang="en-US" altLang="zh-TW" dirty="0">
              <a:solidFill>
                <a:schemeClr val="tx1"/>
              </a:solidFill>
              <a:latin typeface="微軟正黑體" panose="020B0604030504040204" pitchFamily="34" charset="-120"/>
              <a:ea typeface="微軟正黑體" panose="020B0604030504040204" pitchFamily="34" charset="-120"/>
            </a:endParaRPr>
          </a:p>
          <a:p>
            <a:pPr lvl="2" algn="l">
              <a:buClr>
                <a:schemeClr val="bg2"/>
              </a:buClr>
              <a:defRPr/>
            </a:pPr>
            <a:r>
              <a:rPr lang="zh-TW" altLang="en-US" dirty="0">
                <a:solidFill>
                  <a:schemeClr val="tx1"/>
                </a:solidFill>
                <a:latin typeface="微軟正黑體" panose="020B0604030504040204" pitchFamily="34" charset="-120"/>
                <a:ea typeface="微軟正黑體" panose="020B0604030504040204" pitchFamily="34" charset="-120"/>
              </a:rPr>
              <a:t>育幼院童           農漁民子女</a:t>
            </a:r>
            <a:endParaRPr lang="en-US" altLang="zh-TW" dirty="0">
              <a:solidFill>
                <a:schemeClr val="tx1"/>
              </a:solidFill>
              <a:latin typeface="微軟正黑體" panose="020B0604030504040204" pitchFamily="34" charset="-120"/>
              <a:ea typeface="微軟正黑體" panose="020B0604030504040204" pitchFamily="34" charset="-120"/>
            </a:endParaRPr>
          </a:p>
          <a:p>
            <a:pPr lvl="2" algn="l">
              <a:buClr>
                <a:schemeClr val="bg2"/>
              </a:buClr>
              <a:defRPr/>
            </a:pPr>
            <a:r>
              <a:rPr lang="zh-TW" altLang="en-US" dirty="0">
                <a:solidFill>
                  <a:schemeClr val="tx1"/>
                </a:solidFill>
                <a:latin typeface="微軟正黑體" panose="020B0604030504040204" pitchFamily="34" charset="-120"/>
                <a:ea typeface="微軟正黑體" panose="020B0604030504040204" pitchFamily="34" charset="-120"/>
              </a:rPr>
              <a:t>軍公教遺族     </a:t>
            </a:r>
            <a:r>
              <a:rPr lang="zh-TW" altLang="en-US" baseline="30000" dirty="0">
                <a:solidFill>
                  <a:schemeClr val="bg2"/>
                </a:solidFill>
                <a:latin typeface="微軟正黑體" panose="020B0604030504040204" pitchFamily="34" charset="-120"/>
                <a:ea typeface="微軟正黑體" panose="020B0604030504040204" pitchFamily="34" charset="-120"/>
              </a:rPr>
              <a:t>   </a:t>
            </a:r>
            <a:r>
              <a:rPr lang="zh-TW" altLang="en-US" dirty="0">
                <a:solidFill>
                  <a:schemeClr val="tx1"/>
                </a:solidFill>
                <a:latin typeface="微軟正黑體" panose="020B0604030504040204" pitchFamily="34" charset="-120"/>
                <a:ea typeface="微軟正黑體" panose="020B0604030504040204" pitchFamily="34" charset="-120"/>
              </a:rPr>
              <a:t>身心障礙人士子女</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zh-TW" altLang="en-US" dirty="0">
                <a:solidFill>
                  <a:schemeClr val="tx1"/>
                </a:solidFill>
                <a:latin typeface="微軟正黑體" panose="020B0604030504040204" pitchFamily="34" charset="-120"/>
                <a:ea typeface="微軟正黑體" panose="020B0604030504040204" pitchFamily="34" charset="-120"/>
              </a:rPr>
              <a:t>原住民</a:t>
            </a:r>
          </a:p>
        </p:txBody>
      </p:sp>
      <p:sp>
        <p:nvSpPr>
          <p:cNvPr id="5" name="標題 1">
            <a:extLst>
              <a:ext uri="{FF2B5EF4-FFF2-40B4-BE49-F238E27FC236}">
                <a16:creationId xmlns:a16="http://schemas.microsoft.com/office/drawing/2014/main" id="{58614646-579E-4B05-A145-674406C8C7FD}"/>
              </a:ext>
            </a:extLst>
          </p:cNvPr>
          <p:cNvSpPr txBox="1">
            <a:spLocks/>
          </p:cNvSpPr>
          <p:nvPr/>
        </p:nvSpPr>
        <p:spPr>
          <a:xfrm>
            <a:off x="-252536" y="188640"/>
            <a:ext cx="8928992" cy="11521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kern="1200">
                <a:solidFill>
                  <a:schemeClr val="tx1"/>
                </a:solidFill>
                <a:latin typeface="華康硬黑體 Std W7"/>
                <a:ea typeface="華康硬黑體 Std W7"/>
                <a:cs typeface="+mj-cs"/>
              </a:defRPr>
            </a:lvl1pPr>
          </a:lstStyle>
          <a:p>
            <a:pPr>
              <a:defRPr/>
            </a:pPr>
            <a:r>
              <a:rPr lang="en-US" altLang="zh-TW" sz="36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3200" b="1" kern="100" dirty="0">
                <a:solidFill>
                  <a:schemeClr val="tx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基北區</a:t>
            </a:r>
            <a:r>
              <a:rPr lang="en-US" altLang="zh-TW" sz="3200" b="1" dirty="0">
                <a:solidFill>
                  <a:schemeClr val="tx2">
                    <a:lumMod val="75000"/>
                  </a:schemeClr>
                </a:solidFill>
                <a:latin typeface="微軟正黑體" panose="020B0604030504040204" pitchFamily="34" charset="-120"/>
                <a:ea typeface="微軟正黑體" panose="020B0604030504040204" pitchFamily="34" charset="-120"/>
              </a:rPr>
              <a:t>110</a:t>
            </a:r>
            <a:r>
              <a:rPr lang="zh-TW" altLang="en-US" sz="3200" b="1" dirty="0">
                <a:solidFill>
                  <a:schemeClr val="tx2">
                    <a:lumMod val="75000"/>
                  </a:schemeClr>
                </a:solidFill>
                <a:latin typeface="微軟正黑體" panose="020B0604030504040204" pitchFamily="34" charset="-120"/>
                <a:ea typeface="微軟正黑體" panose="020B0604030504040204" pitchFamily="34" charset="-120"/>
              </a:rPr>
              <a:t>學年產業特殊需求類科優先入學</a:t>
            </a:r>
            <a:r>
              <a:rPr lang="en-US" altLang="zh-TW" sz="3200" b="1" dirty="0">
                <a:solidFill>
                  <a:schemeClr val="tx2">
                    <a:lumMod val="75000"/>
                  </a:schemeClr>
                </a:solidFill>
                <a:latin typeface="微軟正黑體" panose="020B0604030504040204" pitchFamily="34" charset="-120"/>
                <a:ea typeface="微軟正黑體" panose="020B0604030504040204" pitchFamily="34" charset="-120"/>
              </a:rPr>
              <a:t/>
            </a:r>
            <a:br>
              <a:rPr lang="en-US" altLang="zh-TW" sz="3200" b="1" dirty="0">
                <a:solidFill>
                  <a:schemeClr val="tx2">
                    <a:lumMod val="75000"/>
                  </a:schemeClr>
                </a:solidFill>
                <a:latin typeface="微軟正黑體" panose="020B0604030504040204" pitchFamily="34" charset="-120"/>
                <a:ea typeface="微軟正黑體" panose="020B0604030504040204" pitchFamily="34" charset="-120"/>
              </a:rPr>
            </a:br>
            <a:r>
              <a:rPr lang="zh-TW" altLang="en-US" sz="3200" b="1" dirty="0">
                <a:solidFill>
                  <a:schemeClr val="tx2">
                    <a:lumMod val="75000"/>
                  </a:schemeClr>
                </a:solidFill>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承辦學校：臺北市立木柵高工</a:t>
            </a:r>
          </a:p>
        </p:txBody>
      </p:sp>
    </p:spTree>
    <p:extLst>
      <p:ext uri="{BB962C8B-B14F-4D97-AF65-F5344CB8AC3E}">
        <p14:creationId xmlns:p14="http://schemas.microsoft.com/office/powerpoint/2010/main" val="1296293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演色-老師PPT設計_工作區域 1 複本 4.jpg"/>
          <p:cNvPicPr>
            <a:picLocks noChangeAspect="1"/>
          </p:cNvPicPr>
          <p:nvPr/>
        </p:nvPicPr>
        <p:blipFill>
          <a:blip r:embed="rId2" cstate="print"/>
          <a:stretch>
            <a:fillRect/>
          </a:stretch>
        </p:blipFill>
        <p:spPr>
          <a:xfrm>
            <a:off x="0" y="0"/>
            <a:ext cx="9144000" cy="6858000"/>
          </a:xfrm>
          <a:prstGeom prst="rect">
            <a:avLst/>
          </a:prstGeom>
        </p:spPr>
      </p:pic>
      <p:sp>
        <p:nvSpPr>
          <p:cNvPr id="6" name="標題 1">
            <a:extLst>
              <a:ext uri="{FF2B5EF4-FFF2-40B4-BE49-F238E27FC236}">
                <a16:creationId xmlns:a16="http://schemas.microsoft.com/office/drawing/2014/main" id="{58614646-579E-4B05-A145-674406C8C7FD}"/>
              </a:ext>
            </a:extLst>
          </p:cNvPr>
          <p:cNvSpPr>
            <a:spLocks noGrp="1"/>
          </p:cNvSpPr>
          <p:nvPr>
            <p:ph type="ctrTitle"/>
          </p:nvPr>
        </p:nvSpPr>
        <p:spPr>
          <a:xfrm>
            <a:off x="-324544" y="188640"/>
            <a:ext cx="8928992" cy="1152128"/>
          </a:xfrm>
        </p:spPr>
        <p:txBody>
          <a:bodyPr>
            <a:normAutofit/>
          </a:bodyPr>
          <a:lstStyle/>
          <a:p>
            <a:pPr>
              <a:defRPr/>
            </a:pPr>
            <a:r>
              <a:rPr lang="en-US" altLang="zh-TW" sz="36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3200" b="1" kern="100" dirty="0">
                <a:solidFill>
                  <a:schemeClr val="tx2">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基北區</a:t>
            </a:r>
            <a:r>
              <a:rPr lang="en-US" altLang="zh-TW" sz="3200" b="1" dirty="0">
                <a:solidFill>
                  <a:schemeClr val="tx2">
                    <a:lumMod val="75000"/>
                  </a:schemeClr>
                </a:solidFill>
                <a:latin typeface="微軟正黑體" panose="020B0604030504040204" pitchFamily="34" charset="-120"/>
                <a:ea typeface="微軟正黑體" panose="020B0604030504040204" pitchFamily="34" charset="-120"/>
              </a:rPr>
              <a:t>110</a:t>
            </a:r>
            <a:r>
              <a:rPr lang="zh-TW" altLang="en-US" sz="3200" b="1" dirty="0">
                <a:solidFill>
                  <a:schemeClr val="tx2">
                    <a:lumMod val="75000"/>
                  </a:schemeClr>
                </a:solidFill>
                <a:latin typeface="微軟正黑體" panose="020B0604030504040204" pitchFamily="34" charset="-120"/>
                <a:ea typeface="微軟正黑體" panose="020B0604030504040204" pitchFamily="34" charset="-120"/>
              </a:rPr>
              <a:t>學年產業特殊需求類科優先入學</a:t>
            </a:r>
            <a:r>
              <a:rPr lang="en-US" altLang="zh-TW" sz="3200" b="1" dirty="0">
                <a:solidFill>
                  <a:schemeClr val="tx2">
                    <a:lumMod val="75000"/>
                  </a:schemeClr>
                </a:solidFill>
                <a:latin typeface="微軟正黑體" panose="020B0604030504040204" pitchFamily="34" charset="-120"/>
                <a:ea typeface="微軟正黑體" panose="020B0604030504040204" pitchFamily="34" charset="-120"/>
              </a:rPr>
              <a:t/>
            </a:r>
            <a:br>
              <a:rPr lang="en-US" altLang="zh-TW" sz="3200" b="1" dirty="0">
                <a:solidFill>
                  <a:schemeClr val="tx2">
                    <a:lumMod val="75000"/>
                  </a:schemeClr>
                </a:solidFill>
                <a:latin typeface="微軟正黑體" panose="020B0604030504040204" pitchFamily="34" charset="-120"/>
                <a:ea typeface="微軟正黑體" panose="020B0604030504040204" pitchFamily="34" charset="-120"/>
              </a:rPr>
            </a:br>
            <a:r>
              <a:rPr lang="zh-TW" altLang="en-US" sz="3200" b="1" dirty="0">
                <a:solidFill>
                  <a:schemeClr val="tx2">
                    <a:lumMod val="75000"/>
                  </a:schemeClr>
                </a:solidFill>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承辦學校：臺北市立木柵高工</a:t>
            </a:r>
          </a:p>
        </p:txBody>
      </p:sp>
      <p:sp>
        <p:nvSpPr>
          <p:cNvPr id="3" name="內容版面配置區 2">
            <a:extLst>
              <a:ext uri="{FF2B5EF4-FFF2-40B4-BE49-F238E27FC236}">
                <a16:creationId xmlns:a16="http://schemas.microsoft.com/office/drawing/2014/main" id="{401E9AC1-05F7-4CD0-B065-68E8BF430E06}"/>
              </a:ext>
            </a:extLst>
          </p:cNvPr>
          <p:cNvSpPr>
            <a:spLocks noGrp="1"/>
          </p:cNvSpPr>
          <p:nvPr>
            <p:ph type="subTitle" idx="1"/>
          </p:nvPr>
        </p:nvSpPr>
        <p:spPr>
          <a:xfrm>
            <a:off x="179512" y="1268760"/>
            <a:ext cx="8568952" cy="5184576"/>
          </a:xfrm>
        </p:spPr>
        <p:txBody>
          <a:bodyPr>
            <a:normAutofit/>
          </a:bodyPr>
          <a:lstStyle/>
          <a:p>
            <a:pPr marL="457200" indent="-457200" algn="l">
              <a:lnSpc>
                <a:spcPct val="120000"/>
              </a:lnSpc>
              <a:spcBef>
                <a:spcPts val="0"/>
              </a:spcBef>
              <a:buFont typeface="Wingdings" panose="05000000000000000000" pitchFamily="2" charset="2"/>
              <a:buChar char="Ø"/>
              <a:defRPr/>
            </a:pPr>
            <a:r>
              <a:rPr lang="zh-TW" altLang="en-US" sz="2800" b="1" dirty="0">
                <a:solidFill>
                  <a:schemeClr val="tx1"/>
                </a:solidFill>
                <a:latin typeface="微軟正黑體" panose="020B0604030504040204" pitchFamily="34" charset="-120"/>
                <a:ea typeface="微軟正黑體" panose="020B0604030504040204" pitchFamily="34" charset="-120"/>
              </a:rPr>
              <a:t>教育部國民及學前教育署</a:t>
            </a:r>
            <a:r>
              <a:rPr lang="en-US" altLang="zh-TW" sz="2800" b="1" dirty="0">
                <a:solidFill>
                  <a:schemeClr val="tx1"/>
                </a:solidFill>
                <a:latin typeface="微軟正黑體" panose="020B0604030504040204" pitchFamily="34" charset="-120"/>
                <a:ea typeface="微軟正黑體" panose="020B0604030504040204" pitchFamily="34" charset="-120"/>
              </a:rPr>
              <a:t/>
            </a:r>
            <a:br>
              <a:rPr lang="en-US" altLang="zh-TW" sz="2800" b="1" dirty="0">
                <a:solidFill>
                  <a:schemeClr val="tx1"/>
                </a:solidFill>
                <a:latin typeface="微軟正黑體" panose="020B0604030504040204" pitchFamily="34" charset="-120"/>
                <a:ea typeface="微軟正黑體" panose="020B0604030504040204" pitchFamily="34" charset="-120"/>
              </a:rPr>
            </a:br>
            <a:r>
              <a:rPr lang="zh-TW" altLang="en-US" sz="2800" b="1" dirty="0">
                <a:solidFill>
                  <a:schemeClr val="tx1"/>
                </a:solidFill>
                <a:latin typeface="微軟正黑體" panose="020B0604030504040204" pitchFamily="34" charset="-120"/>
                <a:ea typeface="微軟正黑體" panose="020B0604030504040204" pitchFamily="34" charset="-120"/>
              </a:rPr>
              <a:t>產業特殊需求類科獎補助作業要點</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marL="457200" indent="-457200" algn="l">
              <a:lnSpc>
                <a:spcPct val="120000"/>
              </a:lnSpc>
              <a:spcBef>
                <a:spcPts val="600"/>
              </a:spcBef>
              <a:buFont typeface="Wingdings" panose="05000000000000000000" pitchFamily="2" charset="2"/>
              <a:buChar char="Ø"/>
              <a:defRPr/>
            </a:pPr>
            <a:r>
              <a:rPr lang="zh-TW" altLang="en-US" sz="2800" dirty="0">
                <a:solidFill>
                  <a:schemeClr val="tx1"/>
                </a:solidFill>
                <a:latin typeface="微軟正黑體" panose="020B0604030504040204" pitchFamily="34" charset="-120"/>
                <a:ea typeface="微軟正黑體" panose="020B0604030504040204" pitchFamily="34" charset="-120"/>
              </a:rPr>
              <a:t>基北區</a:t>
            </a:r>
            <a:r>
              <a:rPr lang="en-US" altLang="zh-TW" sz="2800" dirty="0">
                <a:solidFill>
                  <a:schemeClr val="tx1"/>
                </a:solidFill>
                <a:latin typeface="微軟正黑體" panose="020B0604030504040204" pitchFamily="34" charset="-120"/>
                <a:ea typeface="微軟正黑體" panose="020B0604030504040204" pitchFamily="34" charset="-120"/>
              </a:rPr>
              <a:t>110</a:t>
            </a:r>
            <a:r>
              <a:rPr lang="zh-TW" altLang="en-US" sz="2800" dirty="0">
                <a:solidFill>
                  <a:schemeClr val="tx1"/>
                </a:solidFill>
                <a:latin typeface="微軟正黑體" panose="020B0604030504040204" pitchFamily="34" charset="-120"/>
                <a:ea typeface="微軟正黑體" panose="020B0604030504040204" pitchFamily="34" charset="-120"/>
              </a:rPr>
              <a:t>學年度：</a:t>
            </a:r>
            <a:r>
              <a:rPr lang="en-US" altLang="zh-TW" sz="2800" dirty="0">
                <a:solidFill>
                  <a:schemeClr val="tx1"/>
                </a:solidFill>
                <a:latin typeface="微軟正黑體" panose="020B0604030504040204" pitchFamily="34" charset="-120"/>
                <a:ea typeface="微軟正黑體" panose="020B0604030504040204" pitchFamily="34" charset="-120"/>
              </a:rPr>
              <a:t>11</a:t>
            </a:r>
            <a:r>
              <a:rPr lang="zh-TW" altLang="en-US" sz="2800" dirty="0">
                <a:solidFill>
                  <a:schemeClr val="tx1"/>
                </a:solidFill>
                <a:latin typeface="微軟正黑體" panose="020B0604030504040204" pitchFamily="34" charset="-120"/>
                <a:ea typeface="微軟正黑體" panose="020B0604030504040204" pitchFamily="34" charset="-120"/>
              </a:rPr>
              <a:t>校</a:t>
            </a:r>
            <a:r>
              <a:rPr lang="en-US" altLang="zh-TW" sz="2800" dirty="0">
                <a:solidFill>
                  <a:schemeClr val="tx1"/>
                </a:solidFill>
                <a:latin typeface="微軟正黑體" panose="020B0604030504040204" pitchFamily="34" charset="-120"/>
                <a:ea typeface="微軟正黑體" panose="020B0604030504040204" pitchFamily="34" charset="-120"/>
              </a:rPr>
              <a:t>8</a:t>
            </a:r>
            <a:r>
              <a:rPr lang="zh-TW" altLang="en-US" sz="2800" dirty="0">
                <a:solidFill>
                  <a:schemeClr val="tx1"/>
                </a:solidFill>
                <a:latin typeface="微軟正黑體" panose="020B0604030504040204" pitchFamily="34" charset="-120"/>
                <a:ea typeface="微軟正黑體" panose="020B0604030504040204" pitchFamily="34" charset="-120"/>
              </a:rPr>
              <a:t>群</a:t>
            </a:r>
            <a:r>
              <a:rPr lang="en-US" altLang="zh-TW" sz="2800" dirty="0">
                <a:solidFill>
                  <a:schemeClr val="tx1"/>
                </a:solidFill>
                <a:latin typeface="微軟正黑體" panose="020B0604030504040204" pitchFamily="34" charset="-120"/>
                <a:ea typeface="微軟正黑體" panose="020B0604030504040204" pitchFamily="34" charset="-120"/>
              </a:rPr>
              <a:t>14</a:t>
            </a:r>
            <a:r>
              <a:rPr lang="zh-TW" altLang="en-US" sz="2800" dirty="0">
                <a:solidFill>
                  <a:schemeClr val="tx1"/>
                </a:solidFill>
                <a:latin typeface="微軟正黑體" panose="020B0604030504040204" pitchFamily="34" charset="-120"/>
                <a:ea typeface="微軟正黑體" panose="020B0604030504040204" pitchFamily="34" charset="-120"/>
              </a:rPr>
              <a:t>科</a:t>
            </a:r>
            <a:r>
              <a:rPr lang="en-US" altLang="zh-TW" sz="2800" dirty="0">
                <a:solidFill>
                  <a:schemeClr val="tx1"/>
                </a:solidFill>
                <a:latin typeface="微軟正黑體" panose="020B0604030504040204" pitchFamily="34" charset="-120"/>
                <a:ea typeface="微軟正黑體" panose="020B0604030504040204" pitchFamily="34" charset="-120"/>
              </a:rPr>
              <a:t>132</a:t>
            </a:r>
            <a:r>
              <a:rPr lang="zh-TW" altLang="en-US" sz="2800" dirty="0">
                <a:solidFill>
                  <a:schemeClr val="tx1"/>
                </a:solidFill>
                <a:latin typeface="微軟正黑體" panose="020B0604030504040204" pitchFamily="34" charset="-120"/>
                <a:ea typeface="微軟正黑體" panose="020B0604030504040204" pitchFamily="34" charset="-120"/>
              </a:rPr>
              <a:t>名</a:t>
            </a:r>
            <a:endParaRPr lang="en-US" altLang="zh-TW" sz="2800" dirty="0">
              <a:solidFill>
                <a:schemeClr val="tx1"/>
              </a:solidFill>
              <a:latin typeface="微軟正黑體" panose="020B0604030504040204" pitchFamily="34" charset="-120"/>
              <a:ea typeface="微軟正黑體" panose="020B0604030504040204" pitchFamily="34" charset="-120"/>
            </a:endParaRPr>
          </a:p>
          <a:p>
            <a:pPr marL="896938" indent="-457200" algn="l">
              <a:lnSpc>
                <a:spcPct val="120000"/>
              </a:lnSpc>
              <a:spcBef>
                <a:spcPts val="0"/>
              </a:spcBef>
              <a:buFont typeface="Wingdings" panose="05000000000000000000" pitchFamily="2" charset="2"/>
              <a:buChar char="u"/>
              <a:defRPr/>
            </a:pPr>
            <a:r>
              <a:rPr lang="zh-TW" altLang="en-US" sz="2000" dirty="0">
                <a:solidFill>
                  <a:schemeClr val="tx1"/>
                </a:solidFill>
                <a:latin typeface="微軟正黑體" panose="020B0604030504040204" pitchFamily="34" charset="-120"/>
                <a:ea typeface="微軟正黑體" panose="020B0604030504040204" pitchFamily="34" charset="-120"/>
              </a:rPr>
              <a:t>機械群：模具科、鑄造科、板金科、配管科</a:t>
            </a:r>
          </a:p>
          <a:p>
            <a:pPr marL="896938" indent="-457200" algn="l">
              <a:lnSpc>
                <a:spcPct val="120000"/>
              </a:lnSpc>
              <a:spcBef>
                <a:spcPts val="0"/>
              </a:spcBef>
              <a:buFont typeface="Wingdings" panose="05000000000000000000" pitchFamily="2" charset="2"/>
              <a:buChar char="u"/>
              <a:defRPr/>
            </a:pPr>
            <a:r>
              <a:rPr lang="zh-TW" altLang="en-US" sz="2000" dirty="0">
                <a:solidFill>
                  <a:schemeClr val="tx1"/>
                </a:solidFill>
                <a:latin typeface="微軟正黑體" panose="020B0604030504040204" pitchFamily="34" charset="-120"/>
                <a:ea typeface="微軟正黑體" panose="020B0604030504040204" pitchFamily="34" charset="-120"/>
              </a:rPr>
              <a:t>動力機械群：重機科</a:t>
            </a:r>
          </a:p>
          <a:p>
            <a:pPr marL="896938" indent="-457200" algn="l">
              <a:lnSpc>
                <a:spcPct val="120000"/>
              </a:lnSpc>
              <a:spcBef>
                <a:spcPts val="0"/>
              </a:spcBef>
              <a:buFont typeface="Wingdings" panose="05000000000000000000" pitchFamily="2" charset="2"/>
              <a:buChar char="u"/>
              <a:defRPr/>
            </a:pPr>
            <a:r>
              <a:rPr lang="zh-TW" altLang="en-US" sz="2000" dirty="0">
                <a:solidFill>
                  <a:schemeClr val="tx1"/>
                </a:solidFill>
                <a:latin typeface="微軟正黑體" panose="020B0604030504040204" pitchFamily="34" charset="-120"/>
                <a:ea typeface="微軟正黑體" panose="020B0604030504040204" pitchFamily="34" charset="-120"/>
              </a:rPr>
              <a:t>土木與建築群：空間測繪科</a:t>
            </a:r>
            <a:r>
              <a:rPr lang="en-US" altLang="zh-TW" sz="2000" dirty="0">
                <a:solidFill>
                  <a:schemeClr val="tx1"/>
                </a:solidFill>
                <a:latin typeface="微軟正黑體" panose="020B0604030504040204" pitchFamily="34" charset="-120"/>
                <a:ea typeface="微軟正黑體" panose="020B0604030504040204" pitchFamily="34" charset="-120"/>
              </a:rPr>
              <a:t>/</a:t>
            </a:r>
            <a:r>
              <a:rPr lang="zh-TW" altLang="en-US" sz="2000" dirty="0">
                <a:solidFill>
                  <a:schemeClr val="tx1"/>
                </a:solidFill>
                <a:latin typeface="微軟正黑體" panose="020B0604030504040204" pitchFamily="34" charset="-120"/>
                <a:ea typeface="微軟正黑體" panose="020B0604030504040204" pitchFamily="34" charset="-120"/>
              </a:rPr>
              <a:t>土木科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896938" indent="-457200" algn="l">
              <a:lnSpc>
                <a:spcPct val="120000"/>
              </a:lnSpc>
              <a:spcBef>
                <a:spcPts val="0"/>
              </a:spcBef>
              <a:buFont typeface="Wingdings" panose="05000000000000000000" pitchFamily="2" charset="2"/>
              <a:buChar char="u"/>
              <a:defRPr/>
            </a:pPr>
            <a:r>
              <a:rPr lang="zh-TW" altLang="en-US" sz="2000" dirty="0">
                <a:solidFill>
                  <a:schemeClr val="tx1"/>
                </a:solidFill>
                <a:latin typeface="微軟正黑體" panose="020B0604030504040204" pitchFamily="34" charset="-120"/>
                <a:ea typeface="微軟正黑體" panose="020B0604030504040204" pitchFamily="34" charset="-120"/>
              </a:rPr>
              <a:t>設計群：陶瓷工程科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896938" indent="-457200" algn="l">
              <a:lnSpc>
                <a:spcPct val="120000"/>
              </a:lnSpc>
              <a:spcBef>
                <a:spcPts val="0"/>
              </a:spcBef>
              <a:buFont typeface="Wingdings" panose="05000000000000000000" pitchFamily="2" charset="2"/>
              <a:buChar char="u"/>
              <a:defRPr/>
            </a:pPr>
            <a:r>
              <a:rPr lang="zh-TW" altLang="en-US" sz="2000" dirty="0">
                <a:solidFill>
                  <a:schemeClr val="tx1"/>
                </a:solidFill>
                <a:latin typeface="微軟正黑體" panose="020B0604030504040204" pitchFamily="34" charset="-120"/>
                <a:ea typeface="微軟正黑體" panose="020B0604030504040204" pitchFamily="34" charset="-120"/>
              </a:rPr>
              <a:t>農業群：農場經營科、園藝科</a:t>
            </a:r>
          </a:p>
          <a:p>
            <a:pPr marL="896938" indent="-457200" algn="l">
              <a:lnSpc>
                <a:spcPct val="120000"/>
              </a:lnSpc>
              <a:spcBef>
                <a:spcPts val="0"/>
              </a:spcBef>
              <a:buFont typeface="Wingdings" panose="05000000000000000000" pitchFamily="2" charset="2"/>
              <a:buChar char="u"/>
              <a:defRPr/>
            </a:pPr>
            <a:r>
              <a:rPr lang="zh-TW" altLang="en-US" sz="2000" dirty="0">
                <a:solidFill>
                  <a:schemeClr val="tx1"/>
                </a:solidFill>
                <a:latin typeface="微軟正黑體" panose="020B0604030504040204" pitchFamily="34" charset="-120"/>
                <a:ea typeface="微軟正黑體" panose="020B0604030504040204" pitchFamily="34" charset="-120"/>
              </a:rPr>
              <a:t>海事群：航海科、輪機科</a:t>
            </a:r>
          </a:p>
          <a:p>
            <a:pPr marL="896938" indent="-457200" algn="l">
              <a:lnSpc>
                <a:spcPct val="120000"/>
              </a:lnSpc>
              <a:spcBef>
                <a:spcPts val="0"/>
              </a:spcBef>
              <a:buFont typeface="Wingdings" panose="05000000000000000000" pitchFamily="2" charset="2"/>
              <a:buChar char="u"/>
              <a:defRPr/>
            </a:pPr>
            <a:r>
              <a:rPr lang="zh-TW" altLang="en-US" sz="2000" dirty="0">
                <a:solidFill>
                  <a:schemeClr val="tx1"/>
                </a:solidFill>
                <a:latin typeface="微軟正黑體" panose="020B0604030504040204" pitchFamily="34" charset="-120"/>
                <a:ea typeface="微軟正黑體" panose="020B0604030504040204" pitchFamily="34" charset="-120"/>
              </a:rPr>
              <a:t>水產群：漁業科、水產養殖科</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896938" indent="-457200" algn="l">
              <a:lnSpc>
                <a:spcPct val="120000"/>
              </a:lnSpc>
              <a:spcBef>
                <a:spcPts val="0"/>
              </a:spcBef>
              <a:buFont typeface="Wingdings" panose="05000000000000000000" pitchFamily="2" charset="2"/>
              <a:buChar char="u"/>
              <a:defRPr/>
            </a:pPr>
            <a:r>
              <a:rPr lang="zh-TW" altLang="en-US" sz="2000" dirty="0">
                <a:solidFill>
                  <a:schemeClr val="tx1"/>
                </a:solidFill>
                <a:latin typeface="微軟正黑體" panose="020B0604030504040204" pitchFamily="34" charset="-120"/>
                <a:ea typeface="微軟正黑體" panose="020B0604030504040204" pitchFamily="34" charset="-120"/>
              </a:rPr>
              <a:t>商業管理群：航運管理科</a:t>
            </a:r>
          </a:p>
        </p:txBody>
      </p:sp>
      <p:sp>
        <p:nvSpPr>
          <p:cNvPr id="7" name="文字方塊 6"/>
          <p:cNvSpPr txBox="1"/>
          <p:nvPr/>
        </p:nvSpPr>
        <p:spPr>
          <a:xfrm>
            <a:off x="755576" y="5957944"/>
            <a:ext cx="6984776" cy="562590"/>
          </a:xfrm>
          <a:prstGeom prst="rect">
            <a:avLst/>
          </a:prstGeom>
          <a:solidFill>
            <a:schemeClr val="accent6">
              <a:lumMod val="20000"/>
              <a:lumOff val="80000"/>
            </a:schemeClr>
          </a:solidFill>
          <a:ln w="6350">
            <a:solidFill>
              <a:schemeClr val="tx1"/>
            </a:solidFill>
          </a:ln>
        </p:spPr>
        <p:txBody>
          <a:bodyPr wrap="square" rtlCol="0">
            <a:spAutoFit/>
          </a:bodyPr>
          <a:lstStyle/>
          <a:p>
            <a:pPr>
              <a:lnSpc>
                <a:spcPct val="120000"/>
              </a:lnSpc>
              <a:defRPr/>
            </a:pPr>
            <a:r>
              <a:rPr lang="zh-TW" altLang="en-US" sz="28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優點特色：選讀適用科別，享有學費、雜費補助</a:t>
            </a:r>
          </a:p>
        </p:txBody>
      </p:sp>
    </p:spTree>
    <p:extLst>
      <p:ext uri="{BB962C8B-B14F-4D97-AF65-F5344CB8AC3E}">
        <p14:creationId xmlns:p14="http://schemas.microsoft.com/office/powerpoint/2010/main" val="34355076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90" y="0"/>
            <a:ext cx="9097589" cy="6858000"/>
          </a:xfrm>
        </p:spPr>
      </p:pic>
      <p:sp>
        <p:nvSpPr>
          <p:cNvPr id="2" name="標題 1"/>
          <p:cNvSpPr>
            <a:spLocks noGrp="1"/>
          </p:cNvSpPr>
          <p:nvPr>
            <p:ph type="title"/>
          </p:nvPr>
        </p:nvSpPr>
        <p:spPr>
          <a:xfrm>
            <a:off x="457584" y="2636912"/>
            <a:ext cx="8229600" cy="1143000"/>
          </a:xfrm>
        </p:spPr>
        <p:txBody>
          <a:bodyPr>
            <a:normAutofit/>
          </a:bodyPr>
          <a:lstStyle/>
          <a:p>
            <a:r>
              <a:rPr lang="zh-TW" altLang="en-US" sz="4400" dirty="0">
                <a:latin typeface="微軟正黑體" panose="020B0604030504040204" pitchFamily="34" charset="-120"/>
                <a:ea typeface="微軟正黑體" panose="020B0604030504040204" pitchFamily="34" charset="-120"/>
              </a:rPr>
              <a:t> </a:t>
            </a:r>
            <a:r>
              <a:rPr lang="zh-TW" altLang="en-US" sz="5400" b="1" dirty="0">
                <a:solidFill>
                  <a:schemeClr val="bg1"/>
                </a:solidFill>
                <a:latin typeface="微軟正黑體" panose="020B0604030504040204" pitchFamily="34" charset="-120"/>
                <a:ea typeface="微軟正黑體" panose="020B0604030504040204" pitchFamily="34" charset="-120"/>
              </a:rPr>
              <a:t>實用技能學程</a:t>
            </a:r>
            <a:endParaRPr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079444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2" name="標題 1">
            <a:extLst>
              <a:ext uri="{FF2B5EF4-FFF2-40B4-BE49-F238E27FC236}">
                <a16:creationId xmlns:a16="http://schemas.microsoft.com/office/drawing/2014/main" id="{4A6EB7A6-01AA-4E66-940F-D208C7ABB75F}"/>
              </a:ext>
            </a:extLst>
          </p:cNvPr>
          <p:cNvSpPr>
            <a:spLocks noGrp="1"/>
          </p:cNvSpPr>
          <p:nvPr>
            <p:ph type="ctrTitle"/>
          </p:nvPr>
        </p:nvSpPr>
        <p:spPr>
          <a:xfrm>
            <a:off x="1747689" y="260648"/>
            <a:ext cx="5648623" cy="722603"/>
          </a:xfrm>
        </p:spPr>
        <p:txBody>
          <a:bodyPr>
            <a:normAutofit/>
          </a:bodyPr>
          <a:lstStyle/>
          <a:p>
            <a:r>
              <a:rPr lang="zh-TW" altLang="en-US" sz="4000" b="1" dirty="0">
                <a:solidFill>
                  <a:schemeClr val="accent1">
                    <a:lumMod val="50000"/>
                  </a:schemeClr>
                </a:solidFill>
                <a:latin typeface="微軟正黑體" panose="020B0604030504040204" pitchFamily="34" charset="-120"/>
                <a:ea typeface="微軟正黑體" panose="020B0604030504040204" pitchFamily="34" charset="-120"/>
              </a:rPr>
              <a:t>實用技能學程入學</a:t>
            </a:r>
          </a:p>
        </p:txBody>
      </p:sp>
      <p:sp>
        <p:nvSpPr>
          <p:cNvPr id="138243" name="內容版面配置區 2">
            <a:extLst>
              <a:ext uri="{FF2B5EF4-FFF2-40B4-BE49-F238E27FC236}">
                <a16:creationId xmlns:a16="http://schemas.microsoft.com/office/drawing/2014/main" id="{227CD949-A7A1-41B0-8E45-86B641B4ECF1}"/>
              </a:ext>
            </a:extLst>
          </p:cNvPr>
          <p:cNvSpPr>
            <a:spLocks noGrp="1"/>
          </p:cNvSpPr>
          <p:nvPr>
            <p:ph type="subTitle" idx="1"/>
          </p:nvPr>
        </p:nvSpPr>
        <p:spPr>
          <a:xfrm>
            <a:off x="899593" y="1196752"/>
            <a:ext cx="7344816" cy="5256584"/>
          </a:xfrm>
        </p:spPr>
        <p:txBody>
          <a:bodyPr>
            <a:normAutofit/>
          </a:bodyPr>
          <a:lstStyle/>
          <a:p>
            <a:pPr marL="457200" indent="-457200" algn="l">
              <a:spcBef>
                <a:spcPts val="600"/>
              </a:spcBef>
              <a:buClr>
                <a:srgbClr val="FF0000"/>
              </a:buClr>
              <a:buFont typeface="Wingdings" panose="05000000000000000000" pitchFamily="2" charset="2"/>
              <a:buChar char="Ø"/>
            </a:pPr>
            <a:r>
              <a:rPr lang="zh-TW" altLang="en-US" sz="2600" dirty="0">
                <a:solidFill>
                  <a:schemeClr val="tx1"/>
                </a:solidFill>
                <a:latin typeface="微軟正黑體" panose="020B0604030504040204" pitchFamily="34" charset="-120"/>
                <a:ea typeface="微軟正黑體" panose="020B0604030504040204" pitchFamily="34" charset="-120"/>
              </a:rPr>
              <a:t>實用技能學程是以學生為中心、學校為本位的教育，注重學生多元性向與適性發展教育環境。</a:t>
            </a:r>
            <a:endParaRPr lang="en-US" altLang="zh-TW" sz="2600" dirty="0">
              <a:solidFill>
                <a:schemeClr val="tx1"/>
              </a:solidFill>
              <a:latin typeface="微軟正黑體" panose="020B0604030504040204" pitchFamily="34" charset="-120"/>
              <a:ea typeface="微軟正黑體" panose="020B0604030504040204" pitchFamily="34" charset="-120"/>
            </a:endParaRPr>
          </a:p>
          <a:p>
            <a:pPr marL="457200" indent="-457200" algn="l">
              <a:spcBef>
                <a:spcPts val="600"/>
              </a:spcBef>
              <a:buClr>
                <a:srgbClr val="FF0000"/>
              </a:buClr>
              <a:buFont typeface="Wingdings" panose="05000000000000000000" pitchFamily="2" charset="2"/>
              <a:buChar char="Ø"/>
            </a:pPr>
            <a:r>
              <a:rPr lang="zh-TW" altLang="en-US" sz="2600" dirty="0">
                <a:solidFill>
                  <a:schemeClr val="tx1"/>
                </a:solidFill>
                <a:latin typeface="微軟正黑體" panose="020B0604030504040204" pitchFamily="34" charset="-120"/>
                <a:ea typeface="微軟正黑體" panose="020B0604030504040204" pitchFamily="34" charset="-120"/>
              </a:rPr>
              <a:t>課程設計是延續國中技藝教育課程，為具有技藝傾向、就業意願和想學習一技之長的學生所設計的學習環境。</a:t>
            </a:r>
            <a:endParaRPr lang="en-US" altLang="zh-TW" sz="2600" dirty="0">
              <a:solidFill>
                <a:schemeClr val="tx1"/>
              </a:solidFill>
              <a:latin typeface="微軟正黑體" panose="020B0604030504040204" pitchFamily="34" charset="-120"/>
              <a:ea typeface="微軟正黑體" panose="020B0604030504040204" pitchFamily="34" charset="-120"/>
            </a:endParaRPr>
          </a:p>
          <a:p>
            <a:pPr marL="457200" indent="-457200" algn="l">
              <a:spcBef>
                <a:spcPts val="600"/>
              </a:spcBef>
              <a:buClr>
                <a:srgbClr val="FF0000"/>
              </a:buClr>
              <a:buFont typeface="Wingdings" panose="05000000000000000000" pitchFamily="2" charset="2"/>
              <a:buChar char="Ø"/>
            </a:pPr>
            <a:r>
              <a:rPr lang="zh-TW" altLang="en-US" sz="2600" dirty="0">
                <a:solidFill>
                  <a:schemeClr val="tx1"/>
                </a:solidFill>
                <a:latin typeface="微軟正黑體" panose="020B0604030504040204" pitchFamily="34" charset="-120"/>
                <a:ea typeface="微軟正黑體" panose="020B0604030504040204" pitchFamily="34" charset="-120"/>
              </a:rPr>
              <a:t>採</a:t>
            </a:r>
            <a:r>
              <a:rPr lang="zh-TW" altLang="en-US" sz="2600" b="1" dirty="0">
                <a:solidFill>
                  <a:srgbClr val="FF0000"/>
                </a:solidFill>
                <a:latin typeface="微軟正黑體" panose="020B0604030504040204" pitchFamily="34" charset="-120"/>
                <a:ea typeface="微軟正黑體" panose="020B0604030504040204" pitchFamily="34" charset="-120"/>
              </a:rPr>
              <a:t>分區分發</a:t>
            </a:r>
            <a:r>
              <a:rPr lang="zh-TW" altLang="en-US" sz="2600" dirty="0">
                <a:solidFill>
                  <a:schemeClr val="tx1"/>
                </a:solidFill>
                <a:latin typeface="微軟正黑體" panose="020B0604030504040204" pitchFamily="34" charset="-120"/>
                <a:ea typeface="微軟正黑體" panose="020B0604030504040204" pitchFamily="34" charset="-120"/>
              </a:rPr>
              <a:t>方式。曾選習國中技藝教育學生優先分發，未曾選習國中技藝教育學生次之。</a:t>
            </a:r>
            <a:endParaRPr lang="en-US" altLang="zh-TW" sz="2600" dirty="0">
              <a:solidFill>
                <a:schemeClr val="tx1"/>
              </a:solidFill>
              <a:latin typeface="微軟正黑體" panose="020B0604030504040204" pitchFamily="34" charset="-120"/>
              <a:ea typeface="微軟正黑體" panose="020B0604030504040204" pitchFamily="34" charset="-120"/>
            </a:endParaRPr>
          </a:p>
          <a:p>
            <a:pPr marL="457200" indent="-457200" algn="l">
              <a:spcBef>
                <a:spcPts val="600"/>
              </a:spcBef>
              <a:buClr>
                <a:srgbClr val="FF0000"/>
              </a:buClr>
              <a:buFont typeface="Wingdings" panose="05000000000000000000" pitchFamily="2" charset="2"/>
              <a:buChar char="Ø"/>
            </a:pPr>
            <a:r>
              <a:rPr lang="zh-TW" altLang="en-US" sz="2800" dirty="0">
                <a:solidFill>
                  <a:schemeClr val="tx1"/>
                </a:solidFill>
                <a:latin typeface="微軟正黑體" panose="020B0604030504040204" pitchFamily="34" charset="-120"/>
                <a:ea typeface="微軟正黑體" panose="020B0604030504040204" pitchFamily="34" charset="-120"/>
              </a:rPr>
              <a:t>總召學校：</a:t>
            </a:r>
            <a:r>
              <a:rPr lang="zh-TW" altLang="en-US" sz="2800" b="1" u="sng" dirty="0">
                <a:solidFill>
                  <a:srgbClr val="FF0000"/>
                </a:solidFill>
                <a:latin typeface="微軟正黑體" panose="020B0604030504040204" pitchFamily="34" charset="-120"/>
                <a:ea typeface="微軟正黑體" panose="020B0604030504040204" pitchFamily="34" charset="-120"/>
              </a:rPr>
              <a:t>國立南投高商</a:t>
            </a:r>
          </a:p>
          <a:p>
            <a:endParaRPr lang="zh-TW" altLang="en-US" sz="2800" dirty="0">
              <a:solidFill>
                <a:srgbClr val="FF3399"/>
              </a:solidFill>
              <a:latin typeface="文鼎粗圓" pitchFamily="49" charset="-120"/>
              <a:ea typeface="文鼎粗圓" pitchFamily="49" charset="-120"/>
            </a:endParaRPr>
          </a:p>
        </p:txBody>
      </p:sp>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200">
                <a:solidFill>
                  <a:srgbClr val="898989"/>
                </a:solidFill>
                <a:latin typeface="微軟正黑體" panose="020B0604030504040204" pitchFamily="34" charset="-120"/>
                <a:ea typeface="微軟正黑體" panose="020B0604030504040204" pitchFamily="34" charset="-120"/>
              </a:rPr>
              <a:pPr>
                <a:spcBef>
                  <a:spcPct val="0"/>
                </a:spcBef>
                <a:buClrTx/>
                <a:buSzTx/>
                <a:buFontTx/>
                <a:buNone/>
              </a:pPr>
              <a:t>98</a:t>
            </a:fld>
            <a:endParaRPr lang="zh-TW" altLang="en-US" sz="1200">
              <a:solidFill>
                <a:srgbClr val="89898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0475855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演色-老師PPT設計_工作區域 1 複本 4.jpg"/>
          <p:cNvPicPr>
            <a:picLocks noChangeAspect="1"/>
          </p:cNvPicPr>
          <p:nvPr/>
        </p:nvPicPr>
        <p:blipFill>
          <a:blip r:embed="rId3" cstate="print"/>
          <a:stretch>
            <a:fillRect/>
          </a:stretch>
        </p:blipFill>
        <p:spPr>
          <a:xfrm>
            <a:off x="0" y="0"/>
            <a:ext cx="9144000" cy="6858000"/>
          </a:xfrm>
          <a:prstGeom prst="rect">
            <a:avLst/>
          </a:prstGeom>
        </p:spPr>
      </p:pic>
      <p:sp>
        <p:nvSpPr>
          <p:cNvPr id="138244" name="投影片編號版面配置區 3">
            <a:extLst>
              <a:ext uri="{FF2B5EF4-FFF2-40B4-BE49-F238E27FC236}">
                <a16:creationId xmlns:a16="http://schemas.microsoft.com/office/drawing/2014/main" id="{721E5653-2B0A-4925-A464-0B66FE9B01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B2AEF630-306A-4847-813D-293B8FA8D9AE}" type="slidenum">
              <a:rPr lang="zh-TW" altLang="en-US" sz="1100">
                <a:solidFill>
                  <a:schemeClr val="bg1"/>
                </a:solidFill>
                <a:latin typeface="微軟正黑體" panose="020B0604030504040204" pitchFamily="34" charset="-120"/>
                <a:ea typeface="微軟正黑體" panose="020B0604030504040204" pitchFamily="34" charset="-120"/>
              </a:rPr>
              <a:pPr>
                <a:spcBef>
                  <a:spcPct val="0"/>
                </a:spcBef>
                <a:buClrTx/>
                <a:buSzTx/>
                <a:buFontTx/>
                <a:buNone/>
              </a:pPr>
              <a:t>99</a:t>
            </a:fld>
            <a:endParaRPr lang="zh-TW" altLang="en-US" sz="1100" dirty="0">
              <a:solidFill>
                <a:schemeClr val="bg1"/>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971600" y="139586"/>
            <a:ext cx="5379458" cy="615020"/>
            <a:chOff x="403324" y="264503"/>
            <a:chExt cx="5379458" cy="556146"/>
          </a:xfrm>
          <a:solidFill>
            <a:srgbClr val="FFFF00"/>
          </a:solidFill>
        </p:grpSpPr>
        <p:sp>
          <p:nvSpPr>
            <p:cNvPr id="10" name="矩形 9"/>
            <p:cNvSpPr/>
            <p:nvPr/>
          </p:nvSpPr>
          <p:spPr>
            <a:xfrm>
              <a:off x="403324" y="264503"/>
              <a:ext cx="5379458" cy="528805"/>
            </a:xfrm>
            <a:prstGeom prst="rect">
              <a:avLst/>
            </a:prstGeom>
            <a:grp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文字方塊 10"/>
            <p:cNvSpPr txBox="1"/>
            <p:nvPr/>
          </p:nvSpPr>
          <p:spPr>
            <a:xfrm>
              <a:off x="403324" y="291844"/>
              <a:ext cx="5379458" cy="528805"/>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419739" tIns="66040" rIns="66040" bIns="66040" numCol="1" spcCol="1270" anchor="ctr" anchorCtr="0">
              <a:noAutofit/>
            </a:bodyPr>
            <a:lstStyle/>
            <a:p>
              <a:pPr lvl="0" defTabSz="1155700">
                <a:lnSpc>
                  <a:spcPct val="90000"/>
                </a:lnSpc>
                <a:spcAft>
                  <a:spcPct val="35000"/>
                </a:spcAft>
              </a:pPr>
              <a:r>
                <a:rPr lang="zh-TW" altLang="en-US" sz="2800" b="1" dirty="0">
                  <a:solidFill>
                    <a:schemeClr val="bg1"/>
                  </a:solidFill>
                  <a:latin typeface="微軟正黑體" panose="020B0604030504040204" pitchFamily="34" charset="-120"/>
                  <a:ea typeface="微軟正黑體" panose="020B0604030504040204" pitchFamily="34" charset="-120"/>
                </a:rPr>
                <a:t>實用技能學程</a:t>
              </a:r>
              <a:endParaRPr lang="zh-TW" altLang="en-US" sz="2800" b="1" kern="1200" dirty="0">
                <a:solidFill>
                  <a:schemeClr val="bg1"/>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529444" y="112250"/>
            <a:ext cx="661007" cy="661007"/>
          </a:xfrm>
          <a:prstGeom prst="ellipse">
            <a:avLst/>
          </a:prstGeom>
          <a:solidFill>
            <a:schemeClr val="bg1"/>
          </a:solidFill>
          <a:ln w="12700">
            <a:solidFill>
              <a:schemeClr val="tx1"/>
            </a:solidFill>
          </a:ln>
        </p:spPr>
        <p:style>
          <a:lnRef idx="1">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sp>
      <p:pic>
        <p:nvPicPr>
          <p:cNvPr id="3" name="圖片 2"/>
          <p:cNvPicPr>
            <a:picLocks noChangeAspect="1"/>
          </p:cNvPicPr>
          <p:nvPr/>
        </p:nvPicPr>
        <p:blipFill rotWithShape="1">
          <a:blip r:embed="rId4">
            <a:extLst>
              <a:ext uri="{28A0092B-C50C-407E-A947-70E740481C1C}">
                <a14:useLocalDpi xmlns:a14="http://schemas.microsoft.com/office/drawing/2010/main" val="0"/>
              </a:ext>
            </a:extLst>
          </a:blip>
          <a:srcRect r="1345"/>
          <a:stretch/>
        </p:blipFill>
        <p:spPr>
          <a:xfrm>
            <a:off x="529444" y="912843"/>
            <a:ext cx="7786972" cy="5680099"/>
          </a:xfrm>
          <a:prstGeom prst="rect">
            <a:avLst/>
          </a:prstGeom>
        </p:spPr>
      </p:pic>
    </p:spTree>
    <p:extLst>
      <p:ext uri="{BB962C8B-B14F-4D97-AF65-F5344CB8AC3E}">
        <p14:creationId xmlns:p14="http://schemas.microsoft.com/office/powerpoint/2010/main" val="3443658406"/>
      </p:ext>
    </p:extLst>
  </p:cSld>
  <p:clrMapOvr>
    <a:masterClrMapping/>
  </p:clrMapOvr>
  <p:transition/>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13591</TotalTime>
  <Words>16587</Words>
  <Application>Microsoft Office PowerPoint</Application>
  <PresentationFormat>如螢幕大小 (4:3)</PresentationFormat>
  <Paragraphs>2173</Paragraphs>
  <Slides>204</Slides>
  <Notes>61</Notes>
  <HiddenSlides>0</HiddenSlides>
  <MMClips>0</MMClips>
  <ScaleCrop>false</ScaleCrop>
  <HeadingPairs>
    <vt:vector size="8" baseType="variant">
      <vt:variant>
        <vt:lpstr>使用字型</vt:lpstr>
      </vt:variant>
      <vt:variant>
        <vt:i4>19</vt:i4>
      </vt:variant>
      <vt:variant>
        <vt:lpstr>佈景主題</vt:lpstr>
      </vt:variant>
      <vt:variant>
        <vt:i4>1</vt:i4>
      </vt:variant>
      <vt:variant>
        <vt:lpstr>內嵌 OLE 伺服程式</vt:lpstr>
      </vt:variant>
      <vt:variant>
        <vt:i4>1</vt:i4>
      </vt:variant>
      <vt:variant>
        <vt:lpstr>投影片標題</vt:lpstr>
      </vt:variant>
      <vt:variant>
        <vt:i4>204</vt:i4>
      </vt:variant>
    </vt:vector>
  </HeadingPairs>
  <TitlesOfParts>
    <vt:vector size="225" baseType="lpstr">
      <vt:lpstr>Arial Unicode MS</vt:lpstr>
      <vt:lpstr>BiauKai</vt:lpstr>
      <vt:lpstr>Mangal</vt:lpstr>
      <vt:lpstr>Microsoft JhengHei UI</vt:lpstr>
      <vt:lpstr>Noto Sans T Chinese Regular</vt:lpstr>
      <vt:lpstr>文鼎粗圓</vt:lpstr>
      <vt:lpstr>華康仿宋體W6</vt:lpstr>
      <vt:lpstr>華康硬黑體 Std W7</vt:lpstr>
      <vt:lpstr>華康硬黑體W7</vt:lpstr>
      <vt:lpstr>微軟正黑體</vt:lpstr>
      <vt:lpstr>新細明體</vt:lpstr>
      <vt:lpstr>標楷體</vt:lpstr>
      <vt:lpstr>Arial</vt:lpstr>
      <vt:lpstr>Calibri</vt:lpstr>
      <vt:lpstr>Cambria</vt:lpstr>
      <vt:lpstr>Times New Roman</vt:lpstr>
      <vt:lpstr>Wingdings</vt:lpstr>
      <vt:lpstr>Wingdings 2</vt:lpstr>
      <vt:lpstr>Wingdings 3</vt:lpstr>
      <vt:lpstr>Office 佈景主題</vt:lpstr>
      <vt:lpstr>PhotoImpact</vt:lpstr>
      <vt:lpstr>PowerPoint 簡報</vt:lpstr>
      <vt:lpstr>簡報大綱</vt:lpstr>
      <vt:lpstr>政策架構</vt:lpstr>
      <vt:lpstr>十二年國民基本教育政策架構</vt:lpstr>
      <vt:lpstr>PowerPoint 簡報</vt:lpstr>
      <vt:lpstr>十二年國教免學費政策</vt:lpstr>
      <vt:lpstr>變更就學區</vt:lpstr>
      <vt:lpstr>108高中課綱、 學習歷程檔案 及大學多元入學新方案</vt:lpstr>
      <vt:lpstr>高中課綱與大學考招連動</vt:lpstr>
      <vt:lpstr>PowerPoint 簡報</vt:lpstr>
      <vt:lpstr>大學多元入學新方案</vt:lpstr>
      <vt:lpstr>國中教育會考</vt:lpstr>
      <vt:lpstr>110年臺北市 優先免試入學方案</vt:lpstr>
      <vt:lpstr>PowerPoint 簡報</vt:lpstr>
      <vt:lpstr>PowerPoint 簡報</vt:lpstr>
      <vt:lpstr>PowerPoint 簡報</vt:lpstr>
      <vt:lpstr>PowerPoint 簡報</vt:lpstr>
      <vt:lpstr>110基北區 適性入學管道</vt:lpstr>
      <vt:lpstr>PowerPoint 簡報</vt:lpstr>
      <vt:lpstr>110年臺北市 優先免試入學方案</vt:lpstr>
      <vt:lpstr>110學年基北區入學管道重要日程</vt:lpstr>
      <vt:lpstr>各區免試入學主委學校</vt:lpstr>
      <vt:lpstr>PowerPoint 簡報</vt:lpstr>
      <vt:lpstr>PowerPoint 簡報</vt:lpstr>
      <vt:lpstr>PowerPoint 簡報</vt:lpstr>
      <vt:lpstr>110學年基北區免試入學方案特點</vt:lpstr>
      <vt:lpstr>110學年度基北區免試入學與特色招生考試分發入學一次分發到位規劃</vt:lpstr>
      <vt:lpstr> 110學年基北區免試入學與特色招生 考試分發入學一次分發到位規劃(續)</vt:lpstr>
      <vt:lpstr>基北區免試入學超額比序項目</vt:lpstr>
      <vt:lpstr>PowerPoint 簡報</vt:lpstr>
      <vt:lpstr>超額比序及分發作業流程</vt:lpstr>
      <vt:lpstr>110學年度基北區免試入學</vt:lpstr>
      <vt:lpstr>超額比序及分發作業範例 (1)</vt:lpstr>
      <vt:lpstr>超額比序及分發作業範例 (2)</vt:lpstr>
      <vt:lpstr>免試入學超額比序案例說明 (1)</vt:lpstr>
      <vt:lpstr>免試入學超額比序案例說明 (2)</vt:lpstr>
      <vt:lpstr>110年臺北市 優先免試入學方案</vt:lpstr>
      <vt:lpstr>核心精神</vt:lpstr>
      <vt:lpstr>110學年度優先免試入學流程圖</vt:lpstr>
      <vt:lpstr>重要日程(第一類)</vt:lpstr>
      <vt:lpstr>重要日程(第二類)</vt:lpstr>
      <vt:lpstr>PowerPoint 簡報</vt:lpstr>
      <vt:lpstr>PowerPoint 簡報</vt:lpstr>
      <vt:lpstr> 110年臺北市優先免試辦理學校第一類 (請以簡章為準!)</vt:lpstr>
      <vt:lpstr>PowerPoint 簡報</vt:lpstr>
      <vt:lpstr>PowerPoint 簡報</vt:lpstr>
      <vt:lpstr> 110年臺北市優先免試招生名額</vt:lpstr>
      <vt:lpstr>第一類優免</vt:lpstr>
      <vt:lpstr>第一類優免 登記、公開抽籤、撕榜、報到(1) 實際作法請以簡章為準!</vt:lpstr>
      <vt:lpstr>第一類優免 登記、公開抽籤、撕榜、報到(2) 實際作法請以簡章為準!</vt:lpstr>
      <vt:lpstr>PowerPoint 簡報</vt:lpstr>
      <vt:lpstr>第二類優免</vt:lpstr>
      <vt:lpstr>第二類超額比序方式</vt:lpstr>
      <vt:lpstr>第二類公告分發序</vt:lpstr>
      <vt:lpstr>PowerPoint 簡報</vt:lpstr>
      <vt:lpstr>PowerPoint 簡報</vt:lpstr>
      <vt:lpstr>110年臺北市優先免試入學計畫 (實際作業方式，請以簡章為準!)</vt:lpstr>
      <vt:lpstr>PowerPoint 簡報</vt:lpstr>
      <vt:lpstr>PowerPoint 簡報</vt:lpstr>
      <vt:lpstr>PowerPoint 簡報</vt:lpstr>
      <vt:lpstr>PowerPoint 簡報</vt:lpstr>
      <vt:lpstr>PowerPoint 簡報</vt:lpstr>
      <vt:lpstr>PowerPoint 簡報</vt:lpstr>
      <vt:lpstr>PowerPoint 簡報</vt:lpstr>
      <vt:lpstr>110學年度辦理科學班甄選入學學校</vt:lpstr>
      <vt:lpstr>科學班招生對象與名額</vt:lpstr>
      <vt:lpstr>科學班報考資格</vt:lpstr>
      <vt:lpstr>PowerPoint 簡報</vt:lpstr>
      <vt:lpstr>科學班招生流程與方式</vt:lpstr>
      <vt:lpstr>科學班110學年度重要日程</vt:lpstr>
      <vt:lpstr>PowerPoint 簡報</vt:lpstr>
      <vt:lpstr>科學班常見Q&amp;A</vt:lpstr>
      <vt:lpstr>PowerPoint 簡報</vt:lpstr>
      <vt:lpstr>特色招生考試分發入學管道簡介</vt:lpstr>
      <vt:lpstr>基北區110學年度 特色招生考試分發入學學校</vt:lpstr>
      <vt:lpstr>PowerPoint 簡報</vt:lpstr>
      <vt:lpstr>考試準備方向</vt:lpstr>
      <vt:lpstr>PowerPoint 簡報</vt:lpstr>
      <vt:lpstr>特招考試分發入學常見問題(1)</vt:lpstr>
      <vt:lpstr>特招考試分發入學常見問題(2)</vt:lpstr>
      <vt:lpstr>PowerPoint 簡報</vt:lpstr>
      <vt:lpstr> 技優甄審入學</vt:lpstr>
      <vt:lpstr>技優甄審入學(1)</vt:lpstr>
      <vt:lpstr>技優甄審入學 (2)</vt:lpstr>
      <vt:lpstr>技優甄審入學 (3)</vt:lpstr>
      <vt:lpstr>技優甄審入學 (4)</vt:lpstr>
      <vt:lpstr> 特色招生專業群科甄選入學</vt:lpstr>
      <vt:lpstr>PowerPoint 簡報</vt:lpstr>
      <vt:lpstr>PowerPoint 簡報</vt:lpstr>
      <vt:lpstr>110學年度基北區辦理學校現況(舉例)</vt:lpstr>
      <vt:lpstr> 產業特殊需求類科</vt:lpstr>
      <vt:lpstr>產業特殊需求類科</vt:lpstr>
      <vt:lpstr>產業特殊需求類科</vt:lpstr>
      <vt:lpstr>產業特殊需求類科</vt:lpstr>
      <vt:lpstr>PowerPoint 簡報</vt:lpstr>
      <vt:lpstr> 基北區110學年產業特殊需求類科優先入學                                         承辦學校：臺北市立木柵高工</vt:lpstr>
      <vt:lpstr> 實用技能學程</vt:lpstr>
      <vt:lpstr>實用技能學程入學</vt:lpstr>
      <vt:lpstr>PowerPoint 簡報</vt:lpstr>
      <vt:lpstr>實用技能學程輔導分發作業重要日程表</vt:lpstr>
      <vt:lpstr>花蓮區、臺東區、澎湖區、金門區自行分發。</vt:lpstr>
      <vt:lpstr>實用技能學程輔導分發作業 </vt:lpstr>
      <vt:lpstr>實用技能學程資訊網  http://www.vesc.tw(國立南投高商)</vt:lpstr>
      <vt:lpstr>全國實用技能學程輔導分發會 http://163.22.165.78/ischool/publish_page/201/</vt:lpstr>
      <vt:lpstr>PowerPoint 簡報</vt:lpstr>
      <vt:lpstr>產學攜手合作計畫 </vt:lpstr>
      <vt:lpstr>PowerPoint 簡報</vt:lpstr>
      <vt:lpstr>PowerPoint 簡報</vt:lpstr>
      <vt:lpstr>PowerPoint 簡報</vt:lpstr>
      <vt:lpstr>建教合作資訊網http://140.122.79.150/coedu</vt:lpstr>
      <vt:lpstr>PowerPoint 簡報</vt:lpstr>
      <vt:lpstr>五專免學費與助學補助</vt:lpstr>
      <vt:lpstr>五專主要入學管道</vt:lpstr>
      <vt:lpstr>110學年度五專招生學校一覽表</vt:lpstr>
      <vt:lpstr>110學年度招生學校概況</vt:lpstr>
      <vt:lpstr>五專免試入學承辦學校</vt:lpstr>
      <vt:lpstr>五專免試入學管道比較</vt:lpstr>
      <vt:lpstr>110學年度 五專優先免試入學</vt:lpstr>
      <vt:lpstr>重大招生變革</vt:lpstr>
      <vt:lpstr>五專優先免試入學招生流程圖</vt:lpstr>
      <vt:lpstr>110學年度五專優先免試入學重要日程</vt:lpstr>
      <vt:lpstr>五專優先免試入學 「超額比序總積分」採計項目</vt:lpstr>
      <vt:lpstr>五專優先免試入學 超額比序項目積分對照表</vt:lpstr>
      <vt:lpstr>[五專優免] 多元學習表現 – 競賽</vt:lpstr>
      <vt:lpstr>[五專優免] 多元學習表現 – 服務學習</vt:lpstr>
      <vt:lpstr>PowerPoint 簡報</vt:lpstr>
      <vt:lpstr>[五專優免] 弱勢身分</vt:lpstr>
      <vt:lpstr>[五專優免] 均衡學習</vt:lpstr>
      <vt:lpstr>[五專優免] 國中教育會考</vt:lpstr>
      <vt:lpstr>[五專優免] 志願序</vt:lpstr>
      <vt:lpstr>五專優先免試入學 超額同分比序順序示意圖</vt:lpstr>
      <vt:lpstr>其他重點提醒</vt:lpstr>
      <vt:lpstr>110學年度 北、中、南區 五專聯合免試入學</vt:lpstr>
      <vt:lpstr>五專聯合免試入學</vt:lpstr>
      <vt:lpstr>五專聯合免試入學招生簡介</vt:lpstr>
      <vt:lpstr>PowerPoint 簡報</vt:lpstr>
      <vt:lpstr>五專聯合免試入學招生流程圖</vt:lpstr>
      <vt:lpstr>110學年度各區五專聯合免試入學 重要日程</vt:lpstr>
      <vt:lpstr>五專聯合免試入學錄取方式</vt:lpstr>
      <vt:lpstr>五專聯合免試入學 「超額比序總積分」採計項目</vt:lpstr>
      <vt:lpstr>積分採計項目與權重範例</vt:lpstr>
      <vt:lpstr>五專聯合免試入學 超額比序項目積分對照表</vt:lpstr>
      <vt:lpstr>[五專聯免] 多元學習表現(1) – 競賽</vt:lpstr>
      <vt:lpstr>[五專聯免] 多元學習表現(2) – 服務學習</vt:lpstr>
      <vt:lpstr>[五專聯免] 多元學習表現(3) 日常生活表現評量</vt:lpstr>
      <vt:lpstr>[五專聯免] 多元學習表現(4)–體適能</vt:lpstr>
      <vt:lpstr>PowerPoint 簡報</vt:lpstr>
      <vt:lpstr>[五專聯免] 弱勢身分</vt:lpstr>
      <vt:lpstr>[五專聯免] 均衡學習</vt:lpstr>
      <vt:lpstr>[五專聯免] 適性輔導</vt:lpstr>
      <vt:lpstr>[五專聯免] 國中教育會考</vt:lpstr>
      <vt:lpstr>[五專聯免] 其他(招生學校自訂項目)</vt:lpstr>
      <vt:lpstr>五專聯合免試入學超額比序順序示意圖</vt:lpstr>
      <vt:lpstr>其他重點提醒</vt:lpstr>
      <vt:lpstr>其他五專招生管道</vt:lpstr>
      <vt:lpstr>五專免試續招</vt:lpstr>
      <vt:lpstr>特色招生甄選入學(七年一貫制)</vt:lpstr>
      <vt:lpstr>特色招生甄選入學(七年一貫制) 招生學校、名額、考試科目</vt:lpstr>
      <vt:lpstr>特色招生甄選入學(七年一貫制) 辦理日程</vt:lpstr>
      <vt:lpstr>其他特殊專班招生</vt:lpstr>
      <vt:lpstr>藝術才能班特色招生</vt:lpstr>
      <vt:lpstr>藝術才能班招生管道</vt:lpstr>
      <vt:lpstr>PowerPoint 簡報</vt:lpstr>
      <vt:lpstr>110藝才班甄選入學招生作業</vt:lpstr>
      <vt:lpstr>藝術才能班特色招生甄選入學</vt:lpstr>
      <vt:lpstr>音樂班-術科測驗成績(110)</vt:lpstr>
      <vt:lpstr>PowerPoint 簡報</vt:lpstr>
      <vt:lpstr>美術班-術科測驗成績(110)</vt:lpstr>
      <vt:lpstr>PowerPoint 簡報</vt:lpstr>
      <vt:lpstr>PowerPoint 簡報</vt:lpstr>
      <vt:lpstr>PowerPoint 簡報</vt:lpstr>
      <vt:lpstr>PowerPoint 簡報</vt:lpstr>
      <vt:lpstr>PowerPoint 簡報</vt:lpstr>
      <vt:lpstr>甄選入學招生作業－術科測驗</vt:lpstr>
      <vt:lpstr>甄選入學招生作業－分發作業</vt:lpstr>
      <vt:lpstr>其他規定事項</vt:lpstr>
      <vt:lpstr>PowerPoint 簡報</vt:lpstr>
      <vt:lpstr>PowerPoint 簡報</vt:lpstr>
      <vt:lpstr>PowerPoint 簡報</vt:lpstr>
      <vt:lpstr>PowerPoint 簡報</vt:lpstr>
      <vt:lpstr>PowerPoint 簡報</vt:lpstr>
      <vt:lpstr>PowerPoint 簡報</vt:lpstr>
      <vt:lpstr>體育班甄選入學</vt:lpstr>
      <vt:lpstr>PowerPoint 簡報</vt:lpstr>
      <vt:lpstr>PowerPoint 簡報</vt:lpstr>
      <vt:lpstr>PowerPoint 簡報</vt:lpstr>
      <vt:lpstr>PowerPoint 簡報</vt:lpstr>
      <vt:lpstr>PowerPoint 簡報</vt:lpstr>
      <vt:lpstr>其他入學管道 (含特殊身分學生入學)</vt:lpstr>
      <vt:lpstr>未接受政府補助之私校獨招</vt:lpstr>
      <vt:lpstr>技術型單科型學校獨招</vt:lpstr>
      <vt:lpstr>特殊身分學生入學</vt:lpstr>
      <vt:lpstr>特殊身分學生入學</vt:lpstr>
      <vt:lpstr>特殊身分學生入學</vt:lpstr>
      <vt:lpstr>110學年個人序位區間查詢</vt:lpstr>
      <vt:lpstr>相關資源網站</vt:lpstr>
      <vt:lpstr>110學年度免試入學志願暨選填</vt:lpstr>
      <vt:lpstr>臺北市110學年度優先免試入學網站 http://110priorefa.tp.edu.tw</vt:lpstr>
      <vt:lpstr>國中教育會考網站 https://cap.rcpet.edu.tw//</vt:lpstr>
      <vt:lpstr>教育部十二年國民基本教育資訊網 http://12basic.edu.tw</vt:lpstr>
      <vt:lpstr>臺北市十二年國民基本教育資訊網 http://12basic.tp.edu.tw</vt:lpstr>
      <vt:lpstr>國中畢業生適性入學宣導網站</vt:lpstr>
      <vt:lpstr>臺北市第二代國中校務行政系統 https://school.tp.edu.tw/</vt:lpstr>
      <vt:lpstr>報告完畢</vt:lpstr>
    </vt:vector>
  </TitlesOfParts>
  <Company>zlsh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臺北市十二年國民基本教育  108學年 適性入學宣導</dc:title>
  <dc:creator>資料組長</dc:creator>
  <cp:lastModifiedBy>AEAA-10753</cp:lastModifiedBy>
  <cp:revision>1160</cp:revision>
  <cp:lastPrinted>2020-02-27T07:47:28Z</cp:lastPrinted>
  <dcterms:created xsi:type="dcterms:W3CDTF">2014-11-10T02:16:05Z</dcterms:created>
  <dcterms:modified xsi:type="dcterms:W3CDTF">2020-12-30T08:33:30Z</dcterms:modified>
</cp:coreProperties>
</file>